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6" r:id="rId21"/>
    <p:sldId id="277" r:id="rId22"/>
    <p:sldId id="278" r:id="rId23"/>
    <p:sldId id="282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173576" y="5276144"/>
            <a:ext cx="8915399" cy="1126283"/>
          </a:xfrm>
        </p:spPr>
        <p:txBody>
          <a:bodyPr/>
          <a:lstStyle/>
          <a:p>
            <a:r>
              <a:rPr lang="pl-PL" dirty="0" smtClean="0"/>
              <a:t>Czyli od podstaw </a:t>
            </a:r>
            <a:r>
              <a:rPr lang="pl-PL" dirty="0" err="1" smtClean="0"/>
              <a:t>Matlaba</a:t>
            </a:r>
            <a:r>
              <a:rPr lang="pl-PL" dirty="0" smtClean="0"/>
              <a:t> do własnoręcznego tworzenia </a:t>
            </a:r>
            <a:r>
              <a:rPr lang="pl-PL" dirty="0" err="1" smtClean="0"/>
              <a:t>ERPów</a:t>
            </a:r>
            <a:endParaRPr lang="pl-PL" dirty="0"/>
          </a:p>
        </p:txBody>
      </p:sp>
      <p:pic>
        <p:nvPicPr>
          <p:cNvPr id="4" name="Picture 10" descr="http://www.theschooloflife.com/assets/Uploads/Synap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7630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73576" y="3013365"/>
            <a:ext cx="8915399" cy="2262781"/>
          </a:xfrm>
        </p:spPr>
        <p:txBody>
          <a:bodyPr>
            <a:normAutofit/>
          </a:bodyPr>
          <a:lstStyle/>
          <a:p>
            <a:r>
              <a:rPr lang="pl-PL" sz="4400" dirty="0" err="1" smtClean="0"/>
              <a:t>Matlab</a:t>
            </a:r>
            <a:r>
              <a:rPr lang="pl-PL" sz="4400" dirty="0" smtClean="0"/>
              <a:t> w służbie </a:t>
            </a:r>
            <a:r>
              <a:rPr lang="pl-PL" sz="4400" dirty="0" err="1" smtClean="0"/>
              <a:t>neuronauce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stokąt 41"/>
          <p:cNvSpPr/>
          <p:nvPr/>
        </p:nvSpPr>
        <p:spPr>
          <a:xfrm>
            <a:off x="2162845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43" name="Prostokąt 42"/>
          <p:cNvSpPr/>
          <p:nvPr/>
        </p:nvSpPr>
        <p:spPr>
          <a:xfrm>
            <a:off x="2805000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36" name="Prostokąt 35"/>
          <p:cNvSpPr/>
          <p:nvPr/>
        </p:nvSpPr>
        <p:spPr>
          <a:xfrm>
            <a:off x="4739793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44" name="Prostokąt 43"/>
          <p:cNvSpPr/>
          <p:nvPr/>
        </p:nvSpPr>
        <p:spPr>
          <a:xfrm>
            <a:off x="3451319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20" name="Prostokąt 19"/>
          <p:cNvSpPr/>
          <p:nvPr/>
        </p:nvSpPr>
        <p:spPr>
          <a:xfrm>
            <a:off x="4652978" y="4902132"/>
            <a:ext cx="672394" cy="1236859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[4/8]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2292343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 ten sam sposób możemy np. zamienić elementy wektora miejscami: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([3, 5])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([5, 3]);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3355507" y="4902132"/>
            <a:ext cx="672394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/>
          <p:cNvSpPr/>
          <p:nvPr/>
        </p:nvSpPr>
        <p:spPr>
          <a:xfrm>
            <a:off x="4095556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3545049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38" name="Prostokąt 37"/>
          <p:cNvSpPr/>
          <p:nvPr/>
        </p:nvSpPr>
        <p:spPr>
          <a:xfrm>
            <a:off x="4189286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39" name="Prostokąt 38"/>
          <p:cNvSpPr/>
          <p:nvPr/>
        </p:nvSpPr>
        <p:spPr>
          <a:xfrm>
            <a:off x="4833523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2898730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2252411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52" name="Prostokąt 51"/>
          <p:cNvSpPr/>
          <p:nvPr/>
        </p:nvSpPr>
        <p:spPr>
          <a:xfrm>
            <a:off x="6989331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53" name="Prostokąt 52"/>
          <p:cNvSpPr/>
          <p:nvPr/>
        </p:nvSpPr>
        <p:spPr>
          <a:xfrm>
            <a:off x="7631486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54" name="Prostokąt 53"/>
          <p:cNvSpPr/>
          <p:nvPr/>
        </p:nvSpPr>
        <p:spPr>
          <a:xfrm>
            <a:off x="9566279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55" name="Prostokąt 54"/>
          <p:cNvSpPr/>
          <p:nvPr/>
        </p:nvSpPr>
        <p:spPr>
          <a:xfrm>
            <a:off x="8277805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56" name="Prostokąt 55"/>
          <p:cNvSpPr/>
          <p:nvPr/>
        </p:nvSpPr>
        <p:spPr>
          <a:xfrm>
            <a:off x="9479464" y="4902132"/>
            <a:ext cx="672394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>
            <a:off x="8181993" y="4902132"/>
            <a:ext cx="672394" cy="1236859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/>
          <p:cNvSpPr/>
          <p:nvPr/>
        </p:nvSpPr>
        <p:spPr>
          <a:xfrm>
            <a:off x="8922042" y="5021798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59" name="Prostokąt 58"/>
          <p:cNvSpPr/>
          <p:nvPr/>
        </p:nvSpPr>
        <p:spPr>
          <a:xfrm>
            <a:off x="8371535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60" name="Prostokąt 59"/>
          <p:cNvSpPr/>
          <p:nvPr/>
        </p:nvSpPr>
        <p:spPr>
          <a:xfrm>
            <a:off x="9015772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61" name="Prostokąt 60"/>
          <p:cNvSpPr/>
          <p:nvPr/>
        </p:nvSpPr>
        <p:spPr>
          <a:xfrm>
            <a:off x="9660009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  <p:sp>
        <p:nvSpPr>
          <p:cNvPr id="62" name="Prostokąt 61"/>
          <p:cNvSpPr/>
          <p:nvPr/>
        </p:nvSpPr>
        <p:spPr>
          <a:xfrm>
            <a:off x="7725216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63" name="Prostokąt 62"/>
          <p:cNvSpPr/>
          <p:nvPr/>
        </p:nvSpPr>
        <p:spPr>
          <a:xfrm>
            <a:off x="7078897" y="559220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5" name="Dowolny kształt 4"/>
          <p:cNvSpPr/>
          <p:nvPr/>
        </p:nvSpPr>
        <p:spPr>
          <a:xfrm>
            <a:off x="3734873" y="4106629"/>
            <a:ext cx="6096714" cy="890374"/>
          </a:xfrm>
          <a:custGeom>
            <a:avLst/>
            <a:gdLst>
              <a:gd name="connsiteX0" fmla="*/ 6078828 w 6096714"/>
              <a:gd name="connsiteY0" fmla="*/ 890374 h 890374"/>
              <a:gd name="connsiteX1" fmla="*/ 5718220 w 6096714"/>
              <a:gd name="connsiteY1" fmla="*/ 362340 h 890374"/>
              <a:gd name="connsiteX2" fmla="*/ 3515933 w 6096714"/>
              <a:gd name="connsiteY2" fmla="*/ 14610 h 890374"/>
              <a:gd name="connsiteX3" fmla="*/ 1236372 w 6096714"/>
              <a:gd name="connsiteY3" fmla="*/ 143399 h 890374"/>
              <a:gd name="connsiteX4" fmla="*/ 0 w 6096714"/>
              <a:gd name="connsiteY4" fmla="*/ 838858 h 89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714" h="890374">
                <a:moveTo>
                  <a:pt x="6078828" y="890374"/>
                </a:moveTo>
                <a:cubicBezTo>
                  <a:pt x="6112098" y="699337"/>
                  <a:pt x="6145369" y="508301"/>
                  <a:pt x="5718220" y="362340"/>
                </a:cubicBezTo>
                <a:cubicBezTo>
                  <a:pt x="5291071" y="216379"/>
                  <a:pt x="4262908" y="51100"/>
                  <a:pt x="3515933" y="14610"/>
                </a:cubicBezTo>
                <a:cubicBezTo>
                  <a:pt x="2768958" y="-21880"/>
                  <a:pt x="1822361" y="6024"/>
                  <a:pt x="1236372" y="143399"/>
                </a:cubicBezTo>
                <a:cubicBezTo>
                  <a:pt x="650383" y="280774"/>
                  <a:pt x="325191" y="559816"/>
                  <a:pt x="0" y="838858"/>
                </a:cubicBezTo>
              </a:path>
            </a:pathLst>
          </a:custGeom>
          <a:noFill/>
          <a:ln w="7620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/>
          <p:cNvSpPr/>
          <p:nvPr/>
        </p:nvSpPr>
        <p:spPr>
          <a:xfrm>
            <a:off x="3456152" y="502179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6" name="Dowolny kształt 5"/>
          <p:cNvSpPr/>
          <p:nvPr/>
        </p:nvSpPr>
        <p:spPr>
          <a:xfrm>
            <a:off x="4997003" y="4515901"/>
            <a:ext cx="3554569" cy="455344"/>
          </a:xfrm>
          <a:custGeom>
            <a:avLst/>
            <a:gdLst>
              <a:gd name="connsiteX0" fmla="*/ 3554569 w 3554569"/>
              <a:gd name="connsiteY0" fmla="*/ 429586 h 455344"/>
              <a:gd name="connsiteX1" fmla="*/ 3271234 w 3554569"/>
              <a:gd name="connsiteY1" fmla="*/ 223524 h 455344"/>
              <a:gd name="connsiteX2" fmla="*/ 2292439 w 3554569"/>
              <a:gd name="connsiteY2" fmla="*/ 30341 h 455344"/>
              <a:gd name="connsiteX3" fmla="*/ 1056067 w 3554569"/>
              <a:gd name="connsiteY3" fmla="*/ 17462 h 455344"/>
              <a:gd name="connsiteX4" fmla="*/ 206062 w 3554569"/>
              <a:gd name="connsiteY4" fmla="*/ 197767 h 455344"/>
              <a:gd name="connsiteX5" fmla="*/ 0 w 3554569"/>
              <a:gd name="connsiteY5" fmla="*/ 455344 h 4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4569" h="455344">
                <a:moveTo>
                  <a:pt x="3554569" y="429586"/>
                </a:moveTo>
                <a:cubicBezTo>
                  <a:pt x="3518079" y="359825"/>
                  <a:pt x="3481589" y="290065"/>
                  <a:pt x="3271234" y="223524"/>
                </a:cubicBezTo>
                <a:cubicBezTo>
                  <a:pt x="3060879" y="156983"/>
                  <a:pt x="2661633" y="64685"/>
                  <a:pt x="2292439" y="30341"/>
                </a:cubicBezTo>
                <a:cubicBezTo>
                  <a:pt x="1923245" y="-4003"/>
                  <a:pt x="1403796" y="-10442"/>
                  <a:pt x="1056067" y="17462"/>
                </a:cubicBezTo>
                <a:cubicBezTo>
                  <a:pt x="708338" y="45366"/>
                  <a:pt x="382073" y="124787"/>
                  <a:pt x="206062" y="197767"/>
                </a:cubicBezTo>
                <a:cubicBezTo>
                  <a:pt x="30051" y="270747"/>
                  <a:pt x="15025" y="363045"/>
                  <a:pt x="0" y="455344"/>
                </a:cubicBezTo>
              </a:path>
            </a:pathLst>
          </a:custGeom>
          <a:noFill/>
          <a:ln w="76200"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>
            <a:off x="4739793" y="503107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6299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36" grpId="0" animBg="1"/>
      <p:bldP spid="44" grpId="0" animBg="1"/>
      <p:bldP spid="20" grpId="0" animBg="1"/>
      <p:bldP spid="3" grpId="0" build="p"/>
      <p:bldP spid="30" grpId="0" animBg="1"/>
      <p:bldP spid="35" grpId="0" animBg="1"/>
      <p:bldP spid="37" grpId="0"/>
      <p:bldP spid="38" grpId="0"/>
      <p:bldP spid="39" grpId="0"/>
      <p:bldP spid="40" grpId="0"/>
      <p:bldP spid="4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5" grpId="0" animBg="1"/>
      <p:bldP spid="5" grpId="1" animBg="1"/>
      <p:bldP spid="64" grpId="0" animBg="1"/>
      <p:bldP spid="6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[5/8]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Zadanie dla Was, Młodzi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Neurokognitywiści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Stwórz wektor o nazwie </a:t>
            </a:r>
            <a:r>
              <a:rPr lang="pl-P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neuron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składający się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sekwencji liczb: 6, 9, 3, 4, 1, 2, 3, 3, 7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Zmień trzy ostatnie elementy na 23 aby sekwencja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wyglądała tak: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6, 9, 3, 4, 1, 2, </a:t>
            </a:r>
            <a:r>
              <a:rPr lang="pl-PL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</a:p>
          <a:p>
            <a:pPr marL="0" indent="0">
              <a:buNone/>
            </a:pP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Spróbuj podmienić co drugi element wektora </a:t>
            </a:r>
            <a:r>
              <a:rPr lang="pl-P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neuron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 sekwencję liczb: 4, 3, 0, 1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tak aby neuron miał teraz postać: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3,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23, </a:t>
            </a:r>
            <a:r>
              <a:rPr lang="pl-PL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</a:p>
          <a:p>
            <a:pPr marL="0" indent="0">
              <a:buNone/>
            </a:pP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[6/8]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Wektory reprezentujące regularne sekwencje liczb można wygodnie tworzyć za pomocą komendy:</a:t>
            </a:r>
          </a:p>
          <a:p>
            <a:pPr marL="0" indent="0" algn="ctr">
              <a:buNone/>
            </a:pPr>
            <a:r>
              <a:rPr lang="pl-PL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 przykład tak: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na_przykład_tak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1:6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Albo, jeżeli chcemy sekwencję rosnąca o 2 z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każym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elementem: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na_przykład_inaczej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1:2:9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Ogólna zasada jest taka: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jakas_sekwencja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l-PL" sz="2400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co_ile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l-PL" sz="24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koniec</a:t>
            </a:r>
            <a:endParaRPr lang="pl-PL" sz="24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[7/8]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Adresować można jeszcze w sposób logiczny: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[4, 7, 1, 3, 8, 2];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inny_wektor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2)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 wygląda to trochę dziwnie ale zobaczcie co jest wynikiem komendy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inny_wektor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fr-F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fr-F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Consolas" panose="020B0609020204030204" pitchFamily="49" charset="0"/>
                <a:cs typeface="Consolas" panose="020B0609020204030204" pitchFamily="49" charset="0"/>
              </a:rPr>
              <a:t>     1     1     0     1     1     0</a:t>
            </a:r>
            <a:endParaRPr lang="pl-PL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Dostajemy w rezultacie wektor zer i jedynek - faktycznie są to wartości fałsz (0) oraz prawda (1)</a:t>
            </a:r>
          </a:p>
        </p:txBody>
      </p:sp>
    </p:spTree>
    <p:extLst>
      <p:ext uri="{BB962C8B-B14F-4D97-AF65-F5344CB8AC3E}">
        <p14:creationId xmlns:p14="http://schemas.microsoft.com/office/powerpoint/2010/main" val="41319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[8/8]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Jeżeli adresujemy wektorem logicznym dostajemy elementy odpowiadające wartościom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prawdziwym wektora adresującego: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    </a:t>
            </a: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1     0     1     1     </a:t>
            </a: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[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7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1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3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8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2]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3090930" y="3309870"/>
            <a:ext cx="347729" cy="112046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4067578" y="3309870"/>
            <a:ext cx="347729" cy="112046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6102440" y="3328505"/>
            <a:ext cx="347729" cy="112046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7117725" y="3328505"/>
            <a:ext cx="347729" cy="1120462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72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macierzami jest podobnie jak z wektorami tyle, że wektory mają tylko jeden wymiar, natomiast macierze – dwa lub więcej:</a:t>
            </a: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upa 7"/>
          <p:cNvGrpSpPr/>
          <p:nvPr/>
        </p:nvGrpSpPr>
        <p:grpSpPr>
          <a:xfrm>
            <a:off x="1952711" y="4204853"/>
            <a:ext cx="3075712" cy="939737"/>
            <a:chOff x="7211291" y="3449782"/>
            <a:chExt cx="3075712" cy="939737"/>
          </a:xfrm>
        </p:grpSpPr>
        <p:sp>
          <p:nvSpPr>
            <p:cNvPr id="9" name="Prostokąt 8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Prostokąt 9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13" name="Prostokąt 12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14" name="Prostokąt 13"/>
            <p:cNvSpPr/>
            <p:nvPr/>
          </p:nvSpPr>
          <p:spPr>
            <a:xfrm>
              <a:off x="8593495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9237732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16" name="Prostokąt 15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17" name="Prostokąt 16"/>
            <p:cNvSpPr/>
            <p:nvPr/>
          </p:nvSpPr>
          <p:spPr>
            <a:xfrm>
              <a:off x="7947176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18" name="Prostokąt 17"/>
            <p:cNvSpPr/>
            <p:nvPr/>
          </p:nvSpPr>
          <p:spPr>
            <a:xfrm>
              <a:off x="7300857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19" name="pole tekstowe 18"/>
          <p:cNvSpPr txBox="1"/>
          <p:nvPr/>
        </p:nvSpPr>
        <p:spPr>
          <a:xfrm>
            <a:off x="2197929" y="3541690"/>
            <a:ext cx="242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wektor</a:t>
            </a:r>
            <a:endParaRPr lang="pl-PL" sz="3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7458953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8103190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/>
          </a:p>
        </p:txBody>
      </p:sp>
      <p:sp>
        <p:nvSpPr>
          <p:cNvPr id="34" name="Prostokąt 33"/>
          <p:cNvSpPr/>
          <p:nvPr/>
        </p:nvSpPr>
        <p:spPr>
          <a:xfrm>
            <a:off x="8747427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35" name="Prostokąt 34"/>
          <p:cNvSpPr/>
          <p:nvPr/>
        </p:nvSpPr>
        <p:spPr>
          <a:xfrm>
            <a:off x="9391664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36" name="Prostokąt 35"/>
          <p:cNvSpPr/>
          <p:nvPr/>
        </p:nvSpPr>
        <p:spPr>
          <a:xfrm>
            <a:off x="10035901" y="3832469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8828278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38" name="Prostokąt 37"/>
          <p:cNvSpPr/>
          <p:nvPr/>
        </p:nvSpPr>
        <p:spPr>
          <a:xfrm>
            <a:off x="9472515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39" name="Prostokąt 38"/>
          <p:cNvSpPr/>
          <p:nvPr/>
        </p:nvSpPr>
        <p:spPr>
          <a:xfrm>
            <a:off x="10116752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  <p:sp>
        <p:nvSpPr>
          <p:cNvPr id="40" name="Prostokąt 39"/>
          <p:cNvSpPr/>
          <p:nvPr/>
        </p:nvSpPr>
        <p:spPr>
          <a:xfrm>
            <a:off x="8181959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7535640" y="339832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7458953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Prostokąt 42"/>
          <p:cNvSpPr/>
          <p:nvPr/>
        </p:nvSpPr>
        <p:spPr>
          <a:xfrm>
            <a:off x="8103190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/>
          </a:p>
        </p:txBody>
      </p:sp>
      <p:sp>
        <p:nvSpPr>
          <p:cNvPr id="44" name="Prostokąt 43"/>
          <p:cNvSpPr/>
          <p:nvPr/>
        </p:nvSpPr>
        <p:spPr>
          <a:xfrm>
            <a:off x="8747427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9391664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pl-PL" dirty="0"/>
          </a:p>
        </p:txBody>
      </p:sp>
      <p:sp>
        <p:nvSpPr>
          <p:cNvPr id="46" name="Prostokąt 45"/>
          <p:cNvSpPr/>
          <p:nvPr/>
        </p:nvSpPr>
        <p:spPr>
          <a:xfrm>
            <a:off x="10035901" y="44542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7458953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8103190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sz="2400" dirty="0"/>
          </a:p>
        </p:txBody>
      </p:sp>
      <p:sp>
        <p:nvSpPr>
          <p:cNvPr id="49" name="Prostokąt 48"/>
          <p:cNvSpPr/>
          <p:nvPr/>
        </p:nvSpPr>
        <p:spPr>
          <a:xfrm>
            <a:off x="8747427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50" name="Prostokąt 49"/>
          <p:cNvSpPr/>
          <p:nvPr/>
        </p:nvSpPr>
        <p:spPr>
          <a:xfrm>
            <a:off x="9391664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51" name="Prostokąt 50"/>
          <p:cNvSpPr/>
          <p:nvPr/>
        </p:nvSpPr>
        <p:spPr>
          <a:xfrm>
            <a:off x="10035901" y="50760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pl-PL" sz="2000" dirty="0"/>
          </a:p>
        </p:txBody>
      </p:sp>
      <p:sp>
        <p:nvSpPr>
          <p:cNvPr id="52" name="Prostokąt 51"/>
          <p:cNvSpPr/>
          <p:nvPr/>
        </p:nvSpPr>
        <p:spPr>
          <a:xfrm>
            <a:off x="7458953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Prostokąt 52"/>
          <p:cNvSpPr/>
          <p:nvPr/>
        </p:nvSpPr>
        <p:spPr>
          <a:xfrm>
            <a:off x="8103190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pl-PL" sz="2400" dirty="0"/>
          </a:p>
        </p:txBody>
      </p:sp>
      <p:sp>
        <p:nvSpPr>
          <p:cNvPr id="54" name="Prostokąt 53"/>
          <p:cNvSpPr/>
          <p:nvPr/>
        </p:nvSpPr>
        <p:spPr>
          <a:xfrm>
            <a:off x="8747427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55" name="Prostokąt 54"/>
          <p:cNvSpPr/>
          <p:nvPr/>
        </p:nvSpPr>
        <p:spPr>
          <a:xfrm>
            <a:off x="9391664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56" name="Prostokąt 55"/>
          <p:cNvSpPr/>
          <p:nvPr/>
        </p:nvSpPr>
        <p:spPr>
          <a:xfrm>
            <a:off x="10035901" y="569512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7464842" y="2790520"/>
            <a:ext cx="2425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macierz</a:t>
            </a:r>
            <a:endParaRPr lang="pl-PL" sz="3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3" name="Grupa 62"/>
          <p:cNvGrpSpPr/>
          <p:nvPr/>
        </p:nvGrpSpPr>
        <p:grpSpPr>
          <a:xfrm rot="5400000">
            <a:off x="5992759" y="4825755"/>
            <a:ext cx="2297875" cy="311304"/>
            <a:chOff x="3304474" y="6110350"/>
            <a:chExt cx="2306207" cy="311304"/>
          </a:xfrm>
        </p:grpSpPr>
        <p:sp>
          <p:nvSpPr>
            <p:cNvPr id="58" name="Prostokąt 57"/>
            <p:cNvSpPr/>
            <p:nvPr/>
          </p:nvSpPr>
          <p:spPr>
            <a:xfrm rot="16200000">
              <a:off x="4626126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59" name="Prostokąt 58"/>
            <p:cNvSpPr/>
            <p:nvPr/>
          </p:nvSpPr>
          <p:spPr>
            <a:xfrm rot="16200000">
              <a:off x="5270363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61" name="Prostokąt 60"/>
            <p:cNvSpPr/>
            <p:nvPr/>
          </p:nvSpPr>
          <p:spPr>
            <a:xfrm rot="16200000">
              <a:off x="3979807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62" name="Prostokąt 61"/>
            <p:cNvSpPr/>
            <p:nvPr/>
          </p:nvSpPr>
          <p:spPr>
            <a:xfrm rot="16200000">
              <a:off x="3333488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5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Macierz możemy utworzyć podobnie jak wektor: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moja_macierz1 = [1, 2, 3; 4, 5, 6; 7, 8, 9]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moja_macierz2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[1,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4, 7; 2,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5,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8; 3, 6,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moja_macierz2 = [1, 4, 7</a:t>
            </a:r>
            <a:r>
              <a:rPr lang="pl-P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2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5, 8</a:t>
            </a:r>
            <a:r>
              <a:rPr lang="pl-P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3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6, 9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Ale możemy macierze tworzyć też tak: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losowa_macierz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(5,5)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same_zera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zeros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(4,6)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8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Macierze adresujemy podobnie jak wektory, tyle że musimy podać adres dla każdego wymiaru macierzy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[1, 2, 3; 4, 5, 6; 7, 8, 9]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l-PL" sz="2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adresowaniu macierzy dwu-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wymiarowych warto myśleć jak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szukaniu swojego miejsca w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kinie.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Wchodząc do sali kinowej naj-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pierw szukamy </a:t>
            </a:r>
            <a:r>
              <a:rPr lang="pl-PL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rzędu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 którym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mamy miejsca, dopiero potem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szukamy </a:t>
            </a:r>
            <a:r>
              <a:rPr lang="pl-PL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miejsc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9003082" y="40826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3" name="Prostokąt 32"/>
          <p:cNvSpPr/>
          <p:nvPr/>
        </p:nvSpPr>
        <p:spPr>
          <a:xfrm>
            <a:off x="9647319" y="40826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/>
          </a:p>
        </p:txBody>
      </p:sp>
      <p:sp>
        <p:nvSpPr>
          <p:cNvPr id="34" name="Prostokąt 33"/>
          <p:cNvSpPr/>
          <p:nvPr/>
        </p:nvSpPr>
        <p:spPr>
          <a:xfrm>
            <a:off x="10291556" y="4082635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10372407" y="364848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40" name="Prostokąt 39"/>
          <p:cNvSpPr/>
          <p:nvPr/>
        </p:nvSpPr>
        <p:spPr>
          <a:xfrm>
            <a:off x="9726088" y="364848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9079769" y="364848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9003082" y="47044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3" name="Prostokąt 42"/>
          <p:cNvSpPr/>
          <p:nvPr/>
        </p:nvSpPr>
        <p:spPr>
          <a:xfrm>
            <a:off x="9647319" y="47044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sz="2400" dirty="0"/>
          </a:p>
        </p:txBody>
      </p:sp>
      <p:sp>
        <p:nvSpPr>
          <p:cNvPr id="44" name="Prostokąt 43"/>
          <p:cNvSpPr/>
          <p:nvPr/>
        </p:nvSpPr>
        <p:spPr>
          <a:xfrm>
            <a:off x="10291556" y="470440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9003082" y="532616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647319" y="532616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pl-PL" sz="2400" dirty="0"/>
          </a:p>
        </p:txBody>
      </p:sp>
      <p:sp>
        <p:nvSpPr>
          <p:cNvPr id="49" name="Prostokąt 48"/>
          <p:cNvSpPr/>
          <p:nvPr/>
        </p:nvSpPr>
        <p:spPr>
          <a:xfrm>
            <a:off x="10291556" y="532616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grpSp>
        <p:nvGrpSpPr>
          <p:cNvPr id="63" name="Grupa 62"/>
          <p:cNvGrpSpPr/>
          <p:nvPr/>
        </p:nvGrpSpPr>
        <p:grpSpPr>
          <a:xfrm rot="5400000">
            <a:off x="7857843" y="4754967"/>
            <a:ext cx="1655966" cy="311304"/>
            <a:chOff x="3304474" y="6110350"/>
            <a:chExt cx="1661970" cy="311304"/>
          </a:xfrm>
        </p:grpSpPr>
        <p:sp>
          <p:nvSpPr>
            <p:cNvPr id="58" name="Prostokąt 57"/>
            <p:cNvSpPr/>
            <p:nvPr/>
          </p:nvSpPr>
          <p:spPr>
            <a:xfrm rot="16200000">
              <a:off x="4626126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61" name="Prostokąt 60"/>
            <p:cNvSpPr/>
            <p:nvPr/>
          </p:nvSpPr>
          <p:spPr>
            <a:xfrm rot="16200000">
              <a:off x="3979807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62" name="Prostokąt 61"/>
            <p:cNvSpPr/>
            <p:nvPr/>
          </p:nvSpPr>
          <p:spPr>
            <a:xfrm rot="16200000">
              <a:off x="3333488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4" name="Prostokąt 3"/>
          <p:cNvSpPr/>
          <p:nvPr/>
        </p:nvSpPr>
        <p:spPr>
          <a:xfrm>
            <a:off x="8436634" y="4704401"/>
            <a:ext cx="2432649" cy="498764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 rot="5400000">
            <a:off x="9378925" y="4548975"/>
            <a:ext cx="2318204" cy="498764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0297882" y="4699442"/>
            <a:ext cx="489527" cy="4895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8530174" y="3223491"/>
            <a:ext cx="2637766" cy="1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9075088" y="3066810"/>
            <a:ext cx="17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ekran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  <p:bldP spid="34" grpId="0" animBg="1"/>
      <p:bldP spid="37" grpId="0"/>
      <p:bldP spid="40" grpId="0"/>
      <p:bldP spid="41" grpId="0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4" grpId="0" animBg="1"/>
      <p:bldP spid="57" grpId="0" animBg="1"/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Wszystkie zasady dotyczące adresowania wektorów odnoszą się też do adresowania macierzy: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pl-PL" sz="2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Gdy chcemy uzyskać wszystkie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elementy z drugiej kolumny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żemy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napiać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odwrotnie: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moja_macierz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24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9077223" y="348951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3" name="Prostokąt 32"/>
          <p:cNvSpPr/>
          <p:nvPr/>
        </p:nvSpPr>
        <p:spPr>
          <a:xfrm>
            <a:off x="9721460" y="348951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/>
          </a:p>
        </p:txBody>
      </p:sp>
      <p:sp>
        <p:nvSpPr>
          <p:cNvPr id="34" name="Prostokąt 33"/>
          <p:cNvSpPr/>
          <p:nvPr/>
        </p:nvSpPr>
        <p:spPr>
          <a:xfrm>
            <a:off x="10365697" y="3489511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dirty="0"/>
          </a:p>
        </p:txBody>
      </p:sp>
      <p:sp>
        <p:nvSpPr>
          <p:cNvPr id="37" name="Prostokąt 36"/>
          <p:cNvSpPr/>
          <p:nvPr/>
        </p:nvSpPr>
        <p:spPr>
          <a:xfrm>
            <a:off x="10446548" y="30553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b="1" dirty="0"/>
          </a:p>
        </p:txBody>
      </p:sp>
      <p:sp>
        <p:nvSpPr>
          <p:cNvPr id="40" name="Prostokąt 39"/>
          <p:cNvSpPr/>
          <p:nvPr/>
        </p:nvSpPr>
        <p:spPr>
          <a:xfrm>
            <a:off x="9800229" y="30553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41" name="Prostokąt 40"/>
          <p:cNvSpPr/>
          <p:nvPr/>
        </p:nvSpPr>
        <p:spPr>
          <a:xfrm>
            <a:off x="9153910" y="30553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sp>
        <p:nvSpPr>
          <p:cNvPr id="42" name="Prostokąt 41"/>
          <p:cNvSpPr/>
          <p:nvPr/>
        </p:nvSpPr>
        <p:spPr>
          <a:xfrm>
            <a:off x="9077223" y="411127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3" name="Prostokąt 42"/>
          <p:cNvSpPr/>
          <p:nvPr/>
        </p:nvSpPr>
        <p:spPr>
          <a:xfrm>
            <a:off x="9721460" y="411127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sz="2400" dirty="0"/>
          </a:p>
        </p:txBody>
      </p:sp>
      <p:sp>
        <p:nvSpPr>
          <p:cNvPr id="44" name="Prostokąt 43"/>
          <p:cNvSpPr/>
          <p:nvPr/>
        </p:nvSpPr>
        <p:spPr>
          <a:xfrm>
            <a:off x="10365697" y="411127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9077223" y="473304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721460" y="473304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pl-PL" sz="2400" dirty="0"/>
          </a:p>
        </p:txBody>
      </p:sp>
      <p:sp>
        <p:nvSpPr>
          <p:cNvPr id="49" name="Prostokąt 48"/>
          <p:cNvSpPr/>
          <p:nvPr/>
        </p:nvSpPr>
        <p:spPr>
          <a:xfrm>
            <a:off x="10365697" y="4733043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grpSp>
        <p:nvGrpSpPr>
          <p:cNvPr id="63" name="Grupa 62"/>
          <p:cNvGrpSpPr/>
          <p:nvPr/>
        </p:nvGrpSpPr>
        <p:grpSpPr>
          <a:xfrm rot="5400000">
            <a:off x="7931984" y="4161843"/>
            <a:ext cx="1655966" cy="311304"/>
            <a:chOff x="3304474" y="6110350"/>
            <a:chExt cx="1661970" cy="311304"/>
          </a:xfrm>
        </p:grpSpPr>
        <p:sp>
          <p:nvSpPr>
            <p:cNvPr id="58" name="Prostokąt 57"/>
            <p:cNvSpPr/>
            <p:nvPr/>
          </p:nvSpPr>
          <p:spPr>
            <a:xfrm rot="16200000">
              <a:off x="4626126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61" name="Prostokąt 60"/>
            <p:cNvSpPr/>
            <p:nvPr/>
          </p:nvSpPr>
          <p:spPr>
            <a:xfrm rot="16200000">
              <a:off x="3979807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62" name="Prostokąt 61"/>
            <p:cNvSpPr/>
            <p:nvPr/>
          </p:nvSpPr>
          <p:spPr>
            <a:xfrm rot="16200000">
              <a:off x="3333488" y="608133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4" name="Prostokąt 3"/>
          <p:cNvSpPr/>
          <p:nvPr/>
        </p:nvSpPr>
        <p:spPr>
          <a:xfrm>
            <a:off x="8505135" y="4720202"/>
            <a:ext cx="2432649" cy="498764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/>
          <p:cNvSpPr/>
          <p:nvPr/>
        </p:nvSpPr>
        <p:spPr>
          <a:xfrm rot="5400000">
            <a:off x="9453066" y="3955851"/>
            <a:ext cx="2318204" cy="498764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0362786" y="4724820"/>
            <a:ext cx="489527" cy="4895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8604315" y="2630367"/>
            <a:ext cx="2637766" cy="1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9149229" y="2473686"/>
            <a:ext cx="17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ekran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5" name="Prostokąt 24"/>
          <p:cNvSpPr/>
          <p:nvPr/>
        </p:nvSpPr>
        <p:spPr>
          <a:xfrm rot="5400000">
            <a:off x="8176740" y="3965084"/>
            <a:ext cx="2318204" cy="498764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/>
          <p:cNvSpPr/>
          <p:nvPr/>
        </p:nvSpPr>
        <p:spPr>
          <a:xfrm>
            <a:off x="9091078" y="4735859"/>
            <a:ext cx="489527" cy="48952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6977527" y="4219591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" name="Prostokąt 27"/>
          <p:cNvSpPr/>
          <p:nvPr/>
        </p:nvSpPr>
        <p:spPr>
          <a:xfrm>
            <a:off x="7249036" y="4219591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2400" dirty="0"/>
          </a:p>
        </p:txBody>
      </p:sp>
      <p:sp>
        <p:nvSpPr>
          <p:cNvPr id="29" name="Prostokąt 28"/>
          <p:cNvSpPr/>
          <p:nvPr/>
        </p:nvSpPr>
        <p:spPr>
          <a:xfrm>
            <a:off x="7520546" y="4219591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dirty="0"/>
          </a:p>
        </p:txBody>
      </p:sp>
      <p:sp>
        <p:nvSpPr>
          <p:cNvPr id="30" name="Prostokąt 29"/>
          <p:cNvSpPr/>
          <p:nvPr/>
        </p:nvSpPr>
        <p:spPr>
          <a:xfrm>
            <a:off x="7554620" y="4036622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8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sz="800" b="1" dirty="0"/>
          </a:p>
        </p:txBody>
      </p:sp>
      <p:sp>
        <p:nvSpPr>
          <p:cNvPr id="31" name="Prostokąt 30"/>
          <p:cNvSpPr/>
          <p:nvPr/>
        </p:nvSpPr>
        <p:spPr>
          <a:xfrm>
            <a:off x="7282233" y="4036622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sz="800" dirty="0"/>
          </a:p>
        </p:txBody>
      </p:sp>
      <p:sp>
        <p:nvSpPr>
          <p:cNvPr id="35" name="Prostokąt 34"/>
          <p:cNvSpPr/>
          <p:nvPr/>
        </p:nvSpPr>
        <p:spPr>
          <a:xfrm>
            <a:off x="7009846" y="4036622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sz="800" dirty="0"/>
          </a:p>
        </p:txBody>
      </p:sp>
      <p:sp>
        <p:nvSpPr>
          <p:cNvPr id="36" name="Prostokąt 35"/>
          <p:cNvSpPr/>
          <p:nvPr/>
        </p:nvSpPr>
        <p:spPr>
          <a:xfrm>
            <a:off x="6977527" y="4481630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8" name="Prostokąt 37"/>
          <p:cNvSpPr/>
          <p:nvPr/>
        </p:nvSpPr>
        <p:spPr>
          <a:xfrm>
            <a:off x="7249036" y="4481630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sz="2400" dirty="0"/>
          </a:p>
        </p:txBody>
      </p:sp>
      <p:sp>
        <p:nvSpPr>
          <p:cNvPr id="39" name="Prostokąt 38"/>
          <p:cNvSpPr/>
          <p:nvPr/>
        </p:nvSpPr>
        <p:spPr>
          <a:xfrm>
            <a:off x="7520546" y="4481630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6977527" y="4743669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Prostokąt 45"/>
          <p:cNvSpPr/>
          <p:nvPr/>
        </p:nvSpPr>
        <p:spPr>
          <a:xfrm>
            <a:off x="7249036" y="4743669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pl-PL" sz="2400" dirty="0"/>
          </a:p>
        </p:txBody>
      </p:sp>
      <p:sp>
        <p:nvSpPr>
          <p:cNvPr id="50" name="Prostokąt 49"/>
          <p:cNvSpPr/>
          <p:nvPr/>
        </p:nvSpPr>
        <p:spPr>
          <a:xfrm>
            <a:off x="7520546" y="4743669"/>
            <a:ext cx="210201" cy="210201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grpSp>
        <p:nvGrpSpPr>
          <p:cNvPr id="51" name="Grupa 50"/>
          <p:cNvGrpSpPr/>
          <p:nvPr/>
        </p:nvGrpSpPr>
        <p:grpSpPr>
          <a:xfrm rot="5400000">
            <a:off x="6519485" y="4478330"/>
            <a:ext cx="758250" cy="240774"/>
            <a:chOff x="3304476" y="5850349"/>
            <a:chExt cx="1805695" cy="571307"/>
          </a:xfrm>
        </p:grpSpPr>
        <p:sp>
          <p:nvSpPr>
            <p:cNvPr id="52" name="Prostokąt 51"/>
            <p:cNvSpPr/>
            <p:nvPr/>
          </p:nvSpPr>
          <p:spPr>
            <a:xfrm rot="16200000">
              <a:off x="4567990" y="5879474"/>
              <a:ext cx="571304" cy="51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800" b="1" dirty="0"/>
            </a:p>
          </p:txBody>
        </p:sp>
        <p:sp>
          <p:nvSpPr>
            <p:cNvPr id="53" name="Prostokąt 52"/>
            <p:cNvSpPr/>
            <p:nvPr/>
          </p:nvSpPr>
          <p:spPr>
            <a:xfrm rot="16200000">
              <a:off x="3921672" y="5879474"/>
              <a:ext cx="571303" cy="513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8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800" dirty="0"/>
            </a:p>
          </p:txBody>
        </p:sp>
        <p:sp>
          <p:nvSpPr>
            <p:cNvPr id="54" name="Prostokąt 53"/>
            <p:cNvSpPr/>
            <p:nvPr/>
          </p:nvSpPr>
          <p:spPr>
            <a:xfrm rot="16200000">
              <a:off x="3275353" y="5879472"/>
              <a:ext cx="571303" cy="513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8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800" dirty="0"/>
            </a:p>
          </p:txBody>
        </p:sp>
      </p:grpSp>
      <p:sp>
        <p:nvSpPr>
          <p:cNvPr id="55" name="Prostokąt 54"/>
          <p:cNvSpPr/>
          <p:nvPr/>
        </p:nvSpPr>
        <p:spPr>
          <a:xfrm>
            <a:off x="6777058" y="4208376"/>
            <a:ext cx="984590" cy="740083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/>
          <p:cNvSpPr/>
          <p:nvPr/>
        </p:nvSpPr>
        <p:spPr>
          <a:xfrm>
            <a:off x="6778223" y="3909301"/>
            <a:ext cx="1111669" cy="4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/>
          <p:cNvSpPr/>
          <p:nvPr/>
        </p:nvSpPr>
        <p:spPr>
          <a:xfrm rot="5400000">
            <a:off x="6866350" y="4408315"/>
            <a:ext cx="976995" cy="233610"/>
          </a:xfrm>
          <a:prstGeom prst="rect">
            <a:avLst/>
          </a:prstGeom>
          <a:solidFill>
            <a:schemeClr val="accent6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/>
          <p:cNvSpPr/>
          <p:nvPr/>
        </p:nvSpPr>
        <p:spPr>
          <a:xfrm>
            <a:off x="7214946" y="4219591"/>
            <a:ext cx="238950" cy="753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2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uiExpand="1" animBg="1"/>
      <p:bldP spid="33" grpId="0" uiExpand="1" animBg="1"/>
      <p:bldP spid="34" grpId="0" uiExpand="1" animBg="1"/>
      <p:bldP spid="37" grpId="0" uiExpand="1"/>
      <p:bldP spid="40" grpId="0" uiExpand="1"/>
      <p:bldP spid="41" grpId="0" uiExpand="1"/>
      <p:bldP spid="42" grpId="0" uiExpand="1" animBg="1"/>
      <p:bldP spid="43" grpId="0" uiExpand="1" animBg="1"/>
      <p:bldP spid="44" grpId="0" uiExpand="1" animBg="1"/>
      <p:bldP spid="47" grpId="0" uiExpand="1" animBg="1"/>
      <p:bldP spid="48" grpId="0" uiExpand="1" animBg="1"/>
      <p:bldP spid="49" grpId="0" uiExpand="1" animBg="1"/>
      <p:bldP spid="4" grpId="0" uiExpand="1" animBg="1"/>
      <p:bldP spid="57" grpId="0" uiExpand="1" animBg="1"/>
      <p:bldP spid="5" grpId="0" uiExpand="1" animBg="1"/>
      <p:bldP spid="6" grpId="0" uiExpand="1" animBg="1"/>
      <p:bldP spid="7" grpId="0" uiExpand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5" grpId="0"/>
      <p:bldP spid="36" grpId="0" animBg="1"/>
      <p:bldP spid="38" grpId="0" animBg="1"/>
      <p:bldP spid="39" grpId="0" animBg="1"/>
      <p:bldP spid="45" grpId="0" animBg="1"/>
      <p:bldP spid="46" grpId="0" animBg="1"/>
      <p:bldP spid="50" grpId="0" animBg="1"/>
      <p:bldP spid="55" grpId="0" animBg="1"/>
      <p:bldP spid="60" grpId="0" animBg="1"/>
      <p:bldP spid="65" grpId="0" animBg="1"/>
      <p:bldP spid="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Macierze i ich adresowanie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Kolejne zadanie :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Stwórzcie za pomocą komendy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macierz mającą 8 rzędów oraz 15 kolumn.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Zaadresujcie element znajdujący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się na przecięciu 3 rzędu i 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kolumny.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Następnie zaadresujcie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wszyst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kie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elementy znajdujące się na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przecięciu kolumn: 2, 5, 13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oraz wierszy 5 i 7.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Ostatnie zadanie: weź wszystkie elementy na przecięciu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parzystych wierszy i nieparzystych kolumn.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8" name="Picture 4" descr="http://emergenceearth.com/wp-content/uploads/2013/12/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471" y="3044325"/>
            <a:ext cx="3109141" cy="24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Dzisiaj nauczymy się podstaw </a:t>
            </a:r>
            <a:r>
              <a:rPr lang="pl-PL" dirty="0" err="1" smtClean="0"/>
              <a:t>Matlaba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jaki nam przyświeca – umieć własnoręcznie (bez interfejsu </a:t>
            </a:r>
            <a:r>
              <a:rPr lang="pl-PL" dirty="0" err="1" smtClean="0"/>
              <a:t>EEGlaba</a:t>
            </a:r>
            <a:r>
              <a:rPr lang="pl-PL" dirty="0" smtClean="0"/>
              <a:t>) stworzyć i zaprezentować na ekranie </a:t>
            </a:r>
            <a:r>
              <a:rPr lang="pl-PL" dirty="0" err="1" smtClean="0"/>
              <a:t>ERPa</a:t>
            </a:r>
            <a:endParaRPr lang="pl-PL" dirty="0" smtClean="0"/>
          </a:p>
          <a:p>
            <a:r>
              <a:rPr lang="pl-PL" dirty="0" smtClean="0"/>
              <a:t>Wykorzystamy też do tego funkcje </a:t>
            </a:r>
            <a:r>
              <a:rPr lang="pl-PL" dirty="0" err="1" smtClean="0"/>
              <a:t>EEGlaba</a:t>
            </a:r>
            <a:endParaRPr lang="pl-PL" dirty="0"/>
          </a:p>
          <a:p>
            <a:r>
              <a:rPr lang="pl-PL" dirty="0" smtClean="0"/>
              <a:t>Umiejętność własnoręcznego (tzn. z poziomu </a:t>
            </a: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 smtClean="0"/>
              <a:t>window</a:t>
            </a:r>
            <a:r>
              <a:rPr lang="pl-PL" dirty="0" smtClean="0"/>
              <a:t> bądź skryptu) poddawania danych prostym przetworzeniom jest konieczna by przetrwać w </a:t>
            </a:r>
            <a:r>
              <a:rPr lang="pl-PL" dirty="0" err="1" smtClean="0"/>
              <a:t>neuronaukowej</a:t>
            </a:r>
            <a:r>
              <a:rPr lang="pl-PL" dirty="0" smtClean="0"/>
              <a:t> dżungli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8" name="Picture 4" descr="http://blogs.scientificamerican.com/thoughtful-animal/files/2013/10/PP-Jaguar-2013_Orden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192716"/>
            <a:ext cx="1882630" cy="141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ature.com/scitable/content/ne0000/ne0000/ne0000/ne0000/103247801/1548304462_h_2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17" y="4319837"/>
            <a:ext cx="2059942" cy="154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3qi0qp55mx5f5.cloudfront.net/www/i/features/20130422_SocNeuro_7158X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1" y="5911222"/>
            <a:ext cx="4012724" cy="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heschooloflife.com/assets/Uploads/Synaps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310" y="4022411"/>
            <a:ext cx="3419483" cy="177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kavlifoundation.org/sites/default/files/1188319322_Figure_5_Neuroscienc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 t="788" r="5845" b="23067"/>
          <a:stretch/>
        </p:blipFill>
        <p:spPr bwMode="auto">
          <a:xfrm>
            <a:off x="2863206" y="5663833"/>
            <a:ext cx="1841911" cy="114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0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Kilka słów o funkcjach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Funkcje</a:t>
            </a:r>
            <a:r>
              <a:rPr lang="pl-PL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takie istoty, które przyjmują pewne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oraz zwracają pewne </a:t>
            </a:r>
            <a:r>
              <a:rPr lang="pl-PL" sz="2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rezultaty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5, 2, 8]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b="1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5, 2, 8]</a:t>
            </a:r>
            <a:r>
              <a:rPr lang="pl-PL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wynik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pl-PL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5, 2, </a:t>
            </a:r>
            <a:r>
              <a:rPr lang="pl-PL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8, 3, 9]</a:t>
            </a:r>
            <a:r>
              <a:rPr lang="pl-PL" sz="24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sz="2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Funkcje mogą przyjmować też dwa argumenty </a:t>
            </a:r>
            <a:r>
              <a:rPr lang="pl-PL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(albo więcej niż dwa)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randmat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(3, 5);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wynik =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randmat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endParaRPr lang="pl-PL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8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9316842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Funkcja </a:t>
            </a:r>
            <a:r>
              <a:rPr lang="pl-PL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</a:t>
            </a:r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Jak działa </a:t>
            </a:r>
            <a:r>
              <a:rPr lang="pl-PL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Funkcja sum()</a:t>
            </a:r>
          </a:p>
          <a:p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Macierze trójwymiarowe</a:t>
            </a:r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3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EEG: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1" y="1417147"/>
            <a:ext cx="7364129" cy="5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EEG: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146"/>
            <a:ext cx="12192000" cy="59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EEG: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308114"/>
            <a:ext cx="11424249" cy="554988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2527540" y="1811546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810415" y="1811545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8621645" y="1811544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1190435" y="1811543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9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EEG: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308114"/>
            <a:ext cx="11424249" cy="554988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2527540" y="1811546"/>
            <a:ext cx="759124" cy="4796287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810415" y="1811545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8621645" y="1811544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1190435" y="1811543"/>
            <a:ext cx="759124" cy="4796287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EEG: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grpSp>
        <p:nvGrpSpPr>
          <p:cNvPr id="6" name="Grupa 5"/>
          <p:cNvGrpSpPr/>
          <p:nvPr/>
        </p:nvGrpSpPr>
        <p:grpSpPr>
          <a:xfrm>
            <a:off x="767752" y="1308114"/>
            <a:ext cx="4492738" cy="2182567"/>
            <a:chOff x="767751" y="1308114"/>
            <a:chExt cx="11424249" cy="5549886"/>
          </a:xfrm>
        </p:grpSpPr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751" y="1308114"/>
              <a:ext cx="11424249" cy="5549886"/>
            </a:xfrm>
            <a:prstGeom prst="rect">
              <a:avLst/>
            </a:prstGeom>
          </p:spPr>
        </p:pic>
        <p:sp>
          <p:nvSpPr>
            <p:cNvPr id="5" name="Prostokąt 4"/>
            <p:cNvSpPr/>
            <p:nvPr/>
          </p:nvSpPr>
          <p:spPr>
            <a:xfrm>
              <a:off x="2527540" y="1811546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5810415" y="1811545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8621645" y="1811544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11190435" y="1811543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" name="Prostokąt 9"/>
          <p:cNvSpPr/>
          <p:nvPr/>
        </p:nvSpPr>
        <p:spPr>
          <a:xfrm>
            <a:off x="7498411" y="3132293"/>
            <a:ext cx="298536" cy="1886204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7384908" y="3042431"/>
            <a:ext cx="298536" cy="1886204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271405" y="2952569"/>
            <a:ext cx="298536" cy="1886204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154497" y="2862707"/>
            <a:ext cx="298536" cy="1886204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5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Dodajemy, odejmujemy itp.: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12 + </a:t>
            </a: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fr-F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    17</a:t>
            </a:r>
          </a:p>
          <a:p>
            <a:pPr marL="0" indent="0">
              <a:buNone/>
            </a:pP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2 * </a:t>
            </a: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11.5</a:t>
            </a:r>
            <a:endParaRPr lang="fr-FR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ans 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fr-F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operacje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5"/>
            <a:ext cx="8915400" cy="3777622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dodawać nawiasy aby przekazać jaka 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 być kolejność operacji: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11 + 2 / 3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(11 + 2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Podnosimy do kwadratu za pomocą „czapeczki”: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5.25 ^ 2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 (17 + 4) / 8)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^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Aby wyciągnąć pierwiastek używamy funkcji </a:t>
            </a:r>
            <a:r>
              <a:rPr lang="pl-PL" sz="2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pl-PL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(więcej o </a:t>
            </a:r>
            <a:r>
              <a:rPr lang="pl-PL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funkcjach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 drugiej części zajęć):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Aby przechowywać wyniki przeróżnych operacji używamy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zmiennych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MojaPierwszaZmienna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4 + 3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zmnn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12 - 7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Używamy średnika (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aby stłumić gadatliwość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Matlaba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moja_fajna_zmienna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+ 8 + 5 + 9;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Nazwy zmiennych muszą zaczynać się od litery oraz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nie mogą zawierać innych znaków niż: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[a-z] [0-9] _</a:t>
            </a:r>
            <a:b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(klamry i myślniki grupują tu tylko znaki, nazwy zmiennych nie mogą ich zawierać)</a:t>
            </a:r>
            <a:endParaRPr lang="pl-PL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na zmiennych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 zmiennych można przeprowadzać rozmaite operacje: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Wombaty = 523;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km = 11;</a:t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Wombat_na_km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Wombaty / km;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Zmienne nie muszą przyjmować wartości liczbowej, mogą być też tekstowe: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nazwa_pliku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'wulgarny </a:t>
            </a:r>
            <a:r>
              <a:rPr lang="pl-PL" sz="2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wombat.set</a:t>
            </a:r>
            <a:r>
              <a:rPr lang="pl-PL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Mogą też być np. wektorami (uporządkowanymi listami liczb):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[3, 7, 2, 9, 4];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/>
          <p:cNvSpPr/>
          <p:nvPr/>
        </p:nvSpPr>
        <p:spPr>
          <a:xfrm>
            <a:off x="9144002" y="5299363"/>
            <a:ext cx="696189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Wektory i adresowanie [1/8]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Wektory, jedne z najczęściej używanych formatów danych w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Matlabie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to po prostu sekwencje liczb: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[3, 7, 2, 9, 4];</a:t>
            </a: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więc prosić o podanie wartości konkretnego elementu w sekwencji: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5652655" y="3699164"/>
            <a:ext cx="1288472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Prostokąt 6"/>
          <p:cNvSpPr/>
          <p:nvPr/>
        </p:nvSpPr>
        <p:spPr>
          <a:xfrm>
            <a:off x="7211291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7855528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pl-PL" sz="2400" dirty="0"/>
          </a:p>
        </p:txBody>
      </p:sp>
      <p:sp>
        <p:nvSpPr>
          <p:cNvPr id="9" name="Prostokąt 8"/>
          <p:cNvSpPr/>
          <p:nvPr/>
        </p:nvSpPr>
        <p:spPr>
          <a:xfrm>
            <a:off x="8499765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9144002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pl-PL" dirty="0"/>
          </a:p>
        </p:txBody>
      </p:sp>
      <p:sp>
        <p:nvSpPr>
          <p:cNvPr id="11" name="Prostokąt 10"/>
          <p:cNvSpPr/>
          <p:nvPr/>
        </p:nvSpPr>
        <p:spPr>
          <a:xfrm>
            <a:off x="9788239" y="3449782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8593495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l-PL" dirty="0"/>
          </a:p>
        </p:txBody>
      </p:sp>
      <p:sp>
        <p:nvSpPr>
          <p:cNvPr id="13" name="Prostokąt 12"/>
          <p:cNvSpPr/>
          <p:nvPr/>
        </p:nvSpPr>
        <p:spPr>
          <a:xfrm>
            <a:off x="9237732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9881969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7947176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l-PL" dirty="0"/>
          </a:p>
        </p:txBody>
      </p:sp>
      <p:sp>
        <p:nvSpPr>
          <p:cNvPr id="16" name="Prostokąt 15"/>
          <p:cNvSpPr/>
          <p:nvPr/>
        </p:nvSpPr>
        <p:spPr>
          <a:xfrm>
            <a:off x="7300857" y="40201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l-PL" dirty="0"/>
          </a:p>
        </p:txBody>
      </p:sp>
      <p:grpSp>
        <p:nvGrpSpPr>
          <p:cNvPr id="18" name="Grupa 17"/>
          <p:cNvGrpSpPr/>
          <p:nvPr/>
        </p:nvGrpSpPr>
        <p:grpSpPr>
          <a:xfrm>
            <a:off x="7947176" y="5504153"/>
            <a:ext cx="3075712" cy="1032070"/>
            <a:chOff x="7211291" y="3449782"/>
            <a:chExt cx="3075712" cy="1032070"/>
          </a:xfrm>
        </p:grpSpPr>
        <p:sp>
          <p:nvSpPr>
            <p:cNvPr id="19" name="Prostokąt 18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21" name="Prostokąt 20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23" name="Prostokąt 22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24" name="Prostokąt 23"/>
            <p:cNvSpPr/>
            <p:nvPr/>
          </p:nvSpPr>
          <p:spPr>
            <a:xfrm>
              <a:off x="8593495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b="1" dirty="0"/>
            </a:p>
          </p:txBody>
        </p:sp>
        <p:sp>
          <p:nvSpPr>
            <p:cNvPr id="25" name="Prostokąt 24"/>
            <p:cNvSpPr/>
            <p:nvPr/>
          </p:nvSpPr>
          <p:spPr>
            <a:xfrm>
              <a:off x="9237732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27" name="Prostokąt 26"/>
            <p:cNvSpPr/>
            <p:nvPr/>
          </p:nvSpPr>
          <p:spPr>
            <a:xfrm>
              <a:off x="7947176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28" name="Prostokąt 27"/>
            <p:cNvSpPr/>
            <p:nvPr/>
          </p:nvSpPr>
          <p:spPr>
            <a:xfrm>
              <a:off x="7300857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16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uiExpand="1" build="p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rostokąt 28"/>
          <p:cNvSpPr/>
          <p:nvPr/>
        </p:nvSpPr>
        <p:spPr>
          <a:xfrm>
            <a:off x="10425411" y="5274505"/>
            <a:ext cx="696189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[2/8]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też w ten sposób zmieniać wartości dla konkretnego elementu wektora: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też adresować od końca: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(end - 3)</a:t>
            </a:r>
          </a:p>
        </p:txBody>
      </p:sp>
      <p:grpSp>
        <p:nvGrpSpPr>
          <p:cNvPr id="18" name="Grupa 17"/>
          <p:cNvGrpSpPr/>
          <p:nvPr/>
        </p:nvGrpSpPr>
        <p:grpSpPr>
          <a:xfrm>
            <a:off x="7947176" y="5504153"/>
            <a:ext cx="3075712" cy="939737"/>
            <a:chOff x="7211291" y="3449782"/>
            <a:chExt cx="3075712" cy="939737"/>
          </a:xfrm>
        </p:grpSpPr>
        <p:sp>
          <p:nvSpPr>
            <p:cNvPr id="19" name="Prostokąt 18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21" name="Prostokąt 20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23" name="Prostokąt 22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24" name="Prostokąt 23"/>
            <p:cNvSpPr/>
            <p:nvPr/>
          </p:nvSpPr>
          <p:spPr>
            <a:xfrm>
              <a:off x="8593495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25" name="Prostokąt 24"/>
            <p:cNvSpPr/>
            <p:nvPr/>
          </p:nvSpPr>
          <p:spPr>
            <a:xfrm>
              <a:off x="9237732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26" name="Prostokąt 25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27" name="Prostokąt 26"/>
            <p:cNvSpPr/>
            <p:nvPr/>
          </p:nvSpPr>
          <p:spPr>
            <a:xfrm>
              <a:off x="7947176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28" name="Prostokąt 27"/>
            <p:cNvSpPr/>
            <p:nvPr/>
          </p:nvSpPr>
          <p:spPr>
            <a:xfrm>
              <a:off x="7300857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30" name="Prostokąt 29"/>
          <p:cNvSpPr/>
          <p:nvPr/>
        </p:nvSpPr>
        <p:spPr>
          <a:xfrm>
            <a:off x="9396922" y="2708348"/>
            <a:ext cx="696189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1" name="Grupa 30"/>
          <p:cNvGrpSpPr/>
          <p:nvPr/>
        </p:nvGrpSpPr>
        <p:grpSpPr>
          <a:xfrm>
            <a:off x="7542142" y="2881451"/>
            <a:ext cx="3075712" cy="1032070"/>
            <a:chOff x="7211291" y="3449782"/>
            <a:chExt cx="3075712" cy="1032070"/>
          </a:xfrm>
        </p:grpSpPr>
        <p:sp>
          <p:nvSpPr>
            <p:cNvPr id="32" name="Prostokąt 31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Prostokąt 32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34" name="Prostokąt 33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35" name="Prostokąt 34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36" name="Prostokąt 35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37" name="Prostokąt 36"/>
            <p:cNvSpPr/>
            <p:nvPr/>
          </p:nvSpPr>
          <p:spPr>
            <a:xfrm>
              <a:off x="8593495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b="1" dirty="0"/>
            </a:p>
          </p:txBody>
        </p:sp>
        <p:sp>
          <p:nvSpPr>
            <p:cNvPr id="38" name="Prostokąt 37"/>
            <p:cNvSpPr/>
            <p:nvPr/>
          </p:nvSpPr>
          <p:spPr>
            <a:xfrm>
              <a:off x="9237732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sz="2400" dirty="0"/>
            </a:p>
          </p:txBody>
        </p:sp>
        <p:sp>
          <p:nvSpPr>
            <p:cNvPr id="39" name="Prostokąt 38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40" name="Prostokąt 39"/>
            <p:cNvSpPr/>
            <p:nvPr/>
          </p:nvSpPr>
          <p:spPr>
            <a:xfrm>
              <a:off x="7947176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41" name="Prostokąt 40"/>
            <p:cNvSpPr/>
            <p:nvPr/>
          </p:nvSpPr>
          <p:spPr>
            <a:xfrm>
              <a:off x="7300857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dirty="0"/>
            </a:p>
          </p:txBody>
        </p:sp>
      </p:grpSp>
      <p:sp>
        <p:nvSpPr>
          <p:cNvPr id="42" name="Prostokąt 41"/>
          <p:cNvSpPr/>
          <p:nvPr/>
        </p:nvSpPr>
        <p:spPr>
          <a:xfrm>
            <a:off x="9474853" y="2878467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91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05182 7.40741E-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82 7.40741E-7 L -0.10573 0.0011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73 0.00116 L -0.15833 0.0011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29" grpId="3" animBg="1"/>
      <p:bldP spid="3" grpId="0" uiExpand="1" build="p"/>
      <p:bldP spid="3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Wektory i adresowanie </a:t>
            </a:r>
            <a:r>
              <a:rPr lang="pl-PL" dirty="0" smtClean="0"/>
              <a:t>[3/8]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89212" y="1738744"/>
            <a:ext cx="8915400" cy="4932219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Jeżeli chcemy dostać się do wielu elementów na raz możemy zaadresować wektor wektorem:</a:t>
            </a:r>
          </a:p>
          <a:p>
            <a:pPr marL="0" indent="0">
              <a:buNone/>
            </a:pPr>
            <a:r>
              <a:rPr lang="fr-FR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([1, 2, 3]) </a:t>
            </a:r>
            <a:r>
              <a:rPr lang="pl-PL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12;</a:t>
            </a:r>
            <a:endParaRPr lang="pl-PL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Jeżeli chcemy w ten sposób przyporządkować różnym elementom wektora różne wartości </a:t>
            </a:r>
            <a:r>
              <a:rPr lang="pl-PL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długość wektora adresującego oraz długość wektora nowych wartości muszą się zgadzać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pl-PL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najlepszy_wektor</a:t>
            </a:r>
            <a:r>
              <a:rPr lang="pl-PL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([2, 4, 5]) = [3, 8, 6];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7461580" y="3139584"/>
            <a:ext cx="1955797" cy="1236859"/>
          </a:xfrm>
          <a:prstGeom prst="rect">
            <a:avLst/>
          </a:prstGeom>
          <a:solidFill>
            <a:schemeClr val="accent6">
              <a:alpha val="62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1" name="Grupa 30"/>
          <p:cNvGrpSpPr/>
          <p:nvPr/>
        </p:nvGrpSpPr>
        <p:grpSpPr>
          <a:xfrm>
            <a:off x="7552321" y="3259250"/>
            <a:ext cx="3075712" cy="1032070"/>
            <a:chOff x="7211291" y="3449782"/>
            <a:chExt cx="3075712" cy="1032070"/>
          </a:xfrm>
        </p:grpSpPr>
        <p:sp>
          <p:nvSpPr>
            <p:cNvPr id="32" name="Prostokąt 31"/>
            <p:cNvSpPr/>
            <p:nvPr/>
          </p:nvSpPr>
          <p:spPr>
            <a:xfrm>
              <a:off x="7211291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Prostokąt 32"/>
            <p:cNvSpPr/>
            <p:nvPr/>
          </p:nvSpPr>
          <p:spPr>
            <a:xfrm>
              <a:off x="7855528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pl-PL" sz="2400" dirty="0"/>
            </a:p>
          </p:txBody>
        </p:sp>
        <p:sp>
          <p:nvSpPr>
            <p:cNvPr id="34" name="Prostokąt 33"/>
            <p:cNvSpPr/>
            <p:nvPr/>
          </p:nvSpPr>
          <p:spPr>
            <a:xfrm>
              <a:off x="8499765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dirty="0"/>
            </a:p>
          </p:txBody>
        </p:sp>
        <p:sp>
          <p:nvSpPr>
            <p:cNvPr id="35" name="Prostokąt 34"/>
            <p:cNvSpPr/>
            <p:nvPr/>
          </p:nvSpPr>
          <p:spPr>
            <a:xfrm>
              <a:off x="9144002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pl-PL" dirty="0"/>
            </a:p>
          </p:txBody>
        </p:sp>
        <p:sp>
          <p:nvSpPr>
            <p:cNvPr id="36" name="Prostokąt 35"/>
            <p:cNvSpPr/>
            <p:nvPr/>
          </p:nvSpPr>
          <p:spPr>
            <a:xfrm>
              <a:off x="9788239" y="3449782"/>
              <a:ext cx="498764" cy="498764"/>
            </a:xfrm>
            <a:prstGeom prst="rect">
              <a:avLst/>
            </a:prstGeom>
            <a:gradFill>
              <a:gsLst>
                <a:gs pos="0">
                  <a:srgbClr val="FFFEC2"/>
                </a:gs>
                <a:gs pos="100000">
                  <a:srgbClr val="F0EA00"/>
                </a:gs>
              </a:gsLst>
              <a:lin ang="5400000" scaled="0"/>
            </a:gradFill>
            <a:ln w="28575">
              <a:solidFill>
                <a:srgbClr val="6F6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 dirty="0" smtClean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37" name="Prostokąt 36"/>
            <p:cNvSpPr/>
            <p:nvPr/>
          </p:nvSpPr>
          <p:spPr>
            <a:xfrm>
              <a:off x="8593495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pl-PL" sz="2400" b="1" dirty="0"/>
            </a:p>
          </p:txBody>
        </p:sp>
        <p:sp>
          <p:nvSpPr>
            <p:cNvPr id="38" name="Prostokąt 37"/>
            <p:cNvSpPr/>
            <p:nvPr/>
          </p:nvSpPr>
          <p:spPr>
            <a:xfrm>
              <a:off x="9237732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pl-PL" dirty="0"/>
            </a:p>
          </p:txBody>
        </p:sp>
        <p:sp>
          <p:nvSpPr>
            <p:cNvPr id="39" name="Prostokąt 38"/>
            <p:cNvSpPr/>
            <p:nvPr/>
          </p:nvSpPr>
          <p:spPr>
            <a:xfrm>
              <a:off x="9881969" y="4020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pl-PL" dirty="0"/>
            </a:p>
          </p:txBody>
        </p:sp>
        <p:sp>
          <p:nvSpPr>
            <p:cNvPr id="40" name="Prostokąt 39"/>
            <p:cNvSpPr/>
            <p:nvPr/>
          </p:nvSpPr>
          <p:spPr>
            <a:xfrm>
              <a:off x="7947176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pl-PL" sz="2400" dirty="0"/>
            </a:p>
          </p:txBody>
        </p:sp>
        <p:sp>
          <p:nvSpPr>
            <p:cNvPr id="41" name="Prostokąt 40"/>
            <p:cNvSpPr/>
            <p:nvPr/>
          </p:nvSpPr>
          <p:spPr>
            <a:xfrm>
              <a:off x="7300857" y="4020187"/>
              <a:ext cx="3545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pl-PL" sz="2400" dirty="0"/>
            </a:p>
          </p:txBody>
        </p:sp>
      </p:grpSp>
      <p:sp>
        <p:nvSpPr>
          <p:cNvPr id="42" name="Prostokąt 41"/>
          <p:cNvSpPr/>
          <p:nvPr/>
        </p:nvSpPr>
        <p:spPr>
          <a:xfrm>
            <a:off x="7552321" y="3259250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43" name="Prostokąt 42"/>
          <p:cNvSpPr/>
          <p:nvPr/>
        </p:nvSpPr>
        <p:spPr>
          <a:xfrm>
            <a:off x="8194476" y="3259250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  <p:sp>
        <p:nvSpPr>
          <p:cNvPr id="44" name="Prostokąt 43"/>
          <p:cNvSpPr/>
          <p:nvPr/>
        </p:nvSpPr>
        <p:spPr>
          <a:xfrm>
            <a:off x="8840795" y="3259250"/>
            <a:ext cx="498764" cy="498764"/>
          </a:xfrm>
          <a:prstGeom prst="rect">
            <a:avLst/>
          </a:prstGeom>
          <a:gradFill>
            <a:gsLst>
              <a:gs pos="0">
                <a:srgbClr val="FFFEC2"/>
              </a:gs>
              <a:gs pos="100000">
                <a:srgbClr val="F0EA00"/>
              </a:gs>
            </a:gsLst>
            <a:lin ang="5400000" scaled="0"/>
          </a:gradFill>
          <a:ln w="28575">
            <a:solidFill>
              <a:srgbClr val="6F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987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475</TotalTime>
  <Words>807</Words>
  <Application>Microsoft Office PowerPoint</Application>
  <PresentationFormat>Panoramiczny</PresentationFormat>
  <Paragraphs>302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Consolas</vt:lpstr>
      <vt:lpstr>Courier New</vt:lpstr>
      <vt:lpstr>Wingdings 3</vt:lpstr>
      <vt:lpstr>Smuga</vt:lpstr>
      <vt:lpstr>Matlab w służbie neuronauce</vt:lpstr>
      <vt:lpstr>Dzisiaj nauczymy się podstaw Matlaba</vt:lpstr>
      <vt:lpstr>Podstawowe operacje</vt:lpstr>
      <vt:lpstr>Podstawowe operacje</vt:lpstr>
      <vt:lpstr>Zmienne</vt:lpstr>
      <vt:lpstr>Operacje na zmiennych</vt:lpstr>
      <vt:lpstr>Wektory i adresowanie [1/8]</vt:lpstr>
      <vt:lpstr>Wektory i adresowanie [2/8]</vt:lpstr>
      <vt:lpstr>Wektory i adresowanie [3/8]</vt:lpstr>
      <vt:lpstr>Wektory i adresowanie [4/8]</vt:lpstr>
      <vt:lpstr>Wektory i adresowanie [5/8]</vt:lpstr>
      <vt:lpstr>Wektory i adresowanie [6/8]</vt:lpstr>
      <vt:lpstr>Wektory i adresowanie [7/8]</vt:lpstr>
      <vt:lpstr>Wektory i adresowanie [8/8]</vt:lpstr>
      <vt:lpstr>Macierze i ich adresowanie</vt:lpstr>
      <vt:lpstr>Macierze i ich adresowanie</vt:lpstr>
      <vt:lpstr>Macierze i ich adresowanie</vt:lpstr>
      <vt:lpstr>Macierze i ich adresowanie</vt:lpstr>
      <vt:lpstr>Macierze i ich adresowanie</vt:lpstr>
      <vt:lpstr>Kilka słów o funkcjach</vt:lpstr>
      <vt:lpstr>Demo</vt:lpstr>
      <vt:lpstr>EEG:</vt:lpstr>
      <vt:lpstr>EEG:</vt:lpstr>
      <vt:lpstr>EEG:</vt:lpstr>
      <vt:lpstr>EEG:</vt:lpstr>
      <vt:lpstr>EEG: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37</cp:revision>
  <dcterms:created xsi:type="dcterms:W3CDTF">2014-04-12T20:08:01Z</dcterms:created>
  <dcterms:modified xsi:type="dcterms:W3CDTF">2014-04-14T12:55:31Z</dcterms:modified>
</cp:coreProperties>
</file>