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67" r:id="rId4"/>
    <p:sldId id="270" r:id="rId5"/>
    <p:sldId id="268" r:id="rId6"/>
    <p:sldId id="269" r:id="rId7"/>
    <p:sldId id="264" r:id="rId8"/>
    <p:sldId id="265" r:id="rId9"/>
    <p:sldId id="274" r:id="rId10"/>
    <p:sldId id="275" r:id="rId11"/>
    <p:sldId id="276" r:id="rId12"/>
    <p:sldId id="277"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slide" Target="slide13.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AIML Capstone Project - CV - Car detection</a:t>
            </a:r>
          </a:p>
        </p:txBody>
      </p:sp>
      <p:sp>
        <p:nvSpPr>
          <p:cNvPr id="3" name="Subtitle 2"/>
          <p:cNvSpPr>
            <a:spLocks noGrp="1"/>
          </p:cNvSpPr>
          <p:nvPr>
            <p:ph type="subTitle" idx="1"/>
          </p:nvPr>
        </p:nvSpPr>
        <p:spPr/>
        <p:txBody>
          <a:bodyPr>
            <a:normAutofit fontScale="55000" lnSpcReduction="20000"/>
          </a:bodyPr>
          <a:lstStyle/>
          <a:p>
            <a:pPr algn="l"/>
            <a:r>
              <a:rPr lang="en-US" dirty="0"/>
              <a:t>Jun20A Group 6B</a:t>
            </a:r>
          </a:p>
          <a:p>
            <a:pPr algn="l"/>
            <a:r>
              <a:rPr lang="en-US" dirty="0"/>
              <a:t>- </a:t>
            </a:r>
            <a:r>
              <a:rPr lang="en-US" dirty="0" err="1"/>
              <a:t>Antara</a:t>
            </a:r>
            <a:endParaRPr lang="en-US" dirty="0"/>
          </a:p>
          <a:p>
            <a:pPr algn="l"/>
            <a:r>
              <a:rPr lang="en-US" dirty="0"/>
              <a:t>- </a:t>
            </a:r>
            <a:r>
              <a:rPr lang="en-US" dirty="0" err="1"/>
              <a:t>Deepiga</a:t>
            </a:r>
            <a:endParaRPr lang="en-US" dirty="0"/>
          </a:p>
          <a:p>
            <a:pPr algn="l">
              <a:buFontTx/>
              <a:buChar char="-"/>
            </a:pPr>
            <a:r>
              <a:rPr lang="en-US" dirty="0"/>
              <a:t> Gowthaman</a:t>
            </a:r>
          </a:p>
          <a:p>
            <a:pPr algn="l">
              <a:buFontTx/>
              <a:buChar char="-"/>
            </a:pPr>
            <a:r>
              <a:rPr lang="en-US" dirty="0"/>
              <a:t> </a:t>
            </a:r>
            <a:r>
              <a:rPr lang="en-US" dirty="0" err="1"/>
              <a:t>Manoj</a:t>
            </a:r>
            <a:endParaRPr lang="en-US" dirty="0"/>
          </a:p>
          <a:p>
            <a:pPr algn="l"/>
            <a:r>
              <a:rPr lang="en-US" dirty="0"/>
              <a:t>- </a:t>
            </a:r>
            <a:r>
              <a:rPr lang="en-US" dirty="0" err="1"/>
              <a:t>Shashank</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D826-90C7-490C-BFC4-630579FC752A}"/>
              </a:ext>
            </a:extLst>
          </p:cNvPr>
          <p:cNvSpPr>
            <a:spLocks noGrp="1"/>
          </p:cNvSpPr>
          <p:nvPr>
            <p:ph idx="1"/>
          </p:nvPr>
        </p:nvSpPr>
        <p:spPr>
          <a:xfrm>
            <a:off x="685800" y="990600"/>
            <a:ext cx="8382000" cy="4572000"/>
          </a:xfrm>
        </p:spPr>
        <p:txBody>
          <a:bodyPr vert="horz" lIns="91440" tIns="45720" rIns="91440" bIns="45720" rtlCol="0">
            <a:normAutofit/>
          </a:bodyPr>
          <a:lstStyle/>
          <a:p>
            <a:r>
              <a:rPr lang="en-IN" sz="1700" dirty="0"/>
              <a:t>Image width and height is mapped against the following function , it will be required when we have to modify the bounding box coordinates based on the resized images</a:t>
            </a:r>
          </a:p>
        </p:txBody>
      </p:sp>
      <p:pic>
        <p:nvPicPr>
          <p:cNvPr id="4" name="Picture 3">
            <a:extLst>
              <a:ext uri="{FF2B5EF4-FFF2-40B4-BE49-F238E27FC236}">
                <a16:creationId xmlns:a16="http://schemas.microsoft.com/office/drawing/2014/main" id="{25A0F73E-DD7B-40D4-B5E7-293DCECFE6F4}"/>
              </a:ext>
            </a:extLst>
          </p:cNvPr>
          <p:cNvPicPr>
            <a:picLocks noChangeAspect="1"/>
          </p:cNvPicPr>
          <p:nvPr/>
        </p:nvPicPr>
        <p:blipFill>
          <a:blip r:embed="rId2"/>
          <a:stretch>
            <a:fillRect/>
          </a:stretch>
        </p:blipFill>
        <p:spPr>
          <a:xfrm>
            <a:off x="304800" y="1871544"/>
            <a:ext cx="8685614" cy="4376856"/>
          </a:xfrm>
          <a:prstGeom prst="rect">
            <a:avLst/>
          </a:prstGeom>
        </p:spPr>
      </p:pic>
      <p:sp>
        <p:nvSpPr>
          <p:cNvPr id="7" name="Title 1">
            <a:extLst>
              <a:ext uri="{FF2B5EF4-FFF2-40B4-BE49-F238E27FC236}">
                <a16:creationId xmlns:a16="http://schemas.microsoft.com/office/drawing/2014/main" id="{A50874C8-7117-40E7-8DB6-9C2F6C0A065B}"/>
              </a:ext>
            </a:extLst>
          </p:cNvPr>
          <p:cNvSpPr txBox="1">
            <a:spLocks/>
          </p:cNvSpPr>
          <p:nvPr/>
        </p:nvSpPr>
        <p:spPr>
          <a:xfrm>
            <a:off x="457200" y="274638"/>
            <a:ext cx="8153400" cy="563562"/>
          </a:xfrm>
          <a:prstGeom prst="rect">
            <a:avLst/>
          </a:prstGeom>
        </p:spPr>
        <p:txBody>
          <a:bodyPr vert="horz" lIns="91440" tIns="45720" rIns="91440" bIns="45720" rtlCol="0" anchor="ctr">
            <a:normAutofit fontScale="97500"/>
          </a:bodyPr>
          <a:lstStyle>
            <a:defPPr>
              <a:defRPr lang="en-US"/>
            </a:defPPr>
            <a:lvl1pPr algn="ctr">
              <a:spcBef>
                <a:spcPct val="0"/>
              </a:spcBef>
              <a:buNone/>
              <a:defRPr sz="2000">
                <a:latin typeface="+mj-lt"/>
                <a:ea typeface="+mj-ea"/>
                <a:cs typeface="+mj-cs"/>
              </a:defRPr>
            </a:lvl1pPr>
          </a:lstStyle>
          <a:p>
            <a:r>
              <a:rPr lang="en-IN" dirty="0"/>
              <a:t>Data Preparation </a:t>
            </a:r>
            <a:r>
              <a:rPr lang="en-IN"/>
              <a:t>for Modelling</a:t>
            </a:r>
            <a:endParaRPr lang="en-US" dirty="0"/>
          </a:p>
        </p:txBody>
      </p:sp>
    </p:spTree>
    <p:extLst>
      <p:ext uri="{BB962C8B-B14F-4D97-AF65-F5344CB8AC3E}">
        <p14:creationId xmlns:p14="http://schemas.microsoft.com/office/powerpoint/2010/main" val="254408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D826-90C7-490C-BFC4-630579FC752A}"/>
              </a:ext>
            </a:extLst>
          </p:cNvPr>
          <p:cNvSpPr>
            <a:spLocks noGrp="1"/>
          </p:cNvSpPr>
          <p:nvPr>
            <p:ph idx="1"/>
          </p:nvPr>
        </p:nvSpPr>
        <p:spPr>
          <a:xfrm>
            <a:off x="685800" y="990600"/>
            <a:ext cx="8382000" cy="4572000"/>
          </a:xfrm>
        </p:spPr>
        <p:txBody>
          <a:bodyPr vert="horz" lIns="91440" tIns="45720" rIns="91440" bIns="45720" rtlCol="0">
            <a:normAutofit/>
          </a:bodyPr>
          <a:lstStyle/>
          <a:p>
            <a:r>
              <a:rPr lang="en-IN" sz="1700" dirty="0"/>
              <a:t>Cv2 library is used to display the random images with it bounding boxes</a:t>
            </a:r>
          </a:p>
        </p:txBody>
      </p:sp>
      <p:pic>
        <p:nvPicPr>
          <p:cNvPr id="5" name="Picture 4">
            <a:extLst>
              <a:ext uri="{FF2B5EF4-FFF2-40B4-BE49-F238E27FC236}">
                <a16:creationId xmlns:a16="http://schemas.microsoft.com/office/drawing/2014/main" id="{5F1A3569-B1F7-4807-93F8-DF1263D8AF0F}"/>
              </a:ext>
            </a:extLst>
          </p:cNvPr>
          <p:cNvPicPr>
            <a:picLocks noChangeAspect="1"/>
          </p:cNvPicPr>
          <p:nvPr/>
        </p:nvPicPr>
        <p:blipFill>
          <a:blip r:embed="rId2"/>
          <a:stretch>
            <a:fillRect/>
          </a:stretch>
        </p:blipFill>
        <p:spPr>
          <a:xfrm>
            <a:off x="914400" y="1447800"/>
            <a:ext cx="7772400" cy="4568216"/>
          </a:xfrm>
          <a:prstGeom prst="rect">
            <a:avLst/>
          </a:prstGeom>
        </p:spPr>
      </p:pic>
      <p:sp>
        <p:nvSpPr>
          <p:cNvPr id="7" name="Title 1">
            <a:extLst>
              <a:ext uri="{FF2B5EF4-FFF2-40B4-BE49-F238E27FC236}">
                <a16:creationId xmlns:a16="http://schemas.microsoft.com/office/drawing/2014/main" id="{B2729547-39C6-44AA-B428-0DCD615F5749}"/>
              </a:ext>
            </a:extLst>
          </p:cNvPr>
          <p:cNvSpPr txBox="1">
            <a:spLocks/>
          </p:cNvSpPr>
          <p:nvPr/>
        </p:nvSpPr>
        <p:spPr>
          <a:xfrm>
            <a:off x="457200" y="274638"/>
            <a:ext cx="8153400" cy="563562"/>
          </a:xfrm>
          <a:prstGeom prst="rect">
            <a:avLst/>
          </a:prstGeom>
        </p:spPr>
        <p:txBody>
          <a:bodyPr vert="horz" lIns="91440" tIns="45720" rIns="91440" bIns="45720" rtlCol="0" anchor="ctr">
            <a:normAutofit fontScale="97500"/>
          </a:bodyPr>
          <a:lstStyle>
            <a:defPPr>
              <a:defRPr lang="en-US"/>
            </a:defPPr>
            <a:lvl1pPr algn="ctr">
              <a:spcBef>
                <a:spcPct val="0"/>
              </a:spcBef>
              <a:buNone/>
              <a:defRPr sz="2000">
                <a:latin typeface="+mj-lt"/>
                <a:ea typeface="+mj-ea"/>
                <a:cs typeface="+mj-cs"/>
              </a:defRPr>
            </a:lvl1pPr>
          </a:lstStyle>
          <a:p>
            <a:r>
              <a:rPr lang="en-IN" dirty="0"/>
              <a:t>Data Preparation for Modelling</a:t>
            </a:r>
            <a:endParaRPr lang="en-US" dirty="0"/>
          </a:p>
        </p:txBody>
      </p:sp>
      <p:sp>
        <p:nvSpPr>
          <p:cNvPr id="8" name="Content Placeholder 2">
            <a:extLst>
              <a:ext uri="{FF2B5EF4-FFF2-40B4-BE49-F238E27FC236}">
                <a16:creationId xmlns:a16="http://schemas.microsoft.com/office/drawing/2014/main" id="{F33EE166-5D9F-4FC5-9044-E81B011F1E70}"/>
              </a:ext>
            </a:extLst>
          </p:cNvPr>
          <p:cNvSpPr txBox="1">
            <a:spLocks/>
          </p:cNvSpPr>
          <p:nvPr/>
        </p:nvSpPr>
        <p:spPr>
          <a:xfrm>
            <a:off x="6248400" y="6400800"/>
            <a:ext cx="36576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1600" dirty="0"/>
              <a:t>Back to Summary Page :</a:t>
            </a:r>
          </a:p>
        </p:txBody>
      </p:sp>
      <p:sp>
        <p:nvSpPr>
          <p:cNvPr id="9" name="Arrow: Right 8">
            <a:hlinkClick r:id="rId3" action="ppaction://hlinksldjump"/>
            <a:extLst>
              <a:ext uri="{FF2B5EF4-FFF2-40B4-BE49-F238E27FC236}">
                <a16:creationId xmlns:a16="http://schemas.microsoft.com/office/drawing/2014/main" id="{FAC31FEA-B698-4DB4-8610-951E618675CB}"/>
              </a:ext>
            </a:extLst>
          </p:cNvPr>
          <p:cNvSpPr/>
          <p:nvPr/>
        </p:nvSpPr>
        <p:spPr>
          <a:xfrm>
            <a:off x="8534400" y="6480784"/>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70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729547-39C6-44AA-B428-0DCD615F5749}"/>
              </a:ext>
            </a:extLst>
          </p:cNvPr>
          <p:cNvSpPr txBox="1">
            <a:spLocks/>
          </p:cNvSpPr>
          <p:nvPr/>
        </p:nvSpPr>
        <p:spPr>
          <a:xfrm>
            <a:off x="457200" y="274638"/>
            <a:ext cx="8153400" cy="563562"/>
          </a:xfrm>
          <a:prstGeom prst="rect">
            <a:avLst/>
          </a:prstGeom>
        </p:spPr>
        <p:txBody>
          <a:bodyPr vert="horz" lIns="91440" tIns="45720" rIns="91440" bIns="45720" rtlCol="0" anchor="ctr">
            <a:normAutofit fontScale="97500"/>
          </a:bodyPr>
          <a:lstStyle>
            <a:defPPr>
              <a:defRPr lang="en-US"/>
            </a:defPPr>
            <a:lvl1pPr algn="ctr">
              <a:spcBef>
                <a:spcPct val="0"/>
              </a:spcBef>
              <a:buNone/>
              <a:defRPr sz="2000">
                <a:latin typeface="+mj-lt"/>
                <a:ea typeface="+mj-ea"/>
                <a:cs typeface="+mj-cs"/>
              </a:defRPr>
            </a:lvl1pPr>
          </a:lstStyle>
          <a:p>
            <a:r>
              <a:rPr lang="en-US" sz="2000" dirty="0"/>
              <a:t>Defining Batch Generator function</a:t>
            </a:r>
            <a:endParaRPr lang="en-US" dirty="0"/>
          </a:p>
        </p:txBody>
      </p:sp>
      <p:sp>
        <p:nvSpPr>
          <p:cNvPr id="8" name="Content Placeholder 2">
            <a:extLst>
              <a:ext uri="{FF2B5EF4-FFF2-40B4-BE49-F238E27FC236}">
                <a16:creationId xmlns:a16="http://schemas.microsoft.com/office/drawing/2014/main" id="{F33EE166-5D9F-4FC5-9044-E81B011F1E70}"/>
              </a:ext>
            </a:extLst>
          </p:cNvPr>
          <p:cNvSpPr txBox="1">
            <a:spLocks/>
          </p:cNvSpPr>
          <p:nvPr/>
        </p:nvSpPr>
        <p:spPr>
          <a:xfrm>
            <a:off x="6248400" y="6400800"/>
            <a:ext cx="36576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1600" dirty="0"/>
              <a:t>Back to Summary Page :</a:t>
            </a:r>
          </a:p>
        </p:txBody>
      </p:sp>
      <p:sp>
        <p:nvSpPr>
          <p:cNvPr id="9" name="Arrow: Right 8">
            <a:hlinkClick r:id="rId2" action="ppaction://hlinksldjump"/>
            <a:extLst>
              <a:ext uri="{FF2B5EF4-FFF2-40B4-BE49-F238E27FC236}">
                <a16:creationId xmlns:a16="http://schemas.microsoft.com/office/drawing/2014/main" id="{FAC31FEA-B698-4DB4-8610-951E618675CB}"/>
              </a:ext>
            </a:extLst>
          </p:cNvPr>
          <p:cNvSpPr/>
          <p:nvPr/>
        </p:nvSpPr>
        <p:spPr>
          <a:xfrm>
            <a:off x="8534400" y="6480784"/>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BD7D5677-63E4-4905-9624-2253AF9B3087}"/>
              </a:ext>
            </a:extLst>
          </p:cNvPr>
          <p:cNvPicPr>
            <a:picLocks noChangeAspect="1"/>
          </p:cNvPicPr>
          <p:nvPr/>
        </p:nvPicPr>
        <p:blipFill>
          <a:blip r:embed="rId3"/>
          <a:stretch>
            <a:fillRect/>
          </a:stretch>
        </p:blipFill>
        <p:spPr>
          <a:xfrm>
            <a:off x="685800" y="914400"/>
            <a:ext cx="8077200" cy="5195159"/>
          </a:xfrm>
          <a:prstGeom prst="rect">
            <a:avLst/>
          </a:prstGeom>
        </p:spPr>
      </p:pic>
    </p:spTree>
    <p:extLst>
      <p:ext uri="{BB962C8B-B14F-4D97-AF65-F5344CB8AC3E}">
        <p14:creationId xmlns:p14="http://schemas.microsoft.com/office/powerpoint/2010/main" val="407662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729547-39C6-44AA-B428-0DCD615F5749}"/>
              </a:ext>
            </a:extLst>
          </p:cNvPr>
          <p:cNvSpPr txBox="1">
            <a:spLocks/>
          </p:cNvSpPr>
          <p:nvPr/>
        </p:nvSpPr>
        <p:spPr>
          <a:xfrm>
            <a:off x="346435" y="76200"/>
            <a:ext cx="8153400" cy="5635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a:t>Defining </a:t>
            </a:r>
            <a:r>
              <a:rPr lang="en-US" sz="2000" dirty="0" err="1"/>
              <a:t>IoU</a:t>
            </a:r>
            <a:r>
              <a:rPr lang="en-US" sz="2000" dirty="0"/>
              <a:t> calculation function</a:t>
            </a:r>
          </a:p>
        </p:txBody>
      </p:sp>
      <p:sp>
        <p:nvSpPr>
          <p:cNvPr id="8" name="Content Placeholder 2">
            <a:extLst>
              <a:ext uri="{FF2B5EF4-FFF2-40B4-BE49-F238E27FC236}">
                <a16:creationId xmlns:a16="http://schemas.microsoft.com/office/drawing/2014/main" id="{F33EE166-5D9F-4FC5-9044-E81B011F1E70}"/>
              </a:ext>
            </a:extLst>
          </p:cNvPr>
          <p:cNvSpPr txBox="1">
            <a:spLocks/>
          </p:cNvSpPr>
          <p:nvPr/>
        </p:nvSpPr>
        <p:spPr>
          <a:xfrm>
            <a:off x="6248400" y="6400800"/>
            <a:ext cx="36576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1600" dirty="0"/>
              <a:t>Back to Summary Page :</a:t>
            </a:r>
          </a:p>
        </p:txBody>
      </p:sp>
      <p:sp>
        <p:nvSpPr>
          <p:cNvPr id="9" name="Arrow: Right 8">
            <a:hlinkClick r:id="rId2" action="ppaction://hlinksldjump"/>
            <a:extLst>
              <a:ext uri="{FF2B5EF4-FFF2-40B4-BE49-F238E27FC236}">
                <a16:creationId xmlns:a16="http://schemas.microsoft.com/office/drawing/2014/main" id="{FAC31FEA-B698-4DB4-8610-951E618675CB}"/>
              </a:ext>
            </a:extLst>
          </p:cNvPr>
          <p:cNvSpPr/>
          <p:nvPr/>
        </p:nvSpPr>
        <p:spPr>
          <a:xfrm>
            <a:off x="8534400" y="6480784"/>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1931DF91-F3BB-48F7-BA8B-C4711265B12C}"/>
              </a:ext>
            </a:extLst>
          </p:cNvPr>
          <p:cNvPicPr>
            <a:picLocks noChangeAspect="1"/>
          </p:cNvPicPr>
          <p:nvPr/>
        </p:nvPicPr>
        <p:blipFill>
          <a:blip r:embed="rId3"/>
          <a:stretch>
            <a:fillRect/>
          </a:stretch>
        </p:blipFill>
        <p:spPr>
          <a:xfrm>
            <a:off x="1916706" y="762000"/>
            <a:ext cx="5474694" cy="5638494"/>
          </a:xfrm>
          <a:prstGeom prst="rect">
            <a:avLst/>
          </a:prstGeom>
        </p:spPr>
      </p:pic>
    </p:spTree>
    <p:extLst>
      <p:ext uri="{BB962C8B-B14F-4D97-AF65-F5344CB8AC3E}">
        <p14:creationId xmlns:p14="http://schemas.microsoft.com/office/powerpoint/2010/main" val="198128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Project Details</a:t>
            </a:r>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sz="1600" b="1" u="sng" dirty="0"/>
              <a:t>Project Objective:</a:t>
            </a:r>
            <a:r>
              <a:rPr lang="en-US" sz="1600" dirty="0"/>
              <a:t>  </a:t>
            </a:r>
            <a:r>
              <a:rPr lang="en-US" sz="1600" i="1" dirty="0"/>
              <a:t>Design a DL based car identification model </a:t>
            </a:r>
          </a:p>
          <a:p>
            <a:pPr>
              <a:buNone/>
            </a:pPr>
            <a:endParaRPr lang="en-US" sz="1600" i="1" dirty="0"/>
          </a:p>
          <a:p>
            <a:pPr>
              <a:buNone/>
            </a:pPr>
            <a:r>
              <a:rPr lang="en-US" sz="1600" b="1" u="sng" dirty="0"/>
              <a:t>Domain:</a:t>
            </a:r>
            <a:r>
              <a:rPr lang="en-US" sz="1600" dirty="0"/>
              <a:t>  </a:t>
            </a:r>
            <a:r>
              <a:rPr lang="en-US" sz="1600" i="1" dirty="0"/>
              <a:t>Automotive. Surveillance </a:t>
            </a:r>
          </a:p>
          <a:p>
            <a:pPr>
              <a:buNone/>
            </a:pPr>
            <a:endParaRPr lang="en-US" sz="1600" i="1" dirty="0"/>
          </a:p>
          <a:p>
            <a:pPr>
              <a:buNone/>
            </a:pPr>
            <a:r>
              <a:rPr lang="en-US" sz="1600" b="1" u="sng" dirty="0"/>
              <a:t>Context: </a:t>
            </a:r>
            <a:r>
              <a:rPr lang="en-US" sz="1600" i="1" dirty="0"/>
              <a:t>Computer vision can be used to automate supervision and generate action appropriate action trigger if the event is predicted from the image of interest. For example a car moving on the road can be easily identified by a camera as make of the car, type, </a:t>
            </a:r>
            <a:r>
              <a:rPr lang="en-US" sz="1600" i="1" dirty="0" err="1"/>
              <a:t>colour</a:t>
            </a:r>
            <a:r>
              <a:rPr lang="en-US" sz="1600" i="1" dirty="0"/>
              <a:t>, number plates etc .</a:t>
            </a:r>
          </a:p>
          <a:p>
            <a:pPr>
              <a:buNone/>
            </a:pPr>
            <a:endParaRPr lang="en-US" sz="1600" i="1" dirty="0"/>
          </a:p>
          <a:p>
            <a:pPr>
              <a:buNone/>
            </a:pPr>
            <a:r>
              <a:rPr lang="en-US" sz="1600" b="1" u="sng" dirty="0"/>
              <a:t>Data Description: </a:t>
            </a:r>
            <a:r>
              <a:rPr lang="en-US" sz="1600" i="1" dirty="0"/>
              <a:t>The Cars dataset contains 16,185 images of 196 classes of cars. The data is split into 8,144 training images and 8,041 testing images, where each class has been split roughly in a 50-50 split. Classes are typically at the level of Make, Model, Year, e.g. 2012 Tesla Model S or 2012 BMW M3 coupe. </a:t>
            </a:r>
          </a:p>
          <a:p>
            <a:pPr>
              <a:buNone/>
            </a:pPr>
            <a:r>
              <a:rPr lang="en-US" sz="1600" i="1" dirty="0"/>
              <a:t>	Data description: </a:t>
            </a:r>
          </a:p>
          <a:p>
            <a:pPr>
              <a:buNone/>
            </a:pPr>
            <a:r>
              <a:rPr lang="en-US" sz="1600" i="1" dirty="0"/>
              <a:t>		‣ Train Images: Consists of real images of cars as per the make and year of the car. </a:t>
            </a:r>
          </a:p>
          <a:p>
            <a:pPr>
              <a:buNone/>
            </a:pPr>
            <a:r>
              <a:rPr lang="en-US" sz="1600" i="1" dirty="0"/>
              <a:t>		‣ Test Images: Consists of real images of cars as per the make and year of the car. </a:t>
            </a:r>
          </a:p>
          <a:p>
            <a:pPr>
              <a:buNone/>
            </a:pPr>
            <a:r>
              <a:rPr lang="en-US" sz="1600" i="1" dirty="0"/>
              <a:t>		‣ Train Annotation: Consists of bounding box region for training images. </a:t>
            </a:r>
          </a:p>
          <a:p>
            <a:pPr>
              <a:buNone/>
            </a:pPr>
            <a:r>
              <a:rPr lang="en-US" sz="1600" i="1" dirty="0"/>
              <a:t>		‣ Test Annotation: Consists of bounding box region for testing images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563562"/>
          </a:xfrm>
        </p:spPr>
        <p:txBody>
          <a:bodyPr>
            <a:normAutofit fontScale="90000"/>
          </a:bodyPr>
          <a:lstStyle/>
          <a:p>
            <a:r>
              <a:rPr lang="en-US" sz="3200" dirty="0"/>
              <a:t>VGG16</a:t>
            </a:r>
          </a:p>
        </p:txBody>
      </p:sp>
      <p:sp>
        <p:nvSpPr>
          <p:cNvPr id="3" name="Content Placeholder 2"/>
          <p:cNvSpPr>
            <a:spLocks noGrp="1"/>
          </p:cNvSpPr>
          <p:nvPr>
            <p:ph sz="half" idx="1"/>
          </p:nvPr>
        </p:nvSpPr>
        <p:spPr>
          <a:xfrm>
            <a:off x="0" y="632618"/>
            <a:ext cx="5334000" cy="6149182"/>
          </a:xfrm>
        </p:spPr>
        <p:txBody>
          <a:bodyPr>
            <a:normAutofit fontScale="92500" lnSpcReduction="20000"/>
          </a:bodyPr>
          <a:lstStyle/>
          <a:p>
            <a:r>
              <a:rPr lang="en-US" sz="1700" dirty="0"/>
              <a:t>Model - Key Details:</a:t>
            </a:r>
          </a:p>
          <a:p>
            <a:pPr marL="0" indent="0">
              <a:buNone/>
            </a:pPr>
            <a:endParaRPr lang="en-US" sz="1600" dirty="0"/>
          </a:p>
          <a:p>
            <a:pPr lvl="1"/>
            <a:r>
              <a:rPr lang="en-US" sz="1400" dirty="0"/>
              <a:t>Used Transfer Learning Approach</a:t>
            </a:r>
          </a:p>
          <a:p>
            <a:pPr lvl="1"/>
            <a:endParaRPr lang="en-US" sz="1400" dirty="0"/>
          </a:p>
          <a:p>
            <a:pPr lvl="1"/>
            <a:r>
              <a:rPr lang="en-US" sz="1400" dirty="0"/>
              <a:t>VGG16 is the Back bone architecture</a:t>
            </a:r>
          </a:p>
          <a:p>
            <a:pPr lvl="1"/>
            <a:endParaRPr lang="en-US" sz="1400" dirty="0"/>
          </a:p>
          <a:p>
            <a:pPr lvl="1"/>
            <a:r>
              <a:rPr lang="en-US" sz="1400" dirty="0"/>
              <a:t>Input Image size is 224*224*3</a:t>
            </a:r>
          </a:p>
          <a:p>
            <a:pPr lvl="1"/>
            <a:endParaRPr lang="en-US" sz="1400" dirty="0"/>
          </a:p>
          <a:p>
            <a:pPr lvl="1"/>
            <a:r>
              <a:rPr lang="en-US" sz="1400" dirty="0"/>
              <a:t>Used ‘</a:t>
            </a:r>
            <a:r>
              <a:rPr lang="en-US" sz="1400" dirty="0" err="1"/>
              <a:t>Imagenet</a:t>
            </a:r>
            <a:r>
              <a:rPr lang="en-US" sz="1400" dirty="0"/>
              <a:t>’ weights</a:t>
            </a:r>
          </a:p>
          <a:p>
            <a:pPr lvl="1"/>
            <a:endParaRPr lang="en-US" sz="1400" dirty="0"/>
          </a:p>
          <a:p>
            <a:pPr lvl="1"/>
            <a:r>
              <a:rPr lang="en-US" sz="1400" dirty="0"/>
              <a:t>Image Augmentation not done</a:t>
            </a:r>
          </a:p>
          <a:p>
            <a:pPr lvl="1"/>
            <a:endParaRPr lang="en-US" sz="1400" dirty="0"/>
          </a:p>
          <a:p>
            <a:pPr lvl="1"/>
            <a:r>
              <a:rPr lang="en-US" sz="1400" dirty="0"/>
              <a:t>Optimizer = Adam</a:t>
            </a:r>
          </a:p>
          <a:p>
            <a:pPr lvl="1"/>
            <a:endParaRPr lang="en-US" sz="1400" dirty="0"/>
          </a:p>
          <a:p>
            <a:pPr lvl="1"/>
            <a:r>
              <a:rPr lang="en-US" sz="1400" dirty="0"/>
              <a:t>Loss for box co-</a:t>
            </a:r>
            <a:r>
              <a:rPr lang="en-US" sz="1400" dirty="0" err="1"/>
              <a:t>oridinates</a:t>
            </a:r>
            <a:r>
              <a:rPr lang="en-US" sz="1400" dirty="0"/>
              <a:t> =‘</a:t>
            </a:r>
            <a:r>
              <a:rPr lang="en-US" sz="1400" dirty="0" err="1"/>
              <a:t>mse</a:t>
            </a:r>
            <a:r>
              <a:rPr lang="en-US" sz="1400" dirty="0"/>
              <a:t>’</a:t>
            </a:r>
          </a:p>
          <a:p>
            <a:pPr lvl="1"/>
            <a:endParaRPr lang="en-US" sz="1400" dirty="0"/>
          </a:p>
          <a:p>
            <a:pPr lvl="1"/>
            <a:r>
              <a:rPr lang="en-US" sz="1400" dirty="0"/>
              <a:t>Loss for Classification = ‘</a:t>
            </a:r>
            <a:r>
              <a:rPr lang="en-US" sz="1400" dirty="0" err="1"/>
              <a:t>categorical_crossentropy</a:t>
            </a:r>
            <a:r>
              <a:rPr lang="en-US" sz="1400" dirty="0"/>
              <a:t>’</a:t>
            </a:r>
          </a:p>
          <a:p>
            <a:pPr lvl="1"/>
            <a:endParaRPr lang="en-US" sz="1400" dirty="0"/>
          </a:p>
          <a:p>
            <a:pPr lvl="1"/>
            <a:r>
              <a:rPr lang="en-US" sz="1400" dirty="0"/>
              <a:t>Metric for box co-</a:t>
            </a:r>
            <a:r>
              <a:rPr lang="en-US" sz="1400" dirty="0" err="1"/>
              <a:t>oridinates</a:t>
            </a:r>
            <a:r>
              <a:rPr lang="en-US" sz="1400" dirty="0"/>
              <a:t> =‘</a:t>
            </a:r>
            <a:r>
              <a:rPr lang="en-US" sz="1400" dirty="0" err="1"/>
              <a:t>IoU</a:t>
            </a:r>
            <a:r>
              <a:rPr lang="en-US" sz="1400" dirty="0"/>
              <a:t>’</a:t>
            </a:r>
          </a:p>
          <a:p>
            <a:pPr lvl="1"/>
            <a:endParaRPr lang="en-US" sz="1400" dirty="0"/>
          </a:p>
          <a:p>
            <a:pPr lvl="1"/>
            <a:r>
              <a:rPr lang="en-US" sz="1400" dirty="0"/>
              <a:t>Metric  for box Classification =‘Accuracy’</a:t>
            </a:r>
            <a:endParaRPr lang="en-IN" sz="1400" dirty="0">
              <a:solidFill>
                <a:srgbClr val="212121"/>
              </a:solidFill>
              <a:latin typeface="+mj-lt"/>
            </a:endParaRPr>
          </a:p>
          <a:p>
            <a:pPr lvl="1"/>
            <a:endParaRPr lang="en-IN" sz="1400" dirty="0">
              <a:solidFill>
                <a:srgbClr val="212121"/>
              </a:solidFill>
              <a:latin typeface="+mj-lt"/>
            </a:endParaRPr>
          </a:p>
          <a:p>
            <a:pPr lvl="1"/>
            <a:r>
              <a:rPr lang="en-IN" sz="1400" dirty="0">
                <a:solidFill>
                  <a:srgbClr val="212121"/>
                </a:solidFill>
                <a:latin typeface="+mj-lt"/>
              </a:rPr>
              <a:t>Trainable params: 143,200 </a:t>
            </a:r>
          </a:p>
          <a:p>
            <a:pPr lvl="1"/>
            <a:endParaRPr lang="en-IN" sz="1400" dirty="0">
              <a:solidFill>
                <a:srgbClr val="212121"/>
              </a:solidFill>
              <a:latin typeface="+mj-lt"/>
            </a:endParaRPr>
          </a:p>
          <a:p>
            <a:pPr lvl="1"/>
            <a:r>
              <a:rPr lang="en-IN" sz="1400" dirty="0">
                <a:solidFill>
                  <a:srgbClr val="212121"/>
                </a:solidFill>
                <a:latin typeface="+mj-lt"/>
              </a:rPr>
              <a:t>Non-trainable params: 14,715,088</a:t>
            </a:r>
          </a:p>
          <a:p>
            <a:pPr lvl="1"/>
            <a:endParaRPr lang="en-IN" sz="1400" dirty="0">
              <a:solidFill>
                <a:srgbClr val="212121"/>
              </a:solidFill>
              <a:latin typeface="+mj-lt"/>
            </a:endParaRPr>
          </a:p>
          <a:p>
            <a:pPr lvl="1"/>
            <a:r>
              <a:rPr lang="en-IN" sz="1400" dirty="0">
                <a:solidFill>
                  <a:srgbClr val="212121"/>
                </a:solidFill>
                <a:latin typeface="+mj-lt"/>
              </a:rPr>
              <a:t>Training &amp; Validation Accuracy for Classification = 0.11 &amp; 0.001</a:t>
            </a:r>
          </a:p>
          <a:p>
            <a:pPr lvl="1"/>
            <a:endParaRPr lang="en-IN" sz="1400" dirty="0">
              <a:solidFill>
                <a:srgbClr val="212121"/>
              </a:solidFill>
              <a:latin typeface="+mj-lt"/>
            </a:endParaRPr>
          </a:p>
          <a:p>
            <a:pPr lvl="1"/>
            <a:r>
              <a:rPr lang="en-IN" sz="1400" dirty="0">
                <a:solidFill>
                  <a:srgbClr val="212121"/>
                </a:solidFill>
                <a:latin typeface="+mj-lt"/>
              </a:rPr>
              <a:t>Training &amp; Validation </a:t>
            </a:r>
            <a:r>
              <a:rPr lang="en-IN" sz="1400" dirty="0" err="1">
                <a:solidFill>
                  <a:srgbClr val="212121"/>
                </a:solidFill>
                <a:latin typeface="+mj-lt"/>
              </a:rPr>
              <a:t>IoU</a:t>
            </a:r>
            <a:r>
              <a:rPr lang="en-IN" sz="1400" dirty="0">
                <a:solidFill>
                  <a:srgbClr val="212121"/>
                </a:solidFill>
                <a:latin typeface="+mj-lt"/>
              </a:rPr>
              <a:t> for Bounding Boxes = 0.004 &amp; 0.004</a:t>
            </a:r>
            <a:br>
              <a:rPr lang="en-IN" sz="1400" dirty="0">
                <a:solidFill>
                  <a:srgbClr val="212121"/>
                </a:solidFill>
                <a:latin typeface="+mj-lt"/>
              </a:rPr>
            </a:br>
            <a:endParaRPr lang="en-IN" sz="1400" dirty="0">
              <a:solidFill>
                <a:srgbClr val="212121"/>
              </a:solidFill>
              <a:latin typeface="+mj-lt"/>
            </a:endParaRPr>
          </a:p>
          <a:p>
            <a:pPr lvl="1"/>
            <a:endParaRPr lang="en-IN" sz="1400" dirty="0">
              <a:solidFill>
                <a:srgbClr val="212121"/>
              </a:solidFill>
              <a:latin typeface="+mj-lt"/>
            </a:endParaRPr>
          </a:p>
          <a:p>
            <a:pPr lvl="1"/>
            <a:endParaRPr lang="en-IN" sz="1400" dirty="0">
              <a:solidFill>
                <a:srgbClr val="212121"/>
              </a:solidFill>
              <a:latin typeface="+mj-lt"/>
            </a:endParaRPr>
          </a:p>
          <a:p>
            <a:pPr lvl="1"/>
            <a:endParaRPr lang="en-IN" sz="1400" dirty="0">
              <a:solidFill>
                <a:srgbClr val="212121"/>
              </a:solidFill>
              <a:latin typeface="+mj-lt"/>
            </a:endParaRPr>
          </a:p>
          <a:p>
            <a:pPr lvl="1"/>
            <a:endParaRPr lang="en-US" sz="1400" dirty="0">
              <a:latin typeface="+mj-lt"/>
            </a:endParaRPr>
          </a:p>
          <a:p>
            <a:pPr lvl="1"/>
            <a:endParaRPr lang="en-US" sz="1400" dirty="0"/>
          </a:p>
          <a:p>
            <a:pPr lvl="1"/>
            <a:endParaRPr lang="en-US" sz="1400" dirty="0"/>
          </a:p>
          <a:p>
            <a:pPr lvl="1"/>
            <a:endParaRPr lang="en-US" sz="1400" dirty="0"/>
          </a:p>
          <a:p>
            <a:pPr marL="457200" lvl="1" indent="0">
              <a:buNone/>
            </a:pPr>
            <a:endParaRPr lang="en-US" sz="1400" dirty="0"/>
          </a:p>
          <a:p>
            <a:pPr lvl="1"/>
            <a:endParaRPr lang="en-US" sz="1400" dirty="0"/>
          </a:p>
          <a:p>
            <a:pPr lvl="1"/>
            <a:endParaRPr lang="en-US" sz="1400" dirty="0"/>
          </a:p>
          <a:p>
            <a:pPr lvl="1"/>
            <a:endParaRPr lang="en-US" sz="1400" dirty="0"/>
          </a:p>
          <a:p>
            <a:pPr lvl="1"/>
            <a:endParaRPr lang="en-US" sz="1200" dirty="0"/>
          </a:p>
          <a:p>
            <a:pPr lvl="1"/>
            <a:endParaRPr lang="en-US" sz="1200" dirty="0"/>
          </a:p>
          <a:p>
            <a:pPr lvl="1"/>
            <a:endParaRPr lang="en-US" sz="1200" dirty="0"/>
          </a:p>
          <a:p>
            <a:pPr marL="457200" lvl="1" indent="0">
              <a:buNone/>
            </a:pPr>
            <a:endParaRPr lang="en-US" sz="1200" dirty="0"/>
          </a:p>
          <a:p>
            <a:endParaRPr lang="en-US" sz="1600" dirty="0"/>
          </a:p>
          <a:p>
            <a:endParaRPr lang="en-US" sz="1600" dirty="0"/>
          </a:p>
        </p:txBody>
      </p:sp>
      <p:grpSp>
        <p:nvGrpSpPr>
          <p:cNvPr id="11" name="Group 10">
            <a:extLst>
              <a:ext uri="{FF2B5EF4-FFF2-40B4-BE49-F238E27FC236}">
                <a16:creationId xmlns:a16="http://schemas.microsoft.com/office/drawing/2014/main" id="{92810A59-7E73-4472-9F81-554B63B5C718}"/>
              </a:ext>
            </a:extLst>
          </p:cNvPr>
          <p:cNvGrpSpPr/>
          <p:nvPr/>
        </p:nvGrpSpPr>
        <p:grpSpPr>
          <a:xfrm>
            <a:off x="5189630" y="1081088"/>
            <a:ext cx="3573370" cy="3262312"/>
            <a:chOff x="494122" y="1524000"/>
            <a:chExt cx="3573370" cy="3262312"/>
          </a:xfrm>
        </p:grpSpPr>
        <p:pic>
          <p:nvPicPr>
            <p:cNvPr id="12" name="Picture 11">
              <a:extLst>
                <a:ext uri="{FF2B5EF4-FFF2-40B4-BE49-F238E27FC236}">
                  <a16:creationId xmlns:a16="http://schemas.microsoft.com/office/drawing/2014/main" id="{AD6F4CF6-76A5-44C1-AB08-BE5B9C5866DA}"/>
                </a:ext>
              </a:extLst>
            </p:cNvPr>
            <p:cNvPicPr>
              <a:picLocks noChangeAspect="1"/>
            </p:cNvPicPr>
            <p:nvPr/>
          </p:nvPicPr>
          <p:blipFill>
            <a:blip r:embed="rId2"/>
            <a:stretch>
              <a:fillRect/>
            </a:stretch>
          </p:blipFill>
          <p:spPr>
            <a:xfrm>
              <a:off x="494122" y="1905000"/>
              <a:ext cx="3573370" cy="2881312"/>
            </a:xfrm>
            <a:prstGeom prst="rect">
              <a:avLst/>
            </a:prstGeom>
          </p:spPr>
        </p:pic>
        <p:sp>
          <p:nvSpPr>
            <p:cNvPr id="13" name="Rectangle 12">
              <a:extLst>
                <a:ext uri="{FF2B5EF4-FFF2-40B4-BE49-F238E27FC236}">
                  <a16:creationId xmlns:a16="http://schemas.microsoft.com/office/drawing/2014/main" id="{1A4E2ADD-300A-4C1C-842C-BFFF93FE1324}"/>
                </a:ext>
              </a:extLst>
            </p:cNvPr>
            <p:cNvSpPr/>
            <p:nvPr/>
          </p:nvSpPr>
          <p:spPr>
            <a:xfrm>
              <a:off x="1214007" y="1524000"/>
              <a:ext cx="2133600" cy="381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Pretrained VGG16 Model Excluding Top Layer </a:t>
              </a:r>
              <a:endParaRPr lang="en-IN" sz="800" dirty="0">
                <a:solidFill>
                  <a:schemeClr val="tx1"/>
                </a:solidFill>
              </a:endParaRPr>
            </a:p>
          </p:txBody>
        </p:sp>
        <p:cxnSp>
          <p:nvCxnSpPr>
            <p:cNvPr id="14" name="Straight Connector 13">
              <a:extLst>
                <a:ext uri="{FF2B5EF4-FFF2-40B4-BE49-F238E27FC236}">
                  <a16:creationId xmlns:a16="http://schemas.microsoft.com/office/drawing/2014/main" id="{B6E2FBF4-9FF8-4F2D-BFCB-9B761EE744B5}"/>
                </a:ext>
              </a:extLst>
            </p:cNvPr>
            <p:cNvCxnSpPr/>
            <p:nvPr/>
          </p:nvCxnSpPr>
          <p:spPr>
            <a:xfrm>
              <a:off x="494122" y="4452662"/>
              <a:ext cx="0" cy="314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Content Placeholder 2">
            <a:extLst>
              <a:ext uri="{FF2B5EF4-FFF2-40B4-BE49-F238E27FC236}">
                <a16:creationId xmlns:a16="http://schemas.microsoft.com/office/drawing/2014/main" id="{BD61DB36-F0D5-45B4-AAA4-DB779BC1436B}"/>
              </a:ext>
            </a:extLst>
          </p:cNvPr>
          <p:cNvSpPr txBox="1">
            <a:spLocks/>
          </p:cNvSpPr>
          <p:nvPr/>
        </p:nvSpPr>
        <p:spPr>
          <a:xfrm>
            <a:off x="4800600" y="4572000"/>
            <a:ext cx="4800600" cy="183469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600" dirty="0"/>
              <a:t>Additional References:</a:t>
            </a:r>
            <a:br>
              <a:rPr lang="en-US" sz="1600" dirty="0"/>
            </a:br>
            <a:endParaRPr lang="en-US" sz="1600" dirty="0"/>
          </a:p>
          <a:p>
            <a:pPr lvl="1"/>
            <a:r>
              <a:rPr lang="en-US" sz="1300" dirty="0"/>
              <a:t>Data Preparation steps for Modeling</a:t>
            </a:r>
          </a:p>
          <a:p>
            <a:pPr lvl="1"/>
            <a:endParaRPr lang="en-US" sz="1300" dirty="0"/>
          </a:p>
          <a:p>
            <a:pPr lvl="1"/>
            <a:r>
              <a:rPr lang="en-US" sz="1300" dirty="0"/>
              <a:t>Defining Batch Generator function </a:t>
            </a:r>
          </a:p>
          <a:p>
            <a:pPr lvl="1"/>
            <a:endParaRPr lang="en-US" sz="1300" dirty="0"/>
          </a:p>
          <a:p>
            <a:pPr lvl="1"/>
            <a:r>
              <a:rPr lang="en-US" sz="1300" dirty="0"/>
              <a:t>Defining </a:t>
            </a:r>
            <a:r>
              <a:rPr lang="en-US" sz="1300" dirty="0" err="1"/>
              <a:t>IoU</a:t>
            </a:r>
            <a:r>
              <a:rPr lang="en-US" sz="1300" dirty="0"/>
              <a:t> calculation function</a:t>
            </a:r>
          </a:p>
          <a:p>
            <a:pPr lvl="1"/>
            <a:endParaRPr lang="en-US" sz="1300" dirty="0"/>
          </a:p>
          <a:p>
            <a:pPr lvl="1"/>
            <a:endParaRPr lang="en-US" sz="1300" dirty="0"/>
          </a:p>
          <a:p>
            <a:pPr lvl="1"/>
            <a:endParaRPr lang="en-US" sz="1200" dirty="0"/>
          </a:p>
        </p:txBody>
      </p:sp>
      <p:sp>
        <p:nvSpPr>
          <p:cNvPr id="18" name="Content Placeholder 2">
            <a:extLst>
              <a:ext uri="{FF2B5EF4-FFF2-40B4-BE49-F238E27FC236}">
                <a16:creationId xmlns:a16="http://schemas.microsoft.com/office/drawing/2014/main" id="{F954084F-9FF2-4146-8EA5-ED21EE58FF20}"/>
              </a:ext>
            </a:extLst>
          </p:cNvPr>
          <p:cNvSpPr txBox="1">
            <a:spLocks/>
          </p:cNvSpPr>
          <p:nvPr/>
        </p:nvSpPr>
        <p:spPr>
          <a:xfrm>
            <a:off x="4724400" y="632618"/>
            <a:ext cx="4800600" cy="61491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600" dirty="0"/>
              <a:t>Model Architecture:</a:t>
            </a:r>
          </a:p>
        </p:txBody>
      </p:sp>
      <p:sp>
        <p:nvSpPr>
          <p:cNvPr id="19" name="Arrow: Right 18">
            <a:hlinkClick r:id="rId3" action="ppaction://hlinksldjump"/>
            <a:extLst>
              <a:ext uri="{FF2B5EF4-FFF2-40B4-BE49-F238E27FC236}">
                <a16:creationId xmlns:a16="http://schemas.microsoft.com/office/drawing/2014/main" id="{387FC046-EC73-4472-AA04-0BB6A0761B3C}"/>
              </a:ext>
            </a:extLst>
          </p:cNvPr>
          <p:cNvSpPr/>
          <p:nvPr/>
        </p:nvSpPr>
        <p:spPr>
          <a:xfrm>
            <a:off x="8229600" y="5181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hlinkClick r:id="rId4" action="ppaction://hlinksldjump"/>
            <a:extLst>
              <a:ext uri="{FF2B5EF4-FFF2-40B4-BE49-F238E27FC236}">
                <a16:creationId xmlns:a16="http://schemas.microsoft.com/office/drawing/2014/main" id="{A6EC64B8-E6FD-4D1B-8A92-DF2021251B15}"/>
              </a:ext>
            </a:extLst>
          </p:cNvPr>
          <p:cNvSpPr/>
          <p:nvPr/>
        </p:nvSpPr>
        <p:spPr>
          <a:xfrm>
            <a:off x="8229600" y="56388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hlinkClick r:id="rId5" action="ppaction://hlinksldjump"/>
            <a:extLst>
              <a:ext uri="{FF2B5EF4-FFF2-40B4-BE49-F238E27FC236}">
                <a16:creationId xmlns:a16="http://schemas.microsoft.com/office/drawing/2014/main" id="{85D82362-2344-4797-8F53-07C65118EA83}"/>
              </a:ext>
            </a:extLst>
          </p:cNvPr>
          <p:cNvSpPr/>
          <p:nvPr/>
        </p:nvSpPr>
        <p:spPr>
          <a:xfrm>
            <a:off x="8229600" y="6096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rmAutofit fontScale="90000"/>
          </a:bodyPr>
          <a:lstStyle/>
          <a:p>
            <a:r>
              <a:rPr lang="en-US" sz="3200" dirty="0"/>
              <a:t>Consolidated Model 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fontScale="90000"/>
          </a:bodyPr>
          <a:lstStyle/>
          <a:p>
            <a:r>
              <a:rPr lang="en-US" sz="3200" dirty="0"/>
              <a:t>Future Steps</a:t>
            </a:r>
          </a:p>
        </p:txBody>
      </p:sp>
      <p:sp>
        <p:nvSpPr>
          <p:cNvPr id="5" name="Rectangle 4"/>
          <p:cNvSpPr/>
          <p:nvPr/>
        </p:nvSpPr>
        <p:spPr>
          <a:xfrm>
            <a:off x="457200" y="1143000"/>
            <a:ext cx="24384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without ‘</a:t>
            </a:r>
            <a:r>
              <a:rPr lang="en-US" dirty="0" err="1"/>
              <a:t>imagenet</a:t>
            </a:r>
            <a:r>
              <a:rPr lang="en-US" dirty="0"/>
              <a:t>’ weight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 classification using Image Augmentation tool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Separate model building for Classification &amp; Detection</a:t>
            </a:r>
          </a:p>
        </p:txBody>
      </p:sp>
      <p:sp>
        <p:nvSpPr>
          <p:cNvPr id="6" name="Rectangle 5"/>
          <p:cNvSpPr/>
          <p:nvPr/>
        </p:nvSpPr>
        <p:spPr>
          <a:xfrm>
            <a:off x="3429000" y="1143000"/>
            <a:ext cx="25146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7000" y="1143000"/>
            <a:ext cx="2362200" cy="510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3400" y="1219200"/>
            <a:ext cx="2133600" cy="369332"/>
          </a:xfrm>
          <a:prstGeom prst="rect">
            <a:avLst/>
          </a:prstGeom>
          <a:noFill/>
        </p:spPr>
        <p:txBody>
          <a:bodyPr wrap="square" rtlCol="0">
            <a:spAutoFit/>
          </a:bodyPr>
          <a:lstStyle/>
          <a:p>
            <a:r>
              <a:rPr lang="en-US" dirty="0"/>
              <a:t>Week 4</a:t>
            </a:r>
          </a:p>
        </p:txBody>
      </p:sp>
      <p:sp>
        <p:nvSpPr>
          <p:cNvPr id="9" name="TextBox 8"/>
          <p:cNvSpPr txBox="1"/>
          <p:nvPr/>
        </p:nvSpPr>
        <p:spPr>
          <a:xfrm>
            <a:off x="3581400" y="1295400"/>
            <a:ext cx="2133600" cy="369332"/>
          </a:xfrm>
          <a:prstGeom prst="rect">
            <a:avLst/>
          </a:prstGeom>
          <a:noFill/>
        </p:spPr>
        <p:txBody>
          <a:bodyPr wrap="square" rtlCol="0">
            <a:spAutoFit/>
          </a:bodyPr>
          <a:lstStyle/>
          <a:p>
            <a:r>
              <a:rPr lang="en-US" dirty="0"/>
              <a:t>Week 5</a:t>
            </a:r>
          </a:p>
        </p:txBody>
      </p:sp>
      <p:sp>
        <p:nvSpPr>
          <p:cNvPr id="10" name="TextBox 9"/>
          <p:cNvSpPr txBox="1"/>
          <p:nvPr/>
        </p:nvSpPr>
        <p:spPr>
          <a:xfrm>
            <a:off x="6553200" y="1295400"/>
            <a:ext cx="2133600" cy="369332"/>
          </a:xfrm>
          <a:prstGeom prst="rect">
            <a:avLst/>
          </a:prstGeom>
          <a:noFill/>
        </p:spPr>
        <p:txBody>
          <a:bodyPr wrap="square" rtlCol="0">
            <a:spAutoFit/>
          </a:bodyPr>
          <a:lstStyle/>
          <a:p>
            <a:r>
              <a:rPr lang="en-US" dirty="0"/>
              <a:t>Week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334962"/>
          </a:xfrm>
        </p:spPr>
        <p:txBody>
          <a:bodyPr>
            <a:normAutofit fontScale="90000"/>
          </a:bodyPr>
          <a:lstStyle/>
          <a:p>
            <a:r>
              <a:rPr lang="en-US" sz="3200" dirty="0"/>
              <a:t>Annexure</a:t>
            </a:r>
          </a:p>
        </p:txBody>
      </p:sp>
      <p:sp>
        <p:nvSpPr>
          <p:cNvPr id="5" name="TextBox 4"/>
          <p:cNvSpPr txBox="1"/>
          <p:nvPr/>
        </p:nvSpPr>
        <p:spPr>
          <a:xfrm>
            <a:off x="685800" y="1219200"/>
            <a:ext cx="4876800" cy="646331"/>
          </a:xfrm>
          <a:prstGeom prst="rect">
            <a:avLst/>
          </a:prstGeom>
          <a:noFill/>
        </p:spPr>
        <p:txBody>
          <a:bodyPr wrap="square" rtlCol="0">
            <a:spAutoFit/>
          </a:bodyPr>
          <a:lstStyle/>
          <a:p>
            <a:pPr>
              <a:buFont typeface="Arial" pitchFamily="34" charset="0"/>
              <a:buChar char="•"/>
            </a:pPr>
            <a:r>
              <a:rPr lang="en-US" dirty="0"/>
              <a:t> Create single doc/text file attach it to the annexure.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8A4E7-612D-4A5B-B966-B60F0E518373}"/>
              </a:ext>
            </a:extLst>
          </p:cNvPr>
          <p:cNvSpPr>
            <a:spLocks noGrp="1"/>
          </p:cNvSpPr>
          <p:nvPr>
            <p:ph idx="1"/>
          </p:nvPr>
        </p:nvSpPr>
        <p:spPr>
          <a:xfrm>
            <a:off x="838200" y="990600"/>
            <a:ext cx="7772400" cy="4572000"/>
          </a:xfrm>
        </p:spPr>
        <p:txBody>
          <a:bodyPr vert="horz" lIns="91440" tIns="45720" rIns="91440" bIns="45720" rtlCol="0">
            <a:normAutofit/>
          </a:bodyPr>
          <a:lstStyle/>
          <a:p>
            <a:r>
              <a:rPr lang="en-IN" sz="1700" dirty="0"/>
              <a:t>Mapping of  Images in  train folder with it class  and storing in a </a:t>
            </a:r>
            <a:r>
              <a:rPr lang="en-IN" sz="1700" dirty="0" err="1"/>
              <a:t>dataframe</a:t>
            </a:r>
            <a:endParaRPr lang="en-IN" sz="1700" dirty="0"/>
          </a:p>
        </p:txBody>
      </p:sp>
      <p:pic>
        <p:nvPicPr>
          <p:cNvPr id="4" name="Picture 3">
            <a:extLst>
              <a:ext uri="{FF2B5EF4-FFF2-40B4-BE49-F238E27FC236}">
                <a16:creationId xmlns:a16="http://schemas.microsoft.com/office/drawing/2014/main" id="{F8320C64-093D-4155-9FD3-69903C07D34B}"/>
              </a:ext>
            </a:extLst>
          </p:cNvPr>
          <p:cNvPicPr>
            <a:picLocks noChangeAspect="1"/>
          </p:cNvPicPr>
          <p:nvPr/>
        </p:nvPicPr>
        <p:blipFill>
          <a:blip r:embed="rId2"/>
          <a:stretch>
            <a:fillRect/>
          </a:stretch>
        </p:blipFill>
        <p:spPr>
          <a:xfrm>
            <a:off x="1219200" y="1424604"/>
            <a:ext cx="5638800" cy="5158758"/>
          </a:xfrm>
          <a:prstGeom prst="rect">
            <a:avLst/>
          </a:prstGeom>
        </p:spPr>
      </p:pic>
      <p:sp>
        <p:nvSpPr>
          <p:cNvPr id="5" name="Title 1">
            <a:extLst>
              <a:ext uri="{FF2B5EF4-FFF2-40B4-BE49-F238E27FC236}">
                <a16:creationId xmlns:a16="http://schemas.microsoft.com/office/drawing/2014/main" id="{E3089C2F-B6A1-43E4-B617-86316CD94ACD}"/>
              </a:ext>
            </a:extLst>
          </p:cNvPr>
          <p:cNvSpPr txBox="1">
            <a:spLocks/>
          </p:cNvSpPr>
          <p:nvPr/>
        </p:nvSpPr>
        <p:spPr>
          <a:xfrm>
            <a:off x="457200" y="274638"/>
            <a:ext cx="8153400" cy="563562"/>
          </a:xfrm>
          <a:prstGeom prst="rect">
            <a:avLst/>
          </a:prstGeom>
        </p:spPr>
        <p:txBody>
          <a:bodyPr vert="horz" lIns="91440" tIns="45720" rIns="91440" bIns="45720" rtlCol="0" anchor="ctr">
            <a:normAutofit fontScale="97500"/>
          </a:bodyPr>
          <a:lstStyle>
            <a:defPPr>
              <a:defRPr lang="en-US"/>
            </a:defPPr>
            <a:lvl1pPr algn="ctr">
              <a:spcBef>
                <a:spcPct val="0"/>
              </a:spcBef>
              <a:buNone/>
              <a:defRPr sz="2000">
                <a:latin typeface="+mj-lt"/>
                <a:ea typeface="+mj-ea"/>
                <a:cs typeface="+mj-cs"/>
              </a:defRPr>
            </a:lvl1pPr>
          </a:lstStyle>
          <a:p>
            <a:r>
              <a:rPr lang="en-IN" dirty="0"/>
              <a:t>Data Preparation for Modelling</a:t>
            </a:r>
            <a:endParaRPr lang="en-US" dirty="0"/>
          </a:p>
        </p:txBody>
      </p:sp>
    </p:spTree>
    <p:extLst>
      <p:ext uri="{BB962C8B-B14F-4D97-AF65-F5344CB8AC3E}">
        <p14:creationId xmlns:p14="http://schemas.microsoft.com/office/powerpoint/2010/main" val="112191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D826-90C7-490C-BFC4-630579FC752A}"/>
              </a:ext>
            </a:extLst>
          </p:cNvPr>
          <p:cNvSpPr>
            <a:spLocks noGrp="1"/>
          </p:cNvSpPr>
          <p:nvPr>
            <p:ph idx="1"/>
          </p:nvPr>
        </p:nvSpPr>
        <p:spPr>
          <a:xfrm>
            <a:off x="838200" y="990600"/>
            <a:ext cx="7772400" cy="4572000"/>
          </a:xfrm>
        </p:spPr>
        <p:txBody>
          <a:bodyPr vert="horz" lIns="91440" tIns="45720" rIns="91440" bIns="45720" rtlCol="0">
            <a:normAutofit/>
          </a:bodyPr>
          <a:lstStyle/>
          <a:p>
            <a:r>
              <a:rPr lang="en-IN" sz="1700" dirty="0"/>
              <a:t>Train Images with the classification are merged with respective the bounding box Co-ordinates</a:t>
            </a:r>
          </a:p>
        </p:txBody>
      </p:sp>
      <p:pic>
        <p:nvPicPr>
          <p:cNvPr id="4" name="Picture 3">
            <a:extLst>
              <a:ext uri="{FF2B5EF4-FFF2-40B4-BE49-F238E27FC236}">
                <a16:creationId xmlns:a16="http://schemas.microsoft.com/office/drawing/2014/main" id="{8E688090-2A9F-474E-A430-D4F462C47719}"/>
              </a:ext>
            </a:extLst>
          </p:cNvPr>
          <p:cNvPicPr>
            <a:picLocks noChangeAspect="1"/>
          </p:cNvPicPr>
          <p:nvPr/>
        </p:nvPicPr>
        <p:blipFill>
          <a:blip r:embed="rId2"/>
          <a:stretch>
            <a:fillRect/>
          </a:stretch>
        </p:blipFill>
        <p:spPr>
          <a:xfrm>
            <a:off x="1295400" y="1730149"/>
            <a:ext cx="6599751" cy="4853213"/>
          </a:xfrm>
          <a:prstGeom prst="rect">
            <a:avLst/>
          </a:prstGeom>
        </p:spPr>
      </p:pic>
      <p:sp>
        <p:nvSpPr>
          <p:cNvPr id="7" name="Title 1">
            <a:extLst>
              <a:ext uri="{FF2B5EF4-FFF2-40B4-BE49-F238E27FC236}">
                <a16:creationId xmlns:a16="http://schemas.microsoft.com/office/drawing/2014/main" id="{C14F34AA-24DC-4F0A-9E21-EDC22CC98574}"/>
              </a:ext>
            </a:extLst>
          </p:cNvPr>
          <p:cNvSpPr txBox="1">
            <a:spLocks/>
          </p:cNvSpPr>
          <p:nvPr/>
        </p:nvSpPr>
        <p:spPr>
          <a:xfrm>
            <a:off x="457200" y="274638"/>
            <a:ext cx="8153400" cy="563562"/>
          </a:xfrm>
          <a:prstGeom prst="rect">
            <a:avLst/>
          </a:prstGeom>
        </p:spPr>
        <p:txBody>
          <a:bodyPr vert="horz" lIns="91440" tIns="45720" rIns="91440" bIns="45720" rtlCol="0" anchor="ctr">
            <a:normAutofit fontScale="97500"/>
          </a:bodyPr>
          <a:lstStyle>
            <a:defPPr>
              <a:defRPr lang="en-US"/>
            </a:defPPr>
            <a:lvl1pPr algn="ctr">
              <a:spcBef>
                <a:spcPct val="0"/>
              </a:spcBef>
              <a:buNone/>
              <a:defRPr sz="2000">
                <a:latin typeface="+mj-lt"/>
                <a:ea typeface="+mj-ea"/>
                <a:cs typeface="+mj-cs"/>
              </a:defRPr>
            </a:lvl1pPr>
          </a:lstStyle>
          <a:p>
            <a:r>
              <a:rPr lang="en-IN" dirty="0"/>
              <a:t>Data Preparation for Modelling</a:t>
            </a:r>
            <a:endParaRPr lang="en-US" dirty="0"/>
          </a:p>
        </p:txBody>
      </p:sp>
    </p:spTree>
    <p:extLst>
      <p:ext uri="{BB962C8B-B14F-4D97-AF65-F5344CB8AC3E}">
        <p14:creationId xmlns:p14="http://schemas.microsoft.com/office/powerpoint/2010/main" val="271505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D826-90C7-490C-BFC4-630579FC752A}"/>
              </a:ext>
            </a:extLst>
          </p:cNvPr>
          <p:cNvSpPr>
            <a:spLocks noGrp="1"/>
          </p:cNvSpPr>
          <p:nvPr>
            <p:ph idx="1"/>
          </p:nvPr>
        </p:nvSpPr>
        <p:spPr>
          <a:xfrm>
            <a:off x="838200" y="990600"/>
            <a:ext cx="8001000" cy="4572000"/>
          </a:xfrm>
        </p:spPr>
        <p:txBody>
          <a:bodyPr vert="horz" lIns="91440" tIns="45720" rIns="91440" bIns="45720" rtlCol="0">
            <a:normAutofit/>
          </a:bodyPr>
          <a:lstStyle/>
          <a:p>
            <a:r>
              <a:rPr lang="en-IN" sz="1700" dirty="0"/>
              <a:t>File path has been added against each training images , so that we can create the pipeline to access the images at ease</a:t>
            </a:r>
          </a:p>
        </p:txBody>
      </p:sp>
      <p:pic>
        <p:nvPicPr>
          <p:cNvPr id="5" name="Picture 4">
            <a:extLst>
              <a:ext uri="{FF2B5EF4-FFF2-40B4-BE49-F238E27FC236}">
                <a16:creationId xmlns:a16="http://schemas.microsoft.com/office/drawing/2014/main" id="{3641D642-D206-44BD-809D-98448ED08F41}"/>
              </a:ext>
            </a:extLst>
          </p:cNvPr>
          <p:cNvPicPr>
            <a:picLocks noChangeAspect="1"/>
          </p:cNvPicPr>
          <p:nvPr/>
        </p:nvPicPr>
        <p:blipFill>
          <a:blip r:embed="rId2"/>
          <a:stretch>
            <a:fillRect/>
          </a:stretch>
        </p:blipFill>
        <p:spPr>
          <a:xfrm>
            <a:off x="762000" y="1828800"/>
            <a:ext cx="8134350" cy="4374899"/>
          </a:xfrm>
          <a:prstGeom prst="rect">
            <a:avLst/>
          </a:prstGeom>
        </p:spPr>
      </p:pic>
      <p:sp>
        <p:nvSpPr>
          <p:cNvPr id="7" name="Title 1">
            <a:extLst>
              <a:ext uri="{FF2B5EF4-FFF2-40B4-BE49-F238E27FC236}">
                <a16:creationId xmlns:a16="http://schemas.microsoft.com/office/drawing/2014/main" id="{0335827D-A64A-437F-B01D-1B3493CE6B13}"/>
              </a:ext>
            </a:extLst>
          </p:cNvPr>
          <p:cNvSpPr txBox="1">
            <a:spLocks/>
          </p:cNvSpPr>
          <p:nvPr/>
        </p:nvSpPr>
        <p:spPr>
          <a:xfrm>
            <a:off x="457200" y="274638"/>
            <a:ext cx="8153400" cy="563562"/>
          </a:xfrm>
          <a:prstGeom prst="rect">
            <a:avLst/>
          </a:prstGeom>
        </p:spPr>
        <p:txBody>
          <a:bodyPr vert="horz" lIns="91440" tIns="45720" rIns="91440" bIns="45720" rtlCol="0" anchor="ctr">
            <a:normAutofit fontScale="97500"/>
          </a:bodyPr>
          <a:lstStyle>
            <a:defPPr>
              <a:defRPr lang="en-US"/>
            </a:defPPr>
            <a:lvl1pPr algn="ctr">
              <a:spcBef>
                <a:spcPct val="0"/>
              </a:spcBef>
              <a:buNone/>
              <a:defRPr sz="2000">
                <a:latin typeface="+mj-lt"/>
                <a:ea typeface="+mj-ea"/>
                <a:cs typeface="+mj-cs"/>
              </a:defRPr>
            </a:lvl1pPr>
          </a:lstStyle>
          <a:p>
            <a:r>
              <a:rPr lang="en-IN" dirty="0"/>
              <a:t>Data Preparation for Modelling</a:t>
            </a:r>
            <a:endParaRPr lang="en-US" dirty="0"/>
          </a:p>
        </p:txBody>
      </p:sp>
    </p:spTree>
    <p:extLst>
      <p:ext uri="{BB962C8B-B14F-4D97-AF65-F5344CB8AC3E}">
        <p14:creationId xmlns:p14="http://schemas.microsoft.com/office/powerpoint/2010/main" val="3368670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1722</TotalTime>
  <Words>536</Words>
  <Application>Microsoft Office PowerPoint</Application>
  <PresentationFormat>On-screen Show (4:3)</PresentationFormat>
  <Paragraphs>103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AIML Capstone Project - CV - Car detection</vt:lpstr>
      <vt:lpstr>Project Details</vt:lpstr>
      <vt:lpstr>VGG16</vt:lpstr>
      <vt:lpstr>Consolidated Model Results</vt:lpstr>
      <vt:lpstr>Future Steps</vt:lpstr>
      <vt:lpstr>Annexure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Capstone Project - CV - Car detection</dc:title>
  <dc:creator>manoj mahanta</dc:creator>
  <cp:lastModifiedBy>Gowthaman S</cp:lastModifiedBy>
  <cp:revision>155</cp:revision>
  <dcterms:created xsi:type="dcterms:W3CDTF">2006-08-16T00:00:00Z</dcterms:created>
  <dcterms:modified xsi:type="dcterms:W3CDTF">2021-05-23T05:03:44Z</dcterms:modified>
</cp:coreProperties>
</file>