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7" r:id="rId4"/>
    <p:sldId id="270" r:id="rId5"/>
    <p:sldId id="268"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AIML Capstone Project - CV - Car detection</a:t>
            </a:r>
            <a:endParaRPr lang="en-US" dirty="0"/>
          </a:p>
        </p:txBody>
      </p:sp>
      <p:sp>
        <p:nvSpPr>
          <p:cNvPr id="3" name="Subtitle 2"/>
          <p:cNvSpPr>
            <a:spLocks noGrp="1"/>
          </p:cNvSpPr>
          <p:nvPr>
            <p:ph type="subTitle" idx="1"/>
          </p:nvPr>
        </p:nvSpPr>
        <p:spPr/>
        <p:txBody>
          <a:bodyPr>
            <a:normAutofit fontScale="55000" lnSpcReduction="20000"/>
          </a:bodyPr>
          <a:lstStyle/>
          <a:p>
            <a:pPr algn="l"/>
            <a:r>
              <a:rPr lang="en-US" dirty="0" smtClean="0"/>
              <a:t>Jun20A Group </a:t>
            </a:r>
            <a:r>
              <a:rPr lang="en-US" dirty="0" smtClean="0"/>
              <a:t>6B</a:t>
            </a:r>
          </a:p>
          <a:p>
            <a:pPr algn="l"/>
            <a:r>
              <a:rPr lang="en-US" dirty="0" smtClean="0"/>
              <a:t>- </a:t>
            </a:r>
            <a:r>
              <a:rPr lang="en-US" dirty="0" err="1" smtClean="0"/>
              <a:t>Antara</a:t>
            </a:r>
            <a:endParaRPr lang="en-US" dirty="0" smtClean="0"/>
          </a:p>
          <a:p>
            <a:pPr algn="l"/>
            <a:r>
              <a:rPr lang="en-US" dirty="0" smtClean="0"/>
              <a:t>- </a:t>
            </a:r>
            <a:r>
              <a:rPr lang="en-US" dirty="0" err="1" smtClean="0"/>
              <a:t>Deepiga</a:t>
            </a:r>
            <a:endParaRPr lang="en-US" dirty="0" smtClean="0"/>
          </a:p>
          <a:p>
            <a:pPr algn="l">
              <a:buFontTx/>
              <a:buChar char="-"/>
            </a:pPr>
            <a:r>
              <a:rPr lang="en-US" dirty="0" smtClean="0"/>
              <a:t> </a:t>
            </a:r>
            <a:r>
              <a:rPr lang="en-US" dirty="0" err="1" smtClean="0"/>
              <a:t>Gowtham</a:t>
            </a:r>
            <a:endParaRPr lang="en-US" dirty="0" smtClean="0"/>
          </a:p>
          <a:p>
            <a:pPr algn="l">
              <a:buFontTx/>
              <a:buChar char="-"/>
            </a:pPr>
            <a:r>
              <a:rPr lang="en-US" dirty="0" smtClean="0"/>
              <a:t> </a:t>
            </a:r>
            <a:r>
              <a:rPr lang="en-US" dirty="0" err="1" smtClean="0"/>
              <a:t>Manoj</a:t>
            </a:r>
            <a:endParaRPr lang="en-US" dirty="0" smtClean="0"/>
          </a:p>
          <a:p>
            <a:pPr algn="l"/>
            <a:r>
              <a:rPr lang="en-US" dirty="0" smtClean="0"/>
              <a:t>- </a:t>
            </a:r>
            <a:r>
              <a:rPr lang="en-US" dirty="0" err="1" smtClean="0"/>
              <a:t>Shashank</a:t>
            </a:r>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Project Details</a:t>
            </a:r>
            <a:endParaRPr lang="en-US" sz="3200" dirty="0"/>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1600" b="1" u="sng" dirty="0" smtClean="0"/>
              <a:t>Project Objective:</a:t>
            </a:r>
            <a:r>
              <a:rPr lang="en-US" sz="1600" dirty="0" smtClean="0"/>
              <a:t>  </a:t>
            </a:r>
            <a:r>
              <a:rPr lang="en-US" sz="1600" i="1" dirty="0" smtClean="0"/>
              <a:t>Design a DL based car identification model </a:t>
            </a:r>
          </a:p>
          <a:p>
            <a:pPr>
              <a:buNone/>
            </a:pPr>
            <a:endParaRPr lang="en-US" sz="1600" i="1" dirty="0" smtClean="0"/>
          </a:p>
          <a:p>
            <a:pPr>
              <a:buNone/>
            </a:pPr>
            <a:r>
              <a:rPr lang="en-US" sz="1600" b="1" u="sng" dirty="0" smtClean="0"/>
              <a:t>Domain:</a:t>
            </a:r>
            <a:r>
              <a:rPr lang="en-US" sz="1600" dirty="0" smtClean="0"/>
              <a:t>  </a:t>
            </a:r>
            <a:r>
              <a:rPr lang="en-US" sz="1600" i="1" dirty="0" smtClean="0"/>
              <a:t>Automotive. Surveillance </a:t>
            </a:r>
          </a:p>
          <a:p>
            <a:pPr>
              <a:buNone/>
            </a:pPr>
            <a:endParaRPr lang="en-US" sz="1600" i="1" dirty="0" smtClean="0"/>
          </a:p>
          <a:p>
            <a:pPr>
              <a:buNone/>
            </a:pPr>
            <a:r>
              <a:rPr lang="en-US" sz="1600" b="1" u="sng" dirty="0" smtClean="0"/>
              <a:t>Context: </a:t>
            </a:r>
            <a:r>
              <a:rPr lang="en-US" sz="1600" i="1" dirty="0" smtClean="0"/>
              <a:t>Computer vision can be used to automate supervision and generate action appropriate action trigger if the event is predicted from the image of interest. For example a car moving on the road can be easily identified by a camera as make of the car, type, </a:t>
            </a:r>
            <a:r>
              <a:rPr lang="en-US" sz="1600" i="1" dirty="0" err="1" smtClean="0"/>
              <a:t>colour</a:t>
            </a:r>
            <a:r>
              <a:rPr lang="en-US" sz="1600" i="1" dirty="0" smtClean="0"/>
              <a:t>, number plates etc .</a:t>
            </a:r>
          </a:p>
          <a:p>
            <a:pPr>
              <a:buNone/>
            </a:pPr>
            <a:endParaRPr lang="en-US" sz="1600" i="1" dirty="0" smtClean="0"/>
          </a:p>
          <a:p>
            <a:pPr>
              <a:buNone/>
            </a:pPr>
            <a:r>
              <a:rPr lang="en-US" sz="1600" b="1" u="sng" dirty="0" smtClean="0"/>
              <a:t>Data Description: </a:t>
            </a:r>
            <a:r>
              <a:rPr lang="en-US" sz="1600" i="1" dirty="0" smtClean="0"/>
              <a:t>The Cars dataset contains 16,185 images of 196 classes of cars. The data is split into 8,144 training images and 8,041 testing images, where each class has been split roughly in a 50-50 split. Classes are typically at the level of Make, Model, Year, e.g. 2012 Tesla Model S or 2012 BMW M3 coupe. </a:t>
            </a:r>
          </a:p>
          <a:p>
            <a:pPr>
              <a:buNone/>
            </a:pPr>
            <a:r>
              <a:rPr lang="en-US" sz="1600" i="1" dirty="0" smtClean="0"/>
              <a:t>	Data description: </a:t>
            </a:r>
          </a:p>
          <a:p>
            <a:pPr>
              <a:buNone/>
            </a:pPr>
            <a:r>
              <a:rPr lang="en-US" sz="1600" i="1" dirty="0" smtClean="0"/>
              <a:t>		‣ Train Images: Consists of real images of cars as per the make and year of the car. </a:t>
            </a:r>
          </a:p>
          <a:p>
            <a:pPr>
              <a:buNone/>
            </a:pPr>
            <a:r>
              <a:rPr lang="en-US" sz="1600" i="1" dirty="0" smtClean="0"/>
              <a:t>		‣ Test Images: Consists of real images of cars as per the make and year of the car. </a:t>
            </a:r>
          </a:p>
          <a:p>
            <a:pPr>
              <a:buNone/>
            </a:pPr>
            <a:r>
              <a:rPr lang="en-US" sz="1600" i="1" dirty="0" smtClean="0"/>
              <a:t>		‣ Train Annotation: Consists of bounding box region for training images. </a:t>
            </a:r>
          </a:p>
          <a:p>
            <a:pPr>
              <a:buNone/>
            </a:pPr>
            <a:r>
              <a:rPr lang="en-US" sz="1600" i="1" dirty="0" smtClean="0"/>
              <a:t>		‣ Test Annotation: Consists of bounding box region for testing images </a:t>
            </a:r>
            <a:endParaRPr lang="en-US"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Model Name</a:t>
            </a:r>
            <a:endParaRPr lang="en-US" sz="3200" dirty="0"/>
          </a:p>
        </p:txBody>
      </p:sp>
      <p:sp>
        <p:nvSpPr>
          <p:cNvPr id="3" name="Content Placeholder 2"/>
          <p:cNvSpPr>
            <a:spLocks noGrp="1"/>
          </p:cNvSpPr>
          <p:nvPr>
            <p:ph sz="half" idx="1"/>
          </p:nvPr>
        </p:nvSpPr>
        <p:spPr>
          <a:xfrm>
            <a:off x="457200" y="990600"/>
            <a:ext cx="4038600" cy="5135563"/>
          </a:xfrm>
        </p:spPr>
        <p:txBody>
          <a:bodyPr>
            <a:normAutofit/>
          </a:bodyPr>
          <a:lstStyle/>
          <a:p>
            <a:r>
              <a:rPr lang="en-US" sz="1600" dirty="0" smtClean="0"/>
              <a:t>Architecture details</a:t>
            </a:r>
          </a:p>
          <a:p>
            <a:pPr lvl="1"/>
            <a:r>
              <a:rPr lang="en-US" sz="1200" dirty="0" smtClean="0"/>
              <a:t>Diagram</a:t>
            </a:r>
          </a:p>
          <a:p>
            <a:pPr lvl="1"/>
            <a:r>
              <a:rPr lang="en-US" sz="1200" dirty="0" smtClean="0"/>
              <a:t>Key points</a:t>
            </a:r>
          </a:p>
          <a:p>
            <a:r>
              <a:rPr lang="en-US" sz="1600" dirty="0" smtClean="0"/>
              <a:t>Transfer Learning/Custom </a:t>
            </a:r>
          </a:p>
          <a:p>
            <a:pPr lvl="1"/>
            <a:r>
              <a:rPr lang="en-US" sz="1200" dirty="0" smtClean="0"/>
              <a:t>Backbone/Base neural network</a:t>
            </a:r>
          </a:p>
          <a:p>
            <a:pPr lvl="1"/>
            <a:r>
              <a:rPr lang="en-US" sz="1200" dirty="0" smtClean="0"/>
              <a:t>Weights details</a:t>
            </a:r>
          </a:p>
          <a:p>
            <a:r>
              <a:rPr lang="en-US" sz="1600" dirty="0" smtClean="0"/>
              <a:t>Image size</a:t>
            </a:r>
          </a:p>
          <a:p>
            <a:pPr lvl="1"/>
            <a:r>
              <a:rPr lang="en-US" sz="1200" dirty="0" smtClean="0"/>
              <a:t>600x600</a:t>
            </a:r>
          </a:p>
          <a:p>
            <a:r>
              <a:rPr lang="en-US" sz="1600" dirty="0" smtClean="0"/>
              <a:t>Trainable Parameters</a:t>
            </a:r>
          </a:p>
          <a:p>
            <a:pPr lvl="1"/>
            <a:r>
              <a:rPr lang="en-US" sz="1200" dirty="0" smtClean="0"/>
              <a:t>Trainable and not trainable layers</a:t>
            </a:r>
          </a:p>
          <a:p>
            <a:pPr lvl="1"/>
            <a:r>
              <a:rPr lang="en-US" sz="1200" dirty="0" smtClean="0"/>
              <a:t>Numbers , Pick from Model summary</a:t>
            </a:r>
          </a:p>
          <a:p>
            <a:r>
              <a:rPr lang="en-US" sz="1600" dirty="0" smtClean="0"/>
              <a:t>Train Accuracy</a:t>
            </a:r>
          </a:p>
          <a:p>
            <a:pPr lvl="1"/>
            <a:r>
              <a:rPr lang="en-US" sz="1200" dirty="0" smtClean="0"/>
              <a:t>Model accuracy</a:t>
            </a:r>
          </a:p>
          <a:p>
            <a:pPr lvl="1"/>
            <a:r>
              <a:rPr lang="en-US" sz="1200" dirty="0" smtClean="0"/>
              <a:t>Loss details</a:t>
            </a:r>
          </a:p>
          <a:p>
            <a:r>
              <a:rPr lang="en-US" sz="1600" dirty="0" smtClean="0"/>
              <a:t>Test Accuracy</a:t>
            </a:r>
          </a:p>
          <a:p>
            <a:pPr lvl="1"/>
            <a:r>
              <a:rPr lang="en-US" sz="1200" dirty="0" smtClean="0"/>
              <a:t>Test accuracy</a:t>
            </a:r>
          </a:p>
          <a:p>
            <a:r>
              <a:rPr lang="en-US" sz="1600" dirty="0" smtClean="0"/>
              <a:t>Important points</a:t>
            </a:r>
          </a:p>
          <a:p>
            <a:r>
              <a:rPr lang="en-US" sz="1600" dirty="0" smtClean="0"/>
              <a:t>Details for annexure</a:t>
            </a:r>
          </a:p>
          <a:p>
            <a:endParaRPr lang="en-US" sz="1600" dirty="0" smtClean="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r>
              <a:rPr lang="en-US" sz="3200" dirty="0" smtClean="0"/>
              <a:t>Consolidated Model Results</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fontScale="90000"/>
          </a:bodyPr>
          <a:lstStyle/>
          <a:p>
            <a:r>
              <a:rPr lang="en-US" sz="3200" dirty="0" smtClean="0"/>
              <a:t>Future Steps</a:t>
            </a:r>
            <a:endParaRPr lang="en-US" sz="3200" dirty="0"/>
          </a:p>
        </p:txBody>
      </p:sp>
      <p:sp>
        <p:nvSpPr>
          <p:cNvPr id="5" name="Rectangle 4"/>
          <p:cNvSpPr/>
          <p:nvPr/>
        </p:nvSpPr>
        <p:spPr>
          <a:xfrm>
            <a:off x="457200" y="1143000"/>
            <a:ext cx="24384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9000" y="1143000"/>
            <a:ext cx="25146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7000" y="1143000"/>
            <a:ext cx="2362200"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400" y="1219200"/>
            <a:ext cx="2133600" cy="369332"/>
          </a:xfrm>
          <a:prstGeom prst="rect">
            <a:avLst/>
          </a:prstGeom>
          <a:noFill/>
        </p:spPr>
        <p:txBody>
          <a:bodyPr wrap="square" rtlCol="0">
            <a:spAutoFit/>
          </a:bodyPr>
          <a:lstStyle/>
          <a:p>
            <a:r>
              <a:rPr lang="en-US" dirty="0" smtClean="0"/>
              <a:t>Week 1</a:t>
            </a:r>
            <a:endParaRPr lang="en-US" dirty="0"/>
          </a:p>
        </p:txBody>
      </p:sp>
      <p:sp>
        <p:nvSpPr>
          <p:cNvPr id="9" name="TextBox 8"/>
          <p:cNvSpPr txBox="1"/>
          <p:nvPr/>
        </p:nvSpPr>
        <p:spPr>
          <a:xfrm>
            <a:off x="3581400" y="1295400"/>
            <a:ext cx="2133600" cy="369332"/>
          </a:xfrm>
          <a:prstGeom prst="rect">
            <a:avLst/>
          </a:prstGeom>
          <a:noFill/>
        </p:spPr>
        <p:txBody>
          <a:bodyPr wrap="square" rtlCol="0">
            <a:spAutoFit/>
          </a:bodyPr>
          <a:lstStyle/>
          <a:p>
            <a:r>
              <a:rPr lang="en-US" dirty="0" smtClean="0"/>
              <a:t>Week 2</a:t>
            </a:r>
            <a:endParaRPr lang="en-US" dirty="0"/>
          </a:p>
        </p:txBody>
      </p:sp>
      <p:sp>
        <p:nvSpPr>
          <p:cNvPr id="10" name="TextBox 9"/>
          <p:cNvSpPr txBox="1"/>
          <p:nvPr/>
        </p:nvSpPr>
        <p:spPr>
          <a:xfrm>
            <a:off x="6553200" y="1295400"/>
            <a:ext cx="2133600" cy="369332"/>
          </a:xfrm>
          <a:prstGeom prst="rect">
            <a:avLst/>
          </a:prstGeom>
          <a:noFill/>
        </p:spPr>
        <p:txBody>
          <a:bodyPr wrap="square" rtlCol="0">
            <a:spAutoFit/>
          </a:bodyPr>
          <a:lstStyle/>
          <a:p>
            <a:r>
              <a:rPr lang="en-US" dirty="0" smtClean="0"/>
              <a:t>Week 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334962"/>
          </a:xfrm>
        </p:spPr>
        <p:txBody>
          <a:bodyPr>
            <a:normAutofit fontScale="90000"/>
          </a:bodyPr>
          <a:lstStyle/>
          <a:p>
            <a:r>
              <a:rPr lang="en-US" sz="3200" dirty="0" smtClean="0"/>
              <a:t>Annexure</a:t>
            </a:r>
            <a:endParaRPr lang="en-US" sz="3200" dirty="0"/>
          </a:p>
        </p:txBody>
      </p:sp>
      <p:sp>
        <p:nvSpPr>
          <p:cNvPr id="5" name="TextBox 4"/>
          <p:cNvSpPr txBox="1"/>
          <p:nvPr/>
        </p:nvSpPr>
        <p:spPr>
          <a:xfrm>
            <a:off x="685800" y="1219200"/>
            <a:ext cx="4876800" cy="646331"/>
          </a:xfrm>
          <a:prstGeom prst="rect">
            <a:avLst/>
          </a:prstGeom>
          <a:noFill/>
        </p:spPr>
        <p:txBody>
          <a:bodyPr wrap="square" rtlCol="0">
            <a:spAutoFit/>
          </a:bodyPr>
          <a:lstStyle/>
          <a:p>
            <a:pPr>
              <a:buFont typeface="Arial" pitchFamily="34" charset="0"/>
              <a:buChar char="•"/>
            </a:pPr>
            <a:r>
              <a:rPr lang="en-US" dirty="0" smtClean="0"/>
              <a:t> Create single doc/text file attach it to the annexure.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1514</TotalTime>
  <Words>227</Words>
  <Application>Microsoft Office PowerPoint</Application>
  <PresentationFormat>On-screen Show (4:3)</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AIML Capstone Project - CV - Car detection</vt:lpstr>
      <vt:lpstr>Project Details</vt:lpstr>
      <vt:lpstr>Model Name</vt:lpstr>
      <vt:lpstr>Consolidated Model Results</vt:lpstr>
      <vt:lpstr>Future Steps</vt:lpstr>
      <vt:lpstr>Annexure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Capstone Project - CV - Car detection</dc:title>
  <dc:creator>manoj mahanta</dc:creator>
  <cp:lastModifiedBy>manoj mahanta</cp:lastModifiedBy>
  <cp:revision>63</cp:revision>
  <dcterms:created xsi:type="dcterms:W3CDTF">2006-08-16T00:00:00Z</dcterms:created>
  <dcterms:modified xsi:type="dcterms:W3CDTF">2021-05-22T10:33:16Z</dcterms:modified>
</cp:coreProperties>
</file>