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57"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5/20/2021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AIML Capstone Project - CV - Car detection</a:t>
            </a:r>
            <a:endParaRPr lang="en-US" dirty="0"/>
          </a:p>
        </p:txBody>
      </p:sp>
      <p:sp>
        <p:nvSpPr>
          <p:cNvPr id="3" name="Subtitle 2"/>
          <p:cNvSpPr>
            <a:spLocks noGrp="1"/>
          </p:cNvSpPr>
          <p:nvPr>
            <p:ph type="subTitle" idx="1"/>
          </p:nvPr>
        </p:nvSpPr>
        <p:spPr/>
        <p:txBody>
          <a:bodyPr/>
          <a:lstStyle/>
          <a:p>
            <a:r>
              <a:rPr lang="en-US" dirty="0" smtClean="0"/>
              <a:t>Jun20A Group 6B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Project Details</a:t>
            </a:r>
            <a:endParaRPr lang="en-US" sz="32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sz="1600" b="1" u="sng" dirty="0" smtClean="0"/>
              <a:t>Project Objective:</a:t>
            </a:r>
            <a:r>
              <a:rPr lang="en-US" sz="1600" dirty="0" smtClean="0"/>
              <a:t>  </a:t>
            </a:r>
            <a:r>
              <a:rPr lang="en-US" sz="1600" i="1" dirty="0" smtClean="0"/>
              <a:t>Design </a:t>
            </a:r>
            <a:r>
              <a:rPr lang="en-US" sz="1600" i="1" dirty="0" smtClean="0"/>
              <a:t>a DL based car identification model </a:t>
            </a:r>
            <a:endParaRPr lang="en-US" sz="1600" i="1" dirty="0" smtClean="0"/>
          </a:p>
          <a:p>
            <a:pPr>
              <a:buNone/>
            </a:pPr>
            <a:endParaRPr lang="en-US" sz="1600" i="1" dirty="0" smtClean="0"/>
          </a:p>
          <a:p>
            <a:pPr>
              <a:buNone/>
            </a:pPr>
            <a:r>
              <a:rPr lang="en-US" sz="1600" b="1" u="sng" dirty="0" smtClean="0"/>
              <a:t>Domain:</a:t>
            </a:r>
            <a:r>
              <a:rPr lang="en-US" sz="1600" dirty="0" smtClean="0"/>
              <a:t>  </a:t>
            </a:r>
            <a:r>
              <a:rPr lang="en-US" sz="1600" i="1" dirty="0" smtClean="0"/>
              <a:t>Automotive</a:t>
            </a:r>
            <a:r>
              <a:rPr lang="en-US" sz="1600" i="1" dirty="0" smtClean="0"/>
              <a:t>. Surveillance </a:t>
            </a:r>
            <a:endParaRPr lang="en-US" sz="1600" i="1" dirty="0" smtClean="0"/>
          </a:p>
          <a:p>
            <a:pPr>
              <a:buNone/>
            </a:pPr>
            <a:endParaRPr lang="en-US" sz="1600" i="1" dirty="0" smtClean="0"/>
          </a:p>
          <a:p>
            <a:pPr>
              <a:buNone/>
            </a:pPr>
            <a:r>
              <a:rPr lang="en-US" sz="1600" b="1" u="sng" dirty="0" smtClean="0"/>
              <a:t>Context: </a:t>
            </a:r>
            <a:r>
              <a:rPr lang="en-US" sz="1600" i="1" dirty="0" smtClean="0"/>
              <a:t>Computer vision can be used to automate supervision and generate action appropriate action trigger if the event is predicted from the image of interest. For example a car moving on the road can be easily identified by a camera as make of the car, type, </a:t>
            </a:r>
            <a:r>
              <a:rPr lang="en-US" sz="1600" i="1" dirty="0" err="1" smtClean="0"/>
              <a:t>colour</a:t>
            </a:r>
            <a:r>
              <a:rPr lang="en-US" sz="1600" i="1" dirty="0" smtClean="0"/>
              <a:t>, number plates etc </a:t>
            </a:r>
            <a:r>
              <a:rPr lang="en-US" sz="1600" i="1" dirty="0" smtClean="0"/>
              <a:t>.</a:t>
            </a:r>
          </a:p>
          <a:p>
            <a:pPr>
              <a:buNone/>
            </a:pPr>
            <a:endParaRPr lang="en-US" sz="1600" i="1" dirty="0" smtClean="0"/>
          </a:p>
          <a:p>
            <a:pPr>
              <a:buNone/>
            </a:pPr>
            <a:r>
              <a:rPr lang="en-US" sz="1600" b="1" u="sng" dirty="0" smtClean="0"/>
              <a:t>Data Description: </a:t>
            </a:r>
            <a:r>
              <a:rPr lang="en-US" sz="1600" i="1" dirty="0" smtClean="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endParaRPr lang="en-US" sz="1600" i="1" dirty="0" smtClean="0"/>
          </a:p>
          <a:p>
            <a:pPr>
              <a:buNone/>
            </a:pPr>
            <a:r>
              <a:rPr lang="en-US" sz="1600" i="1" dirty="0" smtClean="0"/>
              <a:t>	</a:t>
            </a:r>
            <a:r>
              <a:rPr lang="en-US" sz="1600" i="1" dirty="0" smtClean="0"/>
              <a:t>Data </a:t>
            </a:r>
            <a:r>
              <a:rPr lang="en-US" sz="1600" i="1" dirty="0" smtClean="0"/>
              <a:t>description: </a:t>
            </a:r>
            <a:endParaRPr lang="en-US" sz="1600" i="1" dirty="0" smtClean="0"/>
          </a:p>
          <a:p>
            <a:pPr>
              <a:buNone/>
            </a:pPr>
            <a:r>
              <a:rPr lang="en-US" sz="1600" i="1" dirty="0" smtClean="0"/>
              <a:t>	</a:t>
            </a:r>
            <a:r>
              <a:rPr lang="en-US" sz="1600" i="1" dirty="0" smtClean="0"/>
              <a:t>	‣ </a:t>
            </a:r>
            <a:r>
              <a:rPr lang="en-US" sz="1600" i="1" dirty="0" smtClean="0"/>
              <a:t>Train Images: Consists of real images of cars as per the make and year of the car. </a:t>
            </a:r>
            <a:endParaRPr lang="en-US" sz="1600" i="1" dirty="0" smtClean="0"/>
          </a:p>
          <a:p>
            <a:pPr>
              <a:buNone/>
            </a:pPr>
            <a:r>
              <a:rPr lang="en-US" sz="1600" i="1" dirty="0" smtClean="0"/>
              <a:t>	</a:t>
            </a:r>
            <a:r>
              <a:rPr lang="en-US" sz="1600" i="1" dirty="0" smtClean="0"/>
              <a:t>	‣ </a:t>
            </a:r>
            <a:r>
              <a:rPr lang="en-US" sz="1600" i="1" dirty="0" smtClean="0"/>
              <a:t>Test Images: Consists of real images of cars as per the make and year of the car. </a:t>
            </a:r>
            <a:endParaRPr lang="en-US" sz="1600" i="1" dirty="0" smtClean="0"/>
          </a:p>
          <a:p>
            <a:pPr>
              <a:buNone/>
            </a:pPr>
            <a:r>
              <a:rPr lang="en-US" sz="1600" i="1" dirty="0" smtClean="0"/>
              <a:t>	</a:t>
            </a:r>
            <a:r>
              <a:rPr lang="en-US" sz="1600" i="1" dirty="0" smtClean="0"/>
              <a:t>	‣ </a:t>
            </a:r>
            <a:r>
              <a:rPr lang="en-US" sz="1600" i="1" dirty="0" smtClean="0"/>
              <a:t>Train Annotation: Consists of bounding box region for training images. </a:t>
            </a:r>
            <a:endParaRPr lang="en-US" sz="1600" i="1" dirty="0" smtClean="0"/>
          </a:p>
          <a:p>
            <a:pPr>
              <a:buNone/>
            </a:pPr>
            <a:r>
              <a:rPr lang="en-US" sz="1600" i="1" dirty="0" smtClean="0"/>
              <a:t>	</a:t>
            </a:r>
            <a:r>
              <a:rPr lang="en-US" sz="1600" i="1" dirty="0" smtClean="0"/>
              <a:t>	‣ </a:t>
            </a:r>
            <a:r>
              <a:rPr lang="en-US" sz="1600" i="1" dirty="0" smtClean="0"/>
              <a:t>Test Annotation: Consists of bounding box region for testing images </a:t>
            </a: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smtClean="0"/>
              <a:t>Approach</a:t>
            </a:r>
            <a:endParaRPr lang="en-US" sz="3200"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sz="1600" dirty="0" smtClean="0"/>
              <a:t>Understanding Data:</a:t>
            </a:r>
          </a:p>
          <a:p>
            <a:pPr lvl="1"/>
            <a:r>
              <a:rPr lang="en-US" sz="1600" dirty="0" smtClean="0"/>
              <a:t>EDA</a:t>
            </a:r>
          </a:p>
          <a:p>
            <a:pPr lvl="1"/>
            <a:r>
              <a:rPr lang="en-US" sz="1600" dirty="0" smtClean="0"/>
              <a:t>Image Augmentation and bounding boxes</a:t>
            </a:r>
          </a:p>
          <a:p>
            <a:r>
              <a:rPr lang="en-US" sz="1600" dirty="0" smtClean="0"/>
              <a:t>Model Exploration:</a:t>
            </a:r>
          </a:p>
          <a:p>
            <a:pPr lvl="1"/>
            <a:r>
              <a:rPr lang="en-US" sz="1600" dirty="0" smtClean="0"/>
              <a:t>Design</a:t>
            </a:r>
            <a:r>
              <a:rPr lang="en-US" sz="1600" dirty="0" smtClean="0"/>
              <a:t>, train and test CNN models to classify the </a:t>
            </a:r>
            <a:r>
              <a:rPr lang="en-US" sz="1600" dirty="0" smtClean="0"/>
              <a:t>car</a:t>
            </a:r>
          </a:p>
          <a:p>
            <a:pPr lvl="1"/>
            <a:r>
              <a:rPr lang="en-US" sz="1600" dirty="0" smtClean="0"/>
              <a:t>Design, train and test RCNN &amp; its hybrids based object detection models to impose the bounding box </a:t>
            </a:r>
            <a:endParaRPr lang="en-US" sz="1600" dirty="0" smtClean="0"/>
          </a:p>
          <a:p>
            <a:r>
              <a:rPr lang="en-US" sz="1600" dirty="0" smtClean="0"/>
              <a:t>Fine Tuning Approach:</a:t>
            </a:r>
          </a:p>
          <a:p>
            <a:pPr lvl="1"/>
            <a:r>
              <a:rPr lang="en-US" sz="1600" dirty="0" smtClean="0"/>
              <a:t>Read documentation and change points one step at a time</a:t>
            </a:r>
          </a:p>
          <a:p>
            <a:pPr lvl="1"/>
            <a:r>
              <a:rPr lang="en-US" sz="1600" dirty="0" smtClean="0"/>
              <a:t>Auto fine tuners</a:t>
            </a:r>
          </a:p>
          <a:p>
            <a:r>
              <a:rPr lang="en-US" sz="1600" dirty="0" smtClean="0"/>
              <a:t>Future Steps:</a:t>
            </a:r>
          </a:p>
          <a:p>
            <a:pPr lvl="1"/>
            <a:r>
              <a:rPr lang="en-US" sz="1600" dirty="0" smtClean="0"/>
              <a:t>Further fine tuning</a:t>
            </a:r>
          </a:p>
          <a:p>
            <a:pPr lvl="1"/>
            <a:r>
              <a:rPr lang="en-US" sz="1600" dirty="0" smtClean="0"/>
              <a:t>Pickle the tuned models</a:t>
            </a:r>
          </a:p>
          <a:p>
            <a:pPr lvl="1"/>
            <a:r>
              <a:rPr lang="en-US" sz="1600" dirty="0" smtClean="0"/>
              <a:t>Implementing both CNN model and RCNN/hybrid approach for identifying car and its further details in a single step</a:t>
            </a:r>
          </a:p>
          <a:p>
            <a:pPr lvl="1"/>
            <a:r>
              <a:rPr lang="en-US" sz="1600" dirty="0" smtClean="0"/>
              <a:t>UI design brainstorming</a:t>
            </a:r>
          </a:p>
          <a:p>
            <a:pPr lvl="1"/>
            <a:r>
              <a:rPr lang="en-US" sz="1600" dirty="0" smtClean="0"/>
              <a:t>UI for automating tasks </a:t>
            </a:r>
          </a:p>
          <a:p>
            <a:pPr lvl="2"/>
            <a:r>
              <a:rPr lang="en-US" sz="1600" dirty="0" smtClean="0"/>
              <a:t>Select data set folder</a:t>
            </a:r>
          </a:p>
          <a:p>
            <a:pPr lvl="2"/>
            <a:r>
              <a:rPr lang="en-US" sz="1600" dirty="0" smtClean="0"/>
              <a:t>Select model – CNN</a:t>
            </a:r>
          </a:p>
          <a:p>
            <a:pPr lvl="2"/>
            <a:r>
              <a:rPr lang="en-US" sz="1600" dirty="0" smtClean="0"/>
              <a:t>Select Model RCNN/Hybrid</a:t>
            </a:r>
          </a:p>
          <a:p>
            <a:pPr lvl="2"/>
            <a:r>
              <a:rPr lang="en-US" sz="1600" dirty="0" smtClean="0"/>
              <a:t>Select test folder</a:t>
            </a:r>
          </a:p>
          <a:p>
            <a:pPr lvl="2"/>
            <a:r>
              <a:rPr lang="en-US" sz="1600" dirty="0" smtClean="0"/>
              <a:t>Analyze result</a:t>
            </a:r>
          </a:p>
          <a:p>
            <a:pPr lvl="2"/>
            <a:r>
              <a:rPr lang="en-US" sz="1600" dirty="0" smtClean="0"/>
              <a:t>Test on single images as </a:t>
            </a:r>
            <a:r>
              <a:rPr lang="en-US" sz="1600" dirty="0" err="1" smtClean="0"/>
              <a:t>choosen</a:t>
            </a:r>
            <a:endParaRPr lang="en-US" sz="1600" dirty="0" smtClean="0"/>
          </a:p>
          <a:p>
            <a:pPr lvl="2"/>
            <a:endParaRPr lang="en-US" sz="1600" dirty="0" smtClean="0"/>
          </a:p>
          <a:p>
            <a:pPr lvl="1"/>
            <a:r>
              <a:rPr lang="en-US" sz="1600" dirty="0" smtClean="0"/>
              <a:t>Pickled model  </a:t>
            </a:r>
            <a:r>
              <a:rPr lang="en-US" sz="1600" dirty="0" smtClean="0"/>
              <a:t>to be used for future prediction </a:t>
            </a:r>
            <a:r>
              <a:rPr lang="en-US" sz="1600" dirty="0" smtClean="0"/>
              <a:t>and viewing image</a:t>
            </a:r>
          </a:p>
          <a:p>
            <a:endParaRPr lang="en-US" sz="1600" dirty="0" smtClean="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EDA</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1600" dirty="0" smtClean="0"/>
              <a:t>Data Provided:</a:t>
            </a:r>
          </a:p>
          <a:p>
            <a:pPr lvl="1"/>
            <a:r>
              <a:rPr lang="en-US" sz="1200" dirty="0" smtClean="0"/>
              <a:t>Sets of car images and their bounding boxes coordinates</a:t>
            </a:r>
          </a:p>
          <a:p>
            <a:r>
              <a:rPr lang="en-US" sz="1600" dirty="0" smtClean="0"/>
              <a:t>Total car types present in the dataset – 196</a:t>
            </a:r>
          </a:p>
          <a:p>
            <a:r>
              <a:rPr lang="en-US" sz="1600" dirty="0" smtClean="0"/>
              <a:t>Distribution of images among the car types is very wide.</a:t>
            </a:r>
          </a:p>
          <a:p>
            <a:pPr lvl="1"/>
            <a:r>
              <a:rPr lang="en-US" sz="1200" dirty="0" smtClean="0"/>
              <a:t>Its ranging from 22 images in a folder to 68 in train ad test sets.</a:t>
            </a:r>
          </a:p>
          <a:p>
            <a:pPr lvl="1"/>
            <a:r>
              <a:rPr lang="en-US" sz="1200" dirty="0" smtClean="0"/>
              <a:t>For training and test sets, majority of folders are have 35-45 images</a:t>
            </a:r>
          </a:p>
          <a:p>
            <a:r>
              <a:rPr lang="en-US" sz="1600" dirty="0" smtClean="0"/>
              <a:t>Images are of having very dynamic range </a:t>
            </a:r>
          </a:p>
          <a:p>
            <a:pPr lvl="1"/>
            <a:r>
              <a:rPr lang="en-US" sz="1200" dirty="0" smtClean="0"/>
              <a:t>Images are having multiple light conditions</a:t>
            </a:r>
          </a:p>
          <a:p>
            <a:pPr lvl="1"/>
            <a:r>
              <a:rPr lang="en-US" sz="1200" dirty="0" smtClean="0"/>
              <a:t>Only one car image coordinate is provided among multiple cars if present.</a:t>
            </a:r>
          </a:p>
          <a:p>
            <a:pPr lvl="1"/>
            <a:r>
              <a:rPr lang="en-US" sz="1200" dirty="0" smtClean="0"/>
              <a:t>Image size are of varying nature </a:t>
            </a:r>
          </a:p>
          <a:p>
            <a:pPr lvl="1"/>
            <a:r>
              <a:rPr lang="en-US" sz="1200" dirty="0" smtClean="0"/>
              <a:t>Image sizes </a:t>
            </a:r>
            <a:r>
              <a:rPr lang="en-US" sz="1200" dirty="0" smtClean="0"/>
              <a:t>range from very small size in 50x50 to </a:t>
            </a:r>
            <a:r>
              <a:rPr lang="en-US" sz="1200" dirty="0" smtClean="0"/>
              <a:t>5000x5000 </a:t>
            </a:r>
            <a:r>
              <a:rPr lang="en-US" sz="1200" dirty="0" smtClean="0"/>
              <a:t>as </a:t>
            </a:r>
            <a:r>
              <a:rPr lang="en-US" sz="1200" dirty="0" smtClean="0"/>
              <a:t>well</a:t>
            </a:r>
          </a:p>
          <a:p>
            <a:pPr lvl="1"/>
            <a:r>
              <a:rPr lang="en-US" sz="1200" dirty="0" smtClean="0"/>
              <a:t>Notice below image for concentration of image sizes</a:t>
            </a:r>
          </a:p>
          <a:p>
            <a:pPr lvl="1"/>
            <a:r>
              <a:rPr lang="en-US" sz="1200" dirty="0" smtClean="0"/>
              <a:t>Maximum images are having size of 640x480</a:t>
            </a:r>
            <a:endParaRPr lang="en-US" sz="1200" dirty="0" smtClean="0"/>
          </a:p>
          <a:p>
            <a:pPr lvl="1"/>
            <a:endParaRPr lang="en-US" sz="1200" dirty="0" smtClean="0"/>
          </a:p>
          <a:p>
            <a:endParaRPr lang="en-US" sz="1600" dirty="0" smtClean="0"/>
          </a:p>
          <a:p>
            <a:endParaRPr lang="en-US" sz="1600" dirty="0"/>
          </a:p>
        </p:txBody>
      </p:sp>
      <p:pic>
        <p:nvPicPr>
          <p:cNvPr id="5" name="Picture 4" descr="imgDistribution.PNG"/>
          <p:cNvPicPr>
            <a:picLocks noChangeAspect="1"/>
          </p:cNvPicPr>
          <p:nvPr/>
        </p:nvPicPr>
        <p:blipFill>
          <a:blip r:embed="rId2"/>
          <a:stretch>
            <a:fillRect/>
          </a:stretch>
        </p:blipFill>
        <p:spPr>
          <a:xfrm>
            <a:off x="5919428" y="1160059"/>
            <a:ext cx="2995972" cy="2345141"/>
          </a:xfrm>
          <a:prstGeom prst="rect">
            <a:avLst/>
          </a:prstGeom>
        </p:spPr>
      </p:pic>
      <p:pic>
        <p:nvPicPr>
          <p:cNvPr id="6" name="Picture 5" descr="carWithBboxes.PNG"/>
          <p:cNvPicPr>
            <a:picLocks noChangeAspect="1"/>
          </p:cNvPicPr>
          <p:nvPr/>
        </p:nvPicPr>
        <p:blipFill>
          <a:blip r:embed="rId3"/>
          <a:stretch>
            <a:fillRect/>
          </a:stretch>
        </p:blipFill>
        <p:spPr>
          <a:xfrm>
            <a:off x="6290864" y="3429000"/>
            <a:ext cx="2167336" cy="3269217"/>
          </a:xfrm>
          <a:prstGeom prst="rect">
            <a:avLst/>
          </a:prstGeom>
        </p:spPr>
      </p:pic>
      <p:pic>
        <p:nvPicPr>
          <p:cNvPr id="7" name="Picture 6" descr="ImgSizeDist.PNG"/>
          <p:cNvPicPr>
            <a:picLocks noChangeAspect="1"/>
          </p:cNvPicPr>
          <p:nvPr/>
        </p:nvPicPr>
        <p:blipFill>
          <a:blip r:embed="rId4"/>
          <a:stretch>
            <a:fillRect/>
          </a:stretch>
        </p:blipFill>
        <p:spPr>
          <a:xfrm>
            <a:off x="1447800" y="4419600"/>
            <a:ext cx="350520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Image Augmentation &amp; Bounding Boxes</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US" sz="1600" b="1" u="sng" dirty="0" smtClean="0"/>
              <a:t>Data/Image Augmentation:</a:t>
            </a:r>
            <a:r>
              <a:rPr lang="en-US" sz="1600" dirty="0" smtClean="0"/>
              <a:t> </a:t>
            </a:r>
            <a:r>
              <a:rPr lang="en-US" sz="1600" i="1" dirty="0" smtClean="0"/>
              <a:t>Data/Image </a:t>
            </a:r>
            <a:r>
              <a:rPr lang="en-US" sz="1600" i="1" dirty="0" smtClean="0"/>
              <a:t>augmentation works is by thinking of it as a way to artificially expand our dataset. As is the case with deep learning applications, the more data, the merrier</a:t>
            </a:r>
            <a:r>
              <a:rPr lang="en-US" sz="1600" i="1" dirty="0" smtClean="0"/>
              <a:t>.</a:t>
            </a:r>
          </a:p>
          <a:p>
            <a:r>
              <a:rPr lang="en-US" sz="1600" dirty="0" smtClean="0"/>
              <a:t>We have many </a:t>
            </a:r>
            <a:r>
              <a:rPr lang="en-US" sz="1600" dirty="0" smtClean="0"/>
              <a:t>deep learning libraries </a:t>
            </a:r>
            <a:r>
              <a:rPr lang="en-US" sz="1600" dirty="0" smtClean="0"/>
              <a:t>like </a:t>
            </a:r>
            <a:r>
              <a:rPr lang="en-US" sz="1600" dirty="0" err="1" smtClean="0"/>
              <a:t>torchvision</a:t>
            </a:r>
            <a:r>
              <a:rPr lang="en-US" sz="1600" dirty="0" smtClean="0"/>
              <a:t>, </a:t>
            </a:r>
            <a:r>
              <a:rPr lang="en-US" sz="1600" dirty="0" err="1" smtClean="0"/>
              <a:t>keras</a:t>
            </a:r>
            <a:r>
              <a:rPr lang="en-US" sz="1600" dirty="0" smtClean="0"/>
              <a:t>, and </a:t>
            </a:r>
            <a:r>
              <a:rPr lang="en-US" sz="1600" dirty="0" err="1" smtClean="0"/>
              <a:t>specialised</a:t>
            </a:r>
            <a:r>
              <a:rPr lang="en-US" sz="1600" dirty="0" smtClean="0"/>
              <a:t> libraries on </a:t>
            </a:r>
            <a:r>
              <a:rPr lang="en-US" sz="1600" dirty="0" err="1" smtClean="0"/>
              <a:t>Github</a:t>
            </a:r>
            <a:r>
              <a:rPr lang="en-US" sz="1600" dirty="0" smtClean="0"/>
              <a:t> </a:t>
            </a:r>
            <a:r>
              <a:rPr lang="en-US" sz="1600" dirty="0" smtClean="0"/>
              <a:t> to support  </a:t>
            </a:r>
            <a:r>
              <a:rPr lang="en-US" sz="1600" dirty="0" smtClean="0"/>
              <a:t>data augmentation for classification training </a:t>
            </a:r>
            <a:r>
              <a:rPr lang="en-US" sz="1600" dirty="0" smtClean="0"/>
              <a:t>tasks, but we don’t have a </a:t>
            </a:r>
            <a:r>
              <a:rPr lang="en-US" sz="1600" dirty="0" smtClean="0"/>
              <a:t>data augmentation for object detection </a:t>
            </a:r>
            <a:r>
              <a:rPr lang="en-US" sz="1600" dirty="0" smtClean="0"/>
              <a:t>tasks, which will follow the bounding box along with it.</a:t>
            </a:r>
          </a:p>
          <a:p>
            <a:r>
              <a:rPr lang="en-US" sz="1600" i="1" dirty="0" smtClean="0"/>
              <a:t>Augmentation type options attempted:</a:t>
            </a:r>
          </a:p>
          <a:p>
            <a:pPr lvl="1"/>
            <a:r>
              <a:rPr lang="en-US" sz="1200" i="1" dirty="0" smtClean="0"/>
              <a:t>Resizing with/without letterbox pattern</a:t>
            </a:r>
          </a:p>
          <a:p>
            <a:pPr lvl="1"/>
            <a:r>
              <a:rPr lang="en-US" sz="1200" i="1" dirty="0" smtClean="0"/>
              <a:t>Horizontal Flip</a:t>
            </a:r>
          </a:p>
          <a:p>
            <a:pPr lvl="1"/>
            <a:r>
              <a:rPr lang="en-US" sz="1200" i="1" dirty="0" smtClean="0"/>
              <a:t>Scale</a:t>
            </a:r>
          </a:p>
          <a:p>
            <a:pPr lvl="1"/>
            <a:r>
              <a:rPr lang="en-US" sz="1200" i="1" dirty="0" smtClean="0"/>
              <a:t>Rotation</a:t>
            </a:r>
          </a:p>
          <a:p>
            <a:pPr lvl="1"/>
            <a:r>
              <a:rPr lang="en-US" sz="1200" i="1" dirty="0" smtClean="0"/>
              <a:t>Translation</a:t>
            </a:r>
          </a:p>
          <a:p>
            <a:pPr lvl="1"/>
            <a:r>
              <a:rPr lang="en-US" sz="1200" i="1" dirty="0" smtClean="0"/>
              <a:t>Shearing</a:t>
            </a:r>
          </a:p>
          <a:p>
            <a:pPr lvl="1"/>
            <a:endParaRPr lang="en-US" sz="1200" i="1" dirty="0"/>
          </a:p>
        </p:txBody>
      </p:sp>
      <p:pic>
        <p:nvPicPr>
          <p:cNvPr id="4" name="Picture 3" descr="resize.PNG"/>
          <p:cNvPicPr>
            <a:picLocks noChangeAspect="1"/>
          </p:cNvPicPr>
          <p:nvPr/>
        </p:nvPicPr>
        <p:blipFill>
          <a:blip r:embed="rId2"/>
          <a:stretch>
            <a:fillRect/>
          </a:stretch>
        </p:blipFill>
        <p:spPr>
          <a:xfrm>
            <a:off x="6553200" y="2582064"/>
            <a:ext cx="1905000" cy="1989936"/>
          </a:xfrm>
          <a:prstGeom prst="rect">
            <a:avLst/>
          </a:prstGeom>
        </p:spPr>
      </p:pic>
      <p:pic>
        <p:nvPicPr>
          <p:cNvPr id="5" name="Picture 4" descr="Rotate.PNG"/>
          <p:cNvPicPr>
            <a:picLocks noChangeAspect="1"/>
          </p:cNvPicPr>
          <p:nvPr/>
        </p:nvPicPr>
        <p:blipFill>
          <a:blip r:embed="rId3"/>
          <a:stretch>
            <a:fillRect/>
          </a:stretch>
        </p:blipFill>
        <p:spPr>
          <a:xfrm>
            <a:off x="685801" y="4540835"/>
            <a:ext cx="2491978" cy="1707565"/>
          </a:xfrm>
          <a:prstGeom prst="rect">
            <a:avLst/>
          </a:prstGeom>
        </p:spPr>
      </p:pic>
      <p:pic>
        <p:nvPicPr>
          <p:cNvPr id="6" name="Picture 5" descr="Shearing.PNG"/>
          <p:cNvPicPr>
            <a:picLocks noChangeAspect="1"/>
          </p:cNvPicPr>
          <p:nvPr/>
        </p:nvPicPr>
        <p:blipFill>
          <a:blip r:embed="rId4"/>
          <a:stretch>
            <a:fillRect/>
          </a:stretch>
        </p:blipFill>
        <p:spPr>
          <a:xfrm>
            <a:off x="3352800" y="4572000"/>
            <a:ext cx="2583671" cy="1752600"/>
          </a:xfrm>
          <a:prstGeom prst="rect">
            <a:avLst/>
          </a:prstGeom>
        </p:spPr>
      </p:pic>
      <p:pic>
        <p:nvPicPr>
          <p:cNvPr id="7" name="Picture 6" descr="Scaling.PNG"/>
          <p:cNvPicPr>
            <a:picLocks noChangeAspect="1"/>
          </p:cNvPicPr>
          <p:nvPr/>
        </p:nvPicPr>
        <p:blipFill>
          <a:blip r:embed="rId5"/>
          <a:stretch>
            <a:fillRect/>
          </a:stretch>
        </p:blipFill>
        <p:spPr>
          <a:xfrm>
            <a:off x="4125160" y="2735361"/>
            <a:ext cx="2411870" cy="1684239"/>
          </a:xfrm>
          <a:prstGeom prst="rect">
            <a:avLst/>
          </a:prstGeom>
        </p:spPr>
      </p:pic>
      <p:pic>
        <p:nvPicPr>
          <p:cNvPr id="8" name="Picture 7" descr="HorizontalFlip.PNG"/>
          <p:cNvPicPr>
            <a:picLocks noChangeAspect="1"/>
          </p:cNvPicPr>
          <p:nvPr/>
        </p:nvPicPr>
        <p:blipFill>
          <a:blip r:embed="rId6"/>
          <a:stretch>
            <a:fillRect/>
          </a:stretch>
        </p:blipFill>
        <p:spPr>
          <a:xfrm>
            <a:off x="6096000" y="4572000"/>
            <a:ext cx="2563905" cy="167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Faster RCNN</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US" sz="1600" b="1" u="sng" dirty="0" smtClean="0"/>
              <a:t>Why not RCNN? :</a:t>
            </a:r>
            <a:r>
              <a:rPr lang="en-US" sz="1600" dirty="0" smtClean="0"/>
              <a:t> Introduction of R-CNN was important turn of event in object detection algorithm world. It was topped with Fast–RCNN and then finally by Faster-RCNN.</a:t>
            </a:r>
          </a:p>
          <a:p>
            <a:pPr lvl="1"/>
            <a:r>
              <a:rPr lang="en-US" sz="1600" dirty="0" smtClean="0"/>
              <a:t>R-CNN was proposed to deal with the </a:t>
            </a:r>
            <a:r>
              <a:rPr lang="en-US" sz="1600" dirty="0" smtClean="0"/>
              <a:t>problem of efficient object localization in object </a:t>
            </a:r>
            <a:r>
              <a:rPr lang="en-US" sz="1600" dirty="0" smtClean="0"/>
              <a:t>detection</a:t>
            </a:r>
          </a:p>
          <a:p>
            <a:pPr lvl="1"/>
            <a:r>
              <a:rPr lang="en-US" sz="1600" dirty="0" smtClean="0"/>
              <a:t>Earlier method uses exhaustive search to find object</a:t>
            </a:r>
          </a:p>
          <a:p>
            <a:pPr lvl="1"/>
            <a:r>
              <a:rPr lang="en-US" sz="1600" dirty="0" smtClean="0"/>
              <a:t>R-CNN uses </a:t>
            </a:r>
            <a:r>
              <a:rPr lang="en-US" sz="1600" dirty="0" smtClean="0"/>
              <a:t>the Selective search algorithm which takes advantage of segmentation of objects and Exhaustive search to efficiently determine the region </a:t>
            </a:r>
            <a:r>
              <a:rPr lang="en-US" sz="1600" dirty="0" smtClean="0"/>
              <a:t>proposals</a:t>
            </a:r>
          </a:p>
          <a:p>
            <a:pPr lvl="1"/>
            <a:r>
              <a:rPr lang="en-US" sz="1600" dirty="0" smtClean="0"/>
              <a:t>Selective </a:t>
            </a:r>
            <a:r>
              <a:rPr lang="en-US" sz="1600" dirty="0" smtClean="0"/>
              <a:t>search algorithm proposes approximately </a:t>
            </a:r>
            <a:r>
              <a:rPr lang="en-US" sz="1600" i="1" dirty="0" smtClean="0"/>
              <a:t>2000</a:t>
            </a:r>
            <a:r>
              <a:rPr lang="en-US" sz="1600" dirty="0" smtClean="0"/>
              <a:t> region proposals per </a:t>
            </a:r>
            <a:r>
              <a:rPr lang="en-US" sz="1600" dirty="0" smtClean="0"/>
              <a:t>image</a:t>
            </a:r>
          </a:p>
          <a:p>
            <a:pPr lvl="1"/>
            <a:r>
              <a:rPr lang="en-US" sz="1600" dirty="0" smtClean="0"/>
              <a:t>Issues:</a:t>
            </a:r>
          </a:p>
          <a:p>
            <a:pPr lvl="2"/>
            <a:r>
              <a:rPr lang="en-US" sz="1600" dirty="0" smtClean="0"/>
              <a:t>Each image needs to classify </a:t>
            </a:r>
            <a:r>
              <a:rPr lang="en-US" sz="1600" i="1" dirty="0" smtClean="0"/>
              <a:t>2000</a:t>
            </a:r>
            <a:r>
              <a:rPr lang="en-US" sz="1600" dirty="0" smtClean="0"/>
              <a:t> region </a:t>
            </a:r>
            <a:r>
              <a:rPr lang="en-US" sz="1600" dirty="0" smtClean="0"/>
              <a:t>proposals. Might not be an ideal case for all.</a:t>
            </a:r>
          </a:p>
          <a:p>
            <a:pPr lvl="2"/>
            <a:r>
              <a:rPr lang="en-US" sz="1600" dirty="0" smtClean="0"/>
              <a:t>To store feature map, it requires lot of disk space. </a:t>
            </a:r>
          </a:p>
          <a:p>
            <a:pPr lvl="2"/>
            <a:r>
              <a:rPr lang="en-US" sz="1600" dirty="0" smtClean="0"/>
              <a:t>R-CNN couldn’t be used real time. </a:t>
            </a:r>
            <a:r>
              <a:rPr lang="en-US" sz="1600" dirty="0" smtClean="0"/>
              <a:t>Each region proposal is fed independently to the CNN for feature extraction. This makes it impossible to run R-CNN in real-time</a:t>
            </a:r>
            <a:r>
              <a:rPr lang="en-US" sz="1600" dirty="0" smtClean="0"/>
              <a:t>.</a:t>
            </a:r>
          </a:p>
          <a:p>
            <a:pPr lvl="1"/>
            <a:r>
              <a:rPr lang="en-US" sz="1600" i="1" dirty="0" smtClean="0"/>
              <a:t>For our current project objective of car detection, RCNN has a major </a:t>
            </a:r>
            <a:r>
              <a:rPr lang="en-US" sz="1600" i="1" dirty="0" smtClean="0"/>
              <a:t>drawback which leads to rejection. </a:t>
            </a:r>
            <a:r>
              <a:rPr lang="en-US" sz="1600" i="1" dirty="0" smtClean="0"/>
              <a:t>It can not be used in real </a:t>
            </a:r>
            <a:r>
              <a:rPr lang="en-US" sz="1600" i="1" dirty="0" smtClean="0"/>
              <a:t>time.</a:t>
            </a:r>
            <a:endParaRPr lang="en-US" sz="1600" i="1" dirty="0" smtClean="0"/>
          </a:p>
          <a:p>
            <a:pPr lvl="1"/>
            <a:endParaRPr lang="en-US" sz="2000" dirty="0" smtClean="0"/>
          </a:p>
          <a:p>
            <a:pPr lvl="2"/>
            <a:endParaRPr lang="en-US" sz="1600" dirty="0" smtClean="0"/>
          </a:p>
          <a:p>
            <a:pPr lvl="2"/>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914400"/>
          </a:xfrm>
        </p:spPr>
        <p:txBody>
          <a:bodyPr>
            <a:normAutofit/>
          </a:bodyPr>
          <a:lstStyle/>
          <a:p>
            <a:r>
              <a:rPr lang="en-US" sz="3200" dirty="0" smtClean="0"/>
              <a:t>Faster RCNN</a:t>
            </a:r>
            <a:endParaRPr lang="en-US" sz="3200" dirty="0"/>
          </a:p>
        </p:txBody>
      </p:sp>
      <p:sp>
        <p:nvSpPr>
          <p:cNvPr id="3" name="Content Placeholder 2"/>
          <p:cNvSpPr>
            <a:spLocks noGrp="1"/>
          </p:cNvSpPr>
          <p:nvPr>
            <p:ph idx="1"/>
          </p:nvPr>
        </p:nvSpPr>
        <p:spPr>
          <a:xfrm>
            <a:off x="533400" y="1600200"/>
            <a:ext cx="7772400" cy="4572000"/>
          </a:xfrm>
        </p:spPr>
        <p:txBody>
          <a:bodyPr>
            <a:normAutofit/>
          </a:bodyPr>
          <a:lstStyle/>
          <a:p>
            <a:r>
              <a:rPr lang="en-US" sz="1600" b="1" u="sng" dirty="0" smtClean="0"/>
              <a:t>Why Not Fast RCNN?</a:t>
            </a:r>
            <a:r>
              <a:rPr lang="en-US" sz="1600" dirty="0" smtClean="0"/>
              <a:t> :- </a:t>
            </a:r>
            <a:r>
              <a:rPr lang="en-US" sz="1600" dirty="0" smtClean="0"/>
              <a:t>Fast R-CNN overcomes several issues in </a:t>
            </a:r>
            <a:r>
              <a:rPr lang="en-US" sz="1600" dirty="0" smtClean="0"/>
              <a:t>R-CNN. It justifies its tag ahead of RCNN and is Fast.</a:t>
            </a:r>
          </a:p>
          <a:p>
            <a:r>
              <a:rPr lang="en-US" sz="1600" dirty="0" smtClean="0"/>
              <a:t>Removes </a:t>
            </a:r>
            <a:r>
              <a:rPr lang="en-US" sz="1600" dirty="0" smtClean="0"/>
              <a:t>the requirement to store a feature map and saves disk space</a:t>
            </a:r>
            <a:r>
              <a:rPr lang="en-US" sz="1600" dirty="0" smtClean="0"/>
              <a:t> </a:t>
            </a:r>
          </a:p>
          <a:p>
            <a:r>
              <a:rPr lang="en-US" sz="1600" dirty="0" smtClean="0"/>
              <a:t>Takes </a:t>
            </a:r>
            <a:r>
              <a:rPr lang="en-US" sz="1600" dirty="0" smtClean="0"/>
              <a:t>the whole image and region proposals as input in its CNN architecture in one forward </a:t>
            </a:r>
            <a:r>
              <a:rPr lang="en-US" sz="1600" dirty="0" smtClean="0"/>
              <a:t>propagation</a:t>
            </a:r>
          </a:p>
          <a:p>
            <a:r>
              <a:rPr lang="en-US" sz="1600" dirty="0" err="1" smtClean="0"/>
              <a:t>Softmax</a:t>
            </a:r>
            <a:r>
              <a:rPr lang="en-US" sz="1600" dirty="0" smtClean="0"/>
              <a:t> </a:t>
            </a:r>
            <a:r>
              <a:rPr lang="en-US" sz="1600" dirty="0" smtClean="0"/>
              <a:t>layer instead of SVM in its classification of region proposal which proved to be faster and generate better accuracy than </a:t>
            </a:r>
            <a:r>
              <a:rPr lang="en-US" sz="1600" dirty="0" smtClean="0"/>
              <a:t>SVM</a:t>
            </a:r>
          </a:p>
          <a:p>
            <a:pPr lvl="1"/>
            <a:r>
              <a:rPr lang="en-US" sz="1600" b="1" dirty="0" err="1" smtClean="0"/>
              <a:t>Softmax</a:t>
            </a:r>
            <a:r>
              <a:rPr lang="en-US" sz="1600" b="1" dirty="0" smtClean="0"/>
              <a:t> layer</a:t>
            </a:r>
            <a:r>
              <a:rPr lang="en-US" sz="1600" dirty="0" smtClean="0"/>
              <a:t> to predict the class scores</a:t>
            </a:r>
          </a:p>
          <a:p>
            <a:pPr lvl="1"/>
            <a:r>
              <a:rPr lang="en-US" sz="1600" b="1" dirty="0" smtClean="0"/>
              <a:t>FC layer</a:t>
            </a:r>
            <a:r>
              <a:rPr lang="en-US" sz="1600" dirty="0" smtClean="0"/>
              <a:t> to predict the bounding boxes of the detected </a:t>
            </a:r>
            <a:r>
              <a:rPr lang="en-US" sz="1600" dirty="0" smtClean="0"/>
              <a:t>objects</a:t>
            </a:r>
          </a:p>
          <a:p>
            <a:r>
              <a:rPr lang="en-US" sz="1600" dirty="0" smtClean="0"/>
              <a:t>Issues:</a:t>
            </a:r>
          </a:p>
          <a:p>
            <a:pPr lvl="1"/>
            <a:r>
              <a:rPr lang="en-US" sz="1600" i="1" dirty="0" smtClean="0"/>
              <a:t>Most of the time taken by Fast R-CNN during detection is a selective search region proposal generation algorithm. Hence, it is the bottleneck of this architecture which was dealt with in Faster R-CNN</a:t>
            </a:r>
            <a:endParaRPr lang="en-US" sz="1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914400"/>
          </a:xfrm>
        </p:spPr>
        <p:txBody>
          <a:bodyPr>
            <a:normAutofit/>
          </a:bodyPr>
          <a:lstStyle/>
          <a:p>
            <a:r>
              <a:rPr lang="en-US" sz="3200" dirty="0" smtClean="0"/>
              <a:t>Faster RCNN</a:t>
            </a:r>
            <a:endParaRPr lang="en-US" sz="3200" dirty="0"/>
          </a:p>
        </p:txBody>
      </p:sp>
      <p:sp>
        <p:nvSpPr>
          <p:cNvPr id="3" name="Content Placeholder 2"/>
          <p:cNvSpPr>
            <a:spLocks noGrp="1"/>
          </p:cNvSpPr>
          <p:nvPr>
            <p:ph idx="1"/>
          </p:nvPr>
        </p:nvSpPr>
        <p:spPr>
          <a:xfrm>
            <a:off x="381000" y="1371600"/>
            <a:ext cx="7772400" cy="4572000"/>
          </a:xfrm>
        </p:spPr>
        <p:txBody>
          <a:bodyPr>
            <a:normAutofit/>
          </a:bodyPr>
          <a:lstStyle/>
          <a:p>
            <a:r>
              <a:rPr lang="en-US" sz="1600" b="1" u="sng" dirty="0" smtClean="0"/>
              <a:t>Why Faster RCNN? </a:t>
            </a:r>
            <a:r>
              <a:rPr lang="en-US" sz="1600" dirty="0" smtClean="0"/>
              <a:t>:- </a:t>
            </a:r>
            <a:r>
              <a:rPr lang="en-US" sz="1600" dirty="0" smtClean="0"/>
              <a:t>Faster R-CNN is a single-stage model that is trained end-to-end</a:t>
            </a:r>
            <a:r>
              <a:rPr lang="en-US" sz="1600" dirty="0" smtClean="0"/>
              <a:t>.</a:t>
            </a:r>
          </a:p>
          <a:p>
            <a:r>
              <a:rPr lang="en-US" sz="1600" b="1" dirty="0" smtClean="0"/>
              <a:t>Region </a:t>
            </a:r>
            <a:r>
              <a:rPr lang="en-US" sz="1600" b="1" dirty="0" smtClean="0"/>
              <a:t>proposal network (RPN)</a:t>
            </a:r>
            <a:r>
              <a:rPr lang="en-US" sz="1600" dirty="0" smtClean="0"/>
              <a:t> which is a fully </a:t>
            </a:r>
            <a:r>
              <a:rPr lang="en-US" sz="1600" dirty="0" err="1" smtClean="0"/>
              <a:t>convolutional</a:t>
            </a:r>
            <a:r>
              <a:rPr lang="en-US" sz="1600" dirty="0" smtClean="0"/>
              <a:t> network that generates proposals with various scales and aspect </a:t>
            </a:r>
            <a:r>
              <a:rPr lang="en-US" sz="1600" dirty="0" smtClean="0"/>
              <a:t>ratios</a:t>
            </a:r>
          </a:p>
          <a:p>
            <a:r>
              <a:rPr lang="en-US" sz="1600" dirty="0" smtClean="0"/>
              <a:t>Introduced </a:t>
            </a:r>
            <a:r>
              <a:rPr lang="en-US" sz="1600" dirty="0" smtClean="0"/>
              <a:t>the concept of </a:t>
            </a:r>
            <a:r>
              <a:rPr lang="en-US" sz="1600" b="1" dirty="0" smtClean="0"/>
              <a:t>anchor </a:t>
            </a:r>
            <a:r>
              <a:rPr lang="en-US" sz="1600" b="1" dirty="0" smtClean="0"/>
              <a:t>boxes</a:t>
            </a:r>
          </a:p>
          <a:p>
            <a:r>
              <a:rPr lang="en-US" sz="1600" dirty="0" smtClean="0"/>
              <a:t> </a:t>
            </a:r>
            <a:r>
              <a:rPr lang="en-US" sz="1600" dirty="0" err="1" smtClean="0"/>
              <a:t>Convolutional</a:t>
            </a:r>
            <a:r>
              <a:rPr lang="en-US" sz="1600" dirty="0" smtClean="0"/>
              <a:t> </a:t>
            </a:r>
            <a:r>
              <a:rPr lang="en-US" sz="1600" dirty="0" smtClean="0"/>
              <a:t>computations are shared across the RPN and the Fast R-CNN. This reduces the computational </a:t>
            </a:r>
            <a:r>
              <a:rPr lang="en-US" sz="1600" dirty="0" smtClean="0"/>
              <a:t>time</a:t>
            </a:r>
          </a:p>
          <a:p>
            <a:r>
              <a:rPr lang="en-US" sz="1600" dirty="0" smtClean="0"/>
              <a:t>Architecture </a:t>
            </a:r>
            <a:r>
              <a:rPr lang="en-US" sz="1600" dirty="0" smtClean="0"/>
              <a:t>of Faster </a:t>
            </a:r>
            <a:r>
              <a:rPr lang="en-US" sz="1600" dirty="0" smtClean="0"/>
              <a:t>R-CNN:</a:t>
            </a:r>
          </a:p>
          <a:p>
            <a:pPr lvl="1"/>
            <a:r>
              <a:rPr lang="en-US" sz="1600" b="1" dirty="0" smtClean="0"/>
              <a:t>RPN</a:t>
            </a:r>
            <a:r>
              <a:rPr lang="en-US" sz="1600" dirty="0" smtClean="0"/>
              <a:t>: For generating region </a:t>
            </a:r>
            <a:r>
              <a:rPr lang="en-US" sz="1600" dirty="0" smtClean="0"/>
              <a:t>proposals</a:t>
            </a:r>
          </a:p>
          <a:p>
            <a:pPr lvl="1"/>
            <a:r>
              <a:rPr lang="en-US" sz="1600" b="1" dirty="0" smtClean="0"/>
              <a:t>Fast R-CNN</a:t>
            </a:r>
            <a:r>
              <a:rPr lang="en-US" sz="1600" dirty="0" smtClean="0"/>
              <a:t>: For detecting objects in the proposed </a:t>
            </a:r>
            <a:r>
              <a:rPr lang="en-US" sz="1600" dirty="0" smtClean="0"/>
              <a:t>regions</a:t>
            </a:r>
          </a:p>
          <a:p>
            <a:r>
              <a:rPr lang="en-US" sz="1600" dirty="0" smtClean="0"/>
              <a:t>Drawback:</a:t>
            </a:r>
          </a:p>
          <a:p>
            <a:pPr lvl="1"/>
            <a:r>
              <a:rPr lang="en-US" sz="1600" dirty="0" smtClean="0"/>
              <a:t>One </a:t>
            </a:r>
            <a:r>
              <a:rPr lang="en-US" sz="1600" dirty="0" smtClean="0"/>
              <a:t>drawback of Faster R-CNN is that the RPN is trained where all anchors in the mini-batch, of size 256, are extracted from a single image. </a:t>
            </a:r>
            <a:r>
              <a:rPr lang="en-US" sz="1600" dirty="0" smtClean="0"/>
              <a:t>Because all samples from a single image may be correlated (i.e. their features are similar), the network may take a lot of time until reaching convergence.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468</TotalTime>
  <Words>687</Words>
  <Application>Microsoft Office PowerPoint</Application>
  <PresentationFormat>On-screen Show (4:3)</PresentationFormat>
  <Paragraphs>95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vt:lpstr>
      <vt:lpstr>AIML Capstone Project - CV - Car detection</vt:lpstr>
      <vt:lpstr>Project Details</vt:lpstr>
      <vt:lpstr>Approach</vt:lpstr>
      <vt:lpstr>EDA</vt:lpstr>
      <vt:lpstr>Image Augmentation &amp; Bounding Boxes</vt:lpstr>
      <vt:lpstr>Faster RCNN</vt:lpstr>
      <vt:lpstr>Faster RCNN</vt:lpstr>
      <vt:lpstr>Faster RCNN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manoj mahanta</cp:lastModifiedBy>
  <cp:revision>37</cp:revision>
  <dcterms:created xsi:type="dcterms:W3CDTF">2006-08-16T00:00:00Z</dcterms:created>
  <dcterms:modified xsi:type="dcterms:W3CDTF">2021-05-20T20:55:57Z</dcterms:modified>
</cp:coreProperties>
</file>