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8" r:id="rId3"/>
    <p:sldId id="267" r:id="rId4"/>
    <p:sldId id="271" r:id="rId5"/>
    <p:sldId id="270" r:id="rId6"/>
    <p:sldId id="268" r:id="rId7"/>
    <p:sldId id="269"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AIML Capstone Project - CV - Car detection</a:t>
            </a:r>
          </a:p>
        </p:txBody>
      </p:sp>
      <p:sp>
        <p:nvSpPr>
          <p:cNvPr id="3" name="Subtitle 2"/>
          <p:cNvSpPr>
            <a:spLocks noGrp="1"/>
          </p:cNvSpPr>
          <p:nvPr>
            <p:ph type="subTitle" idx="1"/>
          </p:nvPr>
        </p:nvSpPr>
        <p:spPr/>
        <p:txBody>
          <a:bodyPr>
            <a:normAutofit fontScale="55000" lnSpcReduction="20000"/>
          </a:bodyPr>
          <a:lstStyle/>
          <a:p>
            <a:pPr algn="l"/>
            <a:r>
              <a:rPr lang="en-US" dirty="0"/>
              <a:t>Jun20A Group 6B</a:t>
            </a:r>
          </a:p>
          <a:p>
            <a:pPr algn="l"/>
            <a:r>
              <a:rPr lang="en-US" dirty="0"/>
              <a:t>- </a:t>
            </a:r>
            <a:r>
              <a:rPr lang="en-US" dirty="0" err="1"/>
              <a:t>Antara</a:t>
            </a:r>
            <a:endParaRPr lang="en-US" dirty="0"/>
          </a:p>
          <a:p>
            <a:pPr algn="l"/>
            <a:r>
              <a:rPr lang="en-US" dirty="0"/>
              <a:t>- </a:t>
            </a:r>
            <a:r>
              <a:rPr lang="en-US" dirty="0" err="1"/>
              <a:t>Deepiga</a:t>
            </a:r>
            <a:endParaRPr lang="en-US" dirty="0"/>
          </a:p>
          <a:p>
            <a:pPr algn="l">
              <a:buFontTx/>
              <a:buChar char="-"/>
            </a:pPr>
            <a:r>
              <a:rPr lang="en-US" dirty="0"/>
              <a:t> </a:t>
            </a:r>
            <a:r>
              <a:rPr lang="en-US" dirty="0" err="1"/>
              <a:t>Gowtham</a:t>
            </a:r>
            <a:endParaRPr lang="en-US" dirty="0"/>
          </a:p>
          <a:p>
            <a:pPr algn="l">
              <a:buFontTx/>
              <a:buChar char="-"/>
            </a:pPr>
            <a:r>
              <a:rPr lang="en-US" dirty="0"/>
              <a:t> </a:t>
            </a:r>
            <a:r>
              <a:rPr lang="en-US" dirty="0" err="1"/>
              <a:t>Manoj</a:t>
            </a:r>
            <a:endParaRPr lang="en-US" dirty="0"/>
          </a:p>
          <a:p>
            <a:pPr algn="l"/>
            <a:r>
              <a:rPr lang="en-US" dirty="0"/>
              <a:t>- </a:t>
            </a:r>
            <a:r>
              <a:rPr lang="en-US" dirty="0" err="1"/>
              <a:t>Shashank</a:t>
            </a: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dirty="0"/>
              <a:t>Project Details</a:t>
            </a:r>
          </a:p>
        </p:txBody>
      </p:sp>
      <p:sp>
        <p:nvSpPr>
          <p:cNvPr id="3" name="Content Placeholder 2"/>
          <p:cNvSpPr>
            <a:spLocks noGrp="1"/>
          </p:cNvSpPr>
          <p:nvPr>
            <p:ph idx="1"/>
          </p:nvPr>
        </p:nvSpPr>
        <p:spPr>
          <a:xfrm>
            <a:off x="457200" y="914400"/>
            <a:ext cx="8229600" cy="5211763"/>
          </a:xfrm>
        </p:spPr>
        <p:txBody>
          <a:bodyPr>
            <a:normAutofit/>
          </a:bodyPr>
          <a:lstStyle/>
          <a:p>
            <a:pPr>
              <a:buNone/>
            </a:pPr>
            <a:r>
              <a:rPr lang="en-US" sz="1600" b="1" u="sng" dirty="0"/>
              <a:t>Project Objective:</a:t>
            </a:r>
            <a:r>
              <a:rPr lang="en-US" sz="1600" dirty="0"/>
              <a:t>  </a:t>
            </a:r>
            <a:r>
              <a:rPr lang="en-US" sz="1600" i="1" dirty="0"/>
              <a:t>Design a DL based car identification model </a:t>
            </a:r>
          </a:p>
          <a:p>
            <a:pPr>
              <a:buNone/>
            </a:pPr>
            <a:endParaRPr lang="en-US" sz="1600" i="1" dirty="0"/>
          </a:p>
          <a:p>
            <a:pPr>
              <a:buNone/>
            </a:pPr>
            <a:r>
              <a:rPr lang="en-US" sz="1600" b="1" u="sng" dirty="0"/>
              <a:t>Domain:</a:t>
            </a:r>
            <a:r>
              <a:rPr lang="en-US" sz="1600" dirty="0"/>
              <a:t>  </a:t>
            </a:r>
            <a:r>
              <a:rPr lang="en-US" sz="1600" i="1" dirty="0"/>
              <a:t>Automotive. Surveillance </a:t>
            </a:r>
          </a:p>
          <a:p>
            <a:pPr>
              <a:buNone/>
            </a:pPr>
            <a:endParaRPr lang="en-US" sz="1600" i="1" dirty="0"/>
          </a:p>
          <a:p>
            <a:pPr>
              <a:buNone/>
            </a:pPr>
            <a:r>
              <a:rPr lang="en-US" sz="1600" b="1" u="sng" dirty="0"/>
              <a:t>Context: </a:t>
            </a:r>
            <a:r>
              <a:rPr lang="en-US" sz="1600" i="1" dirty="0"/>
              <a:t>Computer vision can be used to automate supervision and generate action appropriate action trigger if the event is predicted from the image of interest. For example a car moving on the road can be easily identified by a camera as make of the car, type, </a:t>
            </a:r>
            <a:r>
              <a:rPr lang="en-US" sz="1600" i="1" dirty="0" err="1"/>
              <a:t>colour</a:t>
            </a:r>
            <a:r>
              <a:rPr lang="en-US" sz="1600" i="1" dirty="0"/>
              <a:t>, number plates etc .</a:t>
            </a:r>
          </a:p>
          <a:p>
            <a:pPr>
              <a:buNone/>
            </a:pPr>
            <a:endParaRPr lang="en-US" sz="1600" i="1" dirty="0"/>
          </a:p>
          <a:p>
            <a:pPr>
              <a:buNone/>
            </a:pPr>
            <a:r>
              <a:rPr lang="en-US" sz="1600" b="1" u="sng" dirty="0"/>
              <a:t>Data Description: </a:t>
            </a:r>
            <a:r>
              <a:rPr lang="en-US" sz="1600" i="1" dirty="0"/>
              <a:t>The Cars dataset contains 16,185 images of 196 classes of cars. The data is split into 8,144 training images and 8,041 testing images, where each class has been split roughly in a 50-50 split. Classes are typically at the level of Make, Model, Year, e.g. 2012 Tesla Model S or 2012 BMW M3 coupe. </a:t>
            </a:r>
          </a:p>
          <a:p>
            <a:pPr>
              <a:buNone/>
            </a:pPr>
            <a:r>
              <a:rPr lang="en-US" sz="1600" i="1" dirty="0"/>
              <a:t>	Data description: </a:t>
            </a:r>
          </a:p>
          <a:p>
            <a:pPr>
              <a:buNone/>
            </a:pPr>
            <a:r>
              <a:rPr lang="en-US" sz="1600" i="1" dirty="0"/>
              <a:t>		‣ Train Images: Consists of real images of cars as per the make and year of the car. </a:t>
            </a:r>
          </a:p>
          <a:p>
            <a:pPr>
              <a:buNone/>
            </a:pPr>
            <a:r>
              <a:rPr lang="en-US" sz="1600" i="1" dirty="0"/>
              <a:t>		‣ Test Images: Consists of real images of cars as per the make and year of the car. </a:t>
            </a:r>
          </a:p>
          <a:p>
            <a:pPr>
              <a:buNone/>
            </a:pPr>
            <a:r>
              <a:rPr lang="en-US" sz="1600" i="1" dirty="0"/>
              <a:t>		‣ Train Annotation: Consists of bounding box region for training images. </a:t>
            </a:r>
          </a:p>
          <a:p>
            <a:pPr>
              <a:buNone/>
            </a:pPr>
            <a:r>
              <a:rPr lang="en-US" sz="1600" i="1" dirty="0"/>
              <a:t>		‣ Test Annotation: Consists of bounding box region for testing images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dirty="0"/>
              <a:t>CNN for classification</a:t>
            </a:r>
          </a:p>
        </p:txBody>
      </p:sp>
      <p:sp>
        <p:nvSpPr>
          <p:cNvPr id="3" name="Content Placeholder 2"/>
          <p:cNvSpPr>
            <a:spLocks noGrp="1"/>
          </p:cNvSpPr>
          <p:nvPr>
            <p:ph sz="half" idx="1"/>
          </p:nvPr>
        </p:nvSpPr>
        <p:spPr>
          <a:xfrm>
            <a:off x="457200" y="990600"/>
            <a:ext cx="4038600" cy="5135563"/>
          </a:xfrm>
        </p:spPr>
        <p:txBody>
          <a:bodyPr>
            <a:normAutofit/>
          </a:bodyPr>
          <a:lstStyle/>
          <a:p>
            <a:r>
              <a:rPr lang="en-US" sz="1600" dirty="0"/>
              <a:t>Image size</a:t>
            </a:r>
          </a:p>
          <a:p>
            <a:pPr lvl="1"/>
            <a:r>
              <a:rPr lang="en-US" sz="1200" dirty="0"/>
              <a:t>28x28x3</a:t>
            </a:r>
          </a:p>
          <a:p>
            <a:r>
              <a:rPr lang="en-US" sz="1600" dirty="0"/>
              <a:t>Trainable Parameters</a:t>
            </a:r>
          </a:p>
          <a:p>
            <a:pPr lvl="1"/>
            <a:r>
              <a:rPr lang="en-US" sz="1200" dirty="0"/>
              <a:t>Total params: 120,656</a:t>
            </a:r>
          </a:p>
          <a:p>
            <a:pPr lvl="1"/>
            <a:r>
              <a:rPr lang="en-US" sz="1200" dirty="0"/>
              <a:t>Trainable params: 120,368</a:t>
            </a:r>
          </a:p>
          <a:p>
            <a:pPr lvl="1"/>
            <a:r>
              <a:rPr lang="en-US" sz="1200" dirty="0"/>
              <a:t>Non-trainable params: 288</a:t>
            </a:r>
          </a:p>
          <a:p>
            <a:r>
              <a:rPr lang="en-US" sz="2000" dirty="0"/>
              <a:t>Train Accuracy</a:t>
            </a:r>
          </a:p>
          <a:p>
            <a:pPr lvl="1"/>
            <a:r>
              <a:rPr lang="en-US" sz="1200" dirty="0"/>
              <a:t>loss: 2.3558</a:t>
            </a:r>
          </a:p>
          <a:p>
            <a:pPr lvl="1"/>
            <a:r>
              <a:rPr lang="en-US" sz="1200" dirty="0"/>
              <a:t>accuracy: 0.3774 </a:t>
            </a:r>
          </a:p>
          <a:p>
            <a:pPr lvl="1"/>
            <a:r>
              <a:rPr lang="en-US" sz="1200" dirty="0" err="1"/>
              <a:t>val_loss</a:t>
            </a:r>
            <a:r>
              <a:rPr lang="en-US" sz="1200" dirty="0"/>
              <a:t>: 12.9033 </a:t>
            </a:r>
          </a:p>
          <a:p>
            <a:pPr lvl="1"/>
            <a:r>
              <a:rPr lang="en-US" sz="1200" dirty="0" err="1"/>
              <a:t>val_accuracy</a:t>
            </a:r>
            <a:r>
              <a:rPr lang="en-US" sz="1200" dirty="0"/>
              <a:t>: 0.0020</a:t>
            </a:r>
          </a:p>
          <a:p>
            <a:r>
              <a:rPr lang="en-US" sz="2000" dirty="0"/>
              <a:t>Test Accuracy</a:t>
            </a:r>
          </a:p>
          <a:p>
            <a:pPr lvl="1"/>
            <a:r>
              <a:rPr lang="en-US" sz="1200" dirty="0"/>
              <a:t>0.005845044273883104</a:t>
            </a:r>
          </a:p>
          <a:p>
            <a:r>
              <a:rPr lang="en-US" sz="2000" dirty="0"/>
              <a:t>Important points</a:t>
            </a:r>
          </a:p>
          <a:p>
            <a:pPr lvl="1"/>
            <a:r>
              <a:rPr lang="en-US" sz="1600" dirty="0"/>
              <a:t>Used SGD optimizer </a:t>
            </a:r>
          </a:p>
          <a:p>
            <a:pPr lvl="1"/>
            <a:r>
              <a:rPr lang="en-US" sz="1600" dirty="0"/>
              <a:t>Lr=0.01, momentum =0.9</a:t>
            </a:r>
          </a:p>
          <a:p>
            <a:pPr lvl="1"/>
            <a:r>
              <a:rPr lang="en-US" sz="1600" dirty="0"/>
              <a:t>100 epoch</a:t>
            </a:r>
          </a:p>
          <a:p>
            <a:r>
              <a:rPr lang="en-US" sz="1600" dirty="0"/>
              <a:t>Details for annexure</a:t>
            </a:r>
          </a:p>
          <a:p>
            <a:pPr lvl="1"/>
            <a:r>
              <a:rPr lang="en-US" sz="1200" dirty="0"/>
              <a:t>Further tuning</a:t>
            </a:r>
          </a:p>
          <a:p>
            <a:endParaRPr lang="en-US" sz="1600" dirty="0"/>
          </a:p>
          <a:p>
            <a:pPr marL="0" indent="0">
              <a:buNone/>
            </a:pPr>
            <a:endParaRPr lang="en-US" sz="1600" dirty="0"/>
          </a:p>
        </p:txBody>
      </p:sp>
      <p:pic>
        <p:nvPicPr>
          <p:cNvPr id="7" name="Picture 6" descr="Text&#10;&#10;Description automatically generated">
            <a:extLst>
              <a:ext uri="{FF2B5EF4-FFF2-40B4-BE49-F238E27FC236}">
                <a16:creationId xmlns:a16="http://schemas.microsoft.com/office/drawing/2014/main" id="{C741BE4E-EF88-4DFC-9682-86E1157700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2" y="838201"/>
            <a:ext cx="3352798" cy="574516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dirty="0" err="1"/>
              <a:t>MobileNet</a:t>
            </a:r>
            <a:r>
              <a:rPr lang="en-US" sz="3200" dirty="0"/>
              <a:t> for Object detection (bounding box)</a:t>
            </a:r>
          </a:p>
        </p:txBody>
      </p:sp>
      <p:sp>
        <p:nvSpPr>
          <p:cNvPr id="3" name="Content Placeholder 2"/>
          <p:cNvSpPr>
            <a:spLocks noGrp="1"/>
          </p:cNvSpPr>
          <p:nvPr>
            <p:ph sz="half" idx="1"/>
          </p:nvPr>
        </p:nvSpPr>
        <p:spPr>
          <a:xfrm>
            <a:off x="457200" y="990600"/>
            <a:ext cx="4038600" cy="5135563"/>
          </a:xfrm>
        </p:spPr>
        <p:txBody>
          <a:bodyPr>
            <a:normAutofit/>
          </a:bodyPr>
          <a:lstStyle/>
          <a:p>
            <a:r>
              <a:rPr lang="en-US" sz="1600" dirty="0"/>
              <a:t>Image size</a:t>
            </a:r>
          </a:p>
          <a:p>
            <a:pPr lvl="1"/>
            <a:r>
              <a:rPr lang="en-US" sz="1200" dirty="0"/>
              <a:t>128x128x3</a:t>
            </a:r>
          </a:p>
          <a:p>
            <a:r>
              <a:rPr lang="en-US" sz="1600" dirty="0"/>
              <a:t>Trainable Parameters</a:t>
            </a:r>
          </a:p>
          <a:p>
            <a:pPr lvl="1"/>
            <a:r>
              <a:rPr lang="en-US" sz="1200" dirty="0"/>
              <a:t>Total params: 3,294,404</a:t>
            </a:r>
          </a:p>
          <a:p>
            <a:pPr lvl="1"/>
            <a:r>
              <a:rPr lang="en-US" sz="1200" dirty="0"/>
              <a:t>Trainable params: 65,540</a:t>
            </a:r>
          </a:p>
          <a:p>
            <a:pPr lvl="1"/>
            <a:r>
              <a:rPr lang="en-US" sz="1200" dirty="0"/>
              <a:t>Non-trainable params: 3,228,864</a:t>
            </a:r>
          </a:p>
          <a:p>
            <a:r>
              <a:rPr lang="en-US" sz="1600" dirty="0"/>
              <a:t>Train Accuracy</a:t>
            </a:r>
          </a:p>
          <a:p>
            <a:pPr lvl="1"/>
            <a:r>
              <a:rPr lang="en-US" sz="1200" dirty="0"/>
              <a:t>loss: 25.9123 </a:t>
            </a:r>
          </a:p>
          <a:p>
            <a:pPr lvl="1"/>
            <a:r>
              <a:rPr lang="en-US" sz="1200" dirty="0" err="1"/>
              <a:t>IoU</a:t>
            </a:r>
            <a:r>
              <a:rPr lang="en-US" sz="1200" dirty="0"/>
              <a:t>: 0.8815</a:t>
            </a:r>
          </a:p>
          <a:p>
            <a:pPr lvl="1"/>
            <a:r>
              <a:rPr lang="en-US" sz="1200" dirty="0" err="1"/>
              <a:t>val_loss</a:t>
            </a:r>
            <a:r>
              <a:rPr lang="en-US" sz="1200" dirty="0"/>
              <a:t>: 56.1673 </a:t>
            </a:r>
          </a:p>
          <a:p>
            <a:pPr lvl="1"/>
            <a:r>
              <a:rPr lang="en-US" sz="1200" dirty="0" err="1"/>
              <a:t>val_IoU</a:t>
            </a:r>
            <a:r>
              <a:rPr lang="en-US" sz="1200" dirty="0"/>
              <a:t>: 0.8019</a:t>
            </a:r>
          </a:p>
          <a:p>
            <a:r>
              <a:rPr lang="en-US" sz="1600" dirty="0"/>
              <a:t>Test Accuracy</a:t>
            </a:r>
          </a:p>
          <a:p>
            <a:pPr lvl="1"/>
            <a:r>
              <a:rPr lang="en-US" sz="1200" dirty="0"/>
              <a:t>0.8018515706062317</a:t>
            </a:r>
          </a:p>
          <a:p>
            <a:r>
              <a:rPr lang="en-US" sz="1600" dirty="0"/>
              <a:t>Important points</a:t>
            </a:r>
          </a:p>
          <a:p>
            <a:pPr lvl="1"/>
            <a:r>
              <a:rPr lang="en-US" sz="1600" dirty="0"/>
              <a:t>Used Mobile net transfer learning</a:t>
            </a:r>
          </a:p>
          <a:p>
            <a:r>
              <a:rPr lang="en-US" sz="1600" dirty="0"/>
              <a:t>Details for annexure</a:t>
            </a:r>
          </a:p>
          <a:p>
            <a:pPr lvl="1"/>
            <a:r>
              <a:rPr lang="en-US" sz="1200" dirty="0"/>
              <a:t>Further tuning</a:t>
            </a:r>
          </a:p>
          <a:p>
            <a:pPr lvl="1"/>
            <a:r>
              <a:rPr lang="en-US" sz="1200" dirty="0"/>
              <a:t>Full model box diagram</a:t>
            </a:r>
          </a:p>
          <a:p>
            <a:endParaRPr lang="en-US" sz="1600" dirty="0"/>
          </a:p>
          <a:p>
            <a:pPr marL="0" indent="0">
              <a:buNone/>
            </a:pPr>
            <a:endParaRPr lang="en-US" sz="1600" dirty="0"/>
          </a:p>
        </p:txBody>
      </p:sp>
      <p:pic>
        <p:nvPicPr>
          <p:cNvPr id="8" name="Picture 7">
            <a:extLst>
              <a:ext uri="{FF2B5EF4-FFF2-40B4-BE49-F238E27FC236}">
                <a16:creationId xmlns:a16="http://schemas.microsoft.com/office/drawing/2014/main" id="{6F43B1B2-5DC8-4651-BBB9-B0D38C2F0977}"/>
              </a:ext>
            </a:extLst>
          </p:cNvPr>
          <p:cNvPicPr>
            <a:picLocks noChangeAspect="1"/>
          </p:cNvPicPr>
          <p:nvPr/>
        </p:nvPicPr>
        <p:blipFill>
          <a:blip r:embed="rId2"/>
          <a:stretch>
            <a:fillRect/>
          </a:stretch>
        </p:blipFill>
        <p:spPr>
          <a:xfrm>
            <a:off x="4495799" y="795666"/>
            <a:ext cx="3223819" cy="5330497"/>
          </a:xfrm>
          <a:prstGeom prst="rect">
            <a:avLst/>
          </a:prstGeom>
        </p:spPr>
      </p:pic>
    </p:spTree>
    <p:extLst>
      <p:ext uri="{BB962C8B-B14F-4D97-AF65-F5344CB8AC3E}">
        <p14:creationId xmlns:p14="http://schemas.microsoft.com/office/powerpoint/2010/main" val="3925915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563562"/>
          </a:xfrm>
        </p:spPr>
        <p:txBody>
          <a:bodyPr>
            <a:normAutofit fontScale="90000"/>
          </a:bodyPr>
          <a:lstStyle/>
          <a:p>
            <a:r>
              <a:rPr lang="en-US" sz="3200" dirty="0"/>
              <a:t>Consolidated Model Results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563562"/>
          </a:xfrm>
        </p:spPr>
        <p:txBody>
          <a:bodyPr>
            <a:normAutofit fontScale="90000"/>
          </a:bodyPr>
          <a:lstStyle/>
          <a:p>
            <a:r>
              <a:rPr lang="en-US" sz="3200" dirty="0"/>
              <a:t>Future Steps</a:t>
            </a:r>
          </a:p>
        </p:txBody>
      </p:sp>
      <p:sp>
        <p:nvSpPr>
          <p:cNvPr id="5" name="Rectangle 4"/>
          <p:cNvSpPr/>
          <p:nvPr/>
        </p:nvSpPr>
        <p:spPr>
          <a:xfrm>
            <a:off x="457200" y="1143000"/>
            <a:ext cx="2438400" cy="518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429000" y="1143000"/>
            <a:ext cx="2514600" cy="518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477000" y="1143000"/>
            <a:ext cx="2362200" cy="510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33400" y="1219200"/>
            <a:ext cx="2133600" cy="369332"/>
          </a:xfrm>
          <a:prstGeom prst="rect">
            <a:avLst/>
          </a:prstGeom>
          <a:noFill/>
        </p:spPr>
        <p:txBody>
          <a:bodyPr wrap="square" rtlCol="0">
            <a:spAutoFit/>
          </a:bodyPr>
          <a:lstStyle/>
          <a:p>
            <a:r>
              <a:rPr lang="en-US" dirty="0"/>
              <a:t>Week 1</a:t>
            </a:r>
          </a:p>
        </p:txBody>
      </p:sp>
      <p:sp>
        <p:nvSpPr>
          <p:cNvPr id="9" name="TextBox 8"/>
          <p:cNvSpPr txBox="1"/>
          <p:nvPr/>
        </p:nvSpPr>
        <p:spPr>
          <a:xfrm>
            <a:off x="3581400" y="1295400"/>
            <a:ext cx="2133600" cy="369332"/>
          </a:xfrm>
          <a:prstGeom prst="rect">
            <a:avLst/>
          </a:prstGeom>
          <a:noFill/>
        </p:spPr>
        <p:txBody>
          <a:bodyPr wrap="square" rtlCol="0">
            <a:spAutoFit/>
          </a:bodyPr>
          <a:lstStyle/>
          <a:p>
            <a:r>
              <a:rPr lang="en-US" dirty="0"/>
              <a:t>Week 2</a:t>
            </a:r>
          </a:p>
        </p:txBody>
      </p:sp>
      <p:sp>
        <p:nvSpPr>
          <p:cNvPr id="10" name="TextBox 9"/>
          <p:cNvSpPr txBox="1"/>
          <p:nvPr/>
        </p:nvSpPr>
        <p:spPr>
          <a:xfrm>
            <a:off x="6553200" y="1295400"/>
            <a:ext cx="2133600" cy="369332"/>
          </a:xfrm>
          <a:prstGeom prst="rect">
            <a:avLst/>
          </a:prstGeom>
          <a:noFill/>
        </p:spPr>
        <p:txBody>
          <a:bodyPr wrap="square" rtlCol="0">
            <a:spAutoFit/>
          </a:bodyPr>
          <a:lstStyle/>
          <a:p>
            <a:r>
              <a:rPr lang="en-US" dirty="0"/>
              <a:t>Week 3</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334962"/>
          </a:xfrm>
        </p:spPr>
        <p:txBody>
          <a:bodyPr>
            <a:normAutofit fontScale="90000"/>
          </a:bodyPr>
          <a:lstStyle/>
          <a:p>
            <a:r>
              <a:rPr lang="en-US" sz="3200" dirty="0"/>
              <a:t>Annexure</a:t>
            </a:r>
          </a:p>
        </p:txBody>
      </p:sp>
      <p:sp>
        <p:nvSpPr>
          <p:cNvPr id="5" name="TextBox 4"/>
          <p:cNvSpPr txBox="1"/>
          <p:nvPr/>
        </p:nvSpPr>
        <p:spPr>
          <a:xfrm>
            <a:off x="685800" y="1219200"/>
            <a:ext cx="4876800" cy="646331"/>
          </a:xfrm>
          <a:prstGeom prst="rect">
            <a:avLst/>
          </a:prstGeom>
          <a:noFill/>
        </p:spPr>
        <p:txBody>
          <a:bodyPr wrap="square" rtlCol="0">
            <a:spAutoFit/>
          </a:bodyPr>
          <a:lstStyle/>
          <a:p>
            <a:pPr>
              <a:buFont typeface="Arial" pitchFamily="34" charset="0"/>
              <a:buChar char="•"/>
            </a:pPr>
            <a:r>
              <a:rPr lang="en-US" dirty="0"/>
              <a:t> Create single doc/text file attach it to the annexure.</a:t>
            </a:r>
          </a:p>
        </p:txBody>
      </p:sp>
      <p:graphicFrame>
        <p:nvGraphicFramePr>
          <p:cNvPr id="4" name="Object 3">
            <a:extLst>
              <a:ext uri="{FF2B5EF4-FFF2-40B4-BE49-F238E27FC236}">
                <a16:creationId xmlns:a16="http://schemas.microsoft.com/office/drawing/2014/main" id="{D9F14410-3A30-4493-946E-9276F90CEC71}"/>
              </a:ext>
            </a:extLst>
          </p:cNvPr>
          <p:cNvGraphicFramePr>
            <a:graphicFrameLocks noChangeAspect="1"/>
          </p:cNvGraphicFramePr>
          <p:nvPr>
            <p:extLst>
              <p:ext uri="{D42A27DB-BD31-4B8C-83A1-F6EECF244321}">
                <p14:modId xmlns:p14="http://schemas.microsoft.com/office/powerpoint/2010/main" val="699550836"/>
              </p:ext>
            </p:extLst>
          </p:nvPr>
        </p:nvGraphicFramePr>
        <p:xfrm>
          <a:off x="-304800" y="1986181"/>
          <a:ext cx="4170362" cy="488950"/>
        </p:xfrm>
        <a:graphic>
          <a:graphicData uri="http://schemas.openxmlformats.org/presentationml/2006/ole">
            <mc:AlternateContent xmlns:mc="http://schemas.openxmlformats.org/markup-compatibility/2006">
              <mc:Choice xmlns:v="urn:schemas-microsoft-com:vml" Requires="v">
                <p:oleObj name="Packager Shell Object" showAsIcon="1" r:id="rId2" imgW="4170240" imgH="488520" progId="Package">
                  <p:embed/>
                </p:oleObj>
              </mc:Choice>
              <mc:Fallback>
                <p:oleObj name="Packager Shell Object" showAsIcon="1" r:id="rId2" imgW="4170240" imgH="488520" progId="Package">
                  <p:embed/>
                  <p:pic>
                    <p:nvPicPr>
                      <p:cNvPr id="0" name=""/>
                      <p:cNvPicPr/>
                      <p:nvPr/>
                    </p:nvPicPr>
                    <p:blipFill>
                      <a:blip r:embed="rId3"/>
                      <a:stretch>
                        <a:fillRect/>
                      </a:stretch>
                    </p:blipFill>
                    <p:spPr>
                      <a:xfrm>
                        <a:off x="-304800" y="1986181"/>
                        <a:ext cx="4170362" cy="488950"/>
                      </a:xfrm>
                      <a:prstGeom prst="rect">
                        <a:avLst/>
                      </a:prstGeom>
                    </p:spPr>
                  </p:pic>
                </p:oleObj>
              </mc:Fallback>
            </mc:AlternateContent>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1544</TotalTime>
  <Words>385</Words>
  <Application>Microsoft Office PowerPoint</Application>
  <PresentationFormat>On-screen Show (4:3)</PresentationFormat>
  <Paragraphs>66</Paragraphs>
  <Slides>7</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1" baseType="lpstr">
      <vt:lpstr>Arial</vt:lpstr>
      <vt:lpstr>Calibri</vt:lpstr>
      <vt:lpstr>Office Theme</vt:lpstr>
      <vt:lpstr>Package</vt:lpstr>
      <vt:lpstr>AIML Capstone Project - CV - Car detection</vt:lpstr>
      <vt:lpstr>Project Details</vt:lpstr>
      <vt:lpstr>CNN for classification</vt:lpstr>
      <vt:lpstr>MobileNet for Object detection (bounding box)</vt:lpstr>
      <vt:lpstr>Consolidated Model Results</vt:lpstr>
      <vt:lpstr>Future Steps</vt:lpstr>
      <vt:lpstr>Annexure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AIML Capstone Project - CV - Car detection</dc:title>
  <dc:creator>manoj mahanta</dc:creator>
  <cp:lastModifiedBy>SHAIVYA  TIWARI</cp:lastModifiedBy>
  <cp:revision>67</cp:revision>
  <dcterms:created xsi:type="dcterms:W3CDTF">2006-08-16T00:00:00Z</dcterms:created>
  <dcterms:modified xsi:type="dcterms:W3CDTF">2021-05-22T17:08:54Z</dcterms:modified>
</cp:coreProperties>
</file>