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pptx" ContentType="application/vnd.openxmlformats-officedocument.presentationml.presentation"/>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71" r:id="rId4"/>
    <p:sldId id="278" r:id="rId5"/>
    <p:sldId id="280" r:id="rId6"/>
    <p:sldId id="272" r:id="rId7"/>
    <p:sldId id="273" r:id="rId8"/>
    <p:sldId id="274" r:id="rId9"/>
    <p:sldId id="279" r:id="rId10"/>
    <p:sldId id="276" r:id="rId11"/>
    <p:sldId id="277" r:id="rId12"/>
    <p:sldId id="267" r:id="rId13"/>
    <p:sldId id="281" r:id="rId14"/>
    <p:sldId id="275"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1"/>
    <p:restoredTop sz="94694"/>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Layout" Target="../slideLayouts/slideLayout4.xml"/><Relationship Id="rId1" Type="http://schemas.openxmlformats.org/officeDocument/2006/relationships/themeOverride" Target="../theme/themeOverride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package" Target="../embeddings/Microsoft_Office_Word_Document4.docx"/><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package" Target="../embeddings/Microsoft_Office_Word_Document3.docx"/><Relationship Id="rId5" Type="http://schemas.openxmlformats.org/officeDocument/2006/relationships/package" Target="../embeddings/Microsoft_Office_PowerPoint_Presentation2.pptx"/><Relationship Id="rId4" Type="http://schemas.openxmlformats.org/officeDocument/2006/relationships/package" Target="../embeddings/Microsoft_Office_Word_Document1.doc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467600" cy="1470025"/>
          </a:xfrm>
        </p:spPr>
        <p:txBody>
          <a:bodyPr/>
          <a:lstStyle/>
          <a:p>
            <a:r>
              <a:rPr lang="en-US" dirty="0"/>
              <a:t>AIML Capstone Project - CV - Car classification &amp; detection</a:t>
            </a:r>
          </a:p>
        </p:txBody>
      </p:sp>
      <p:sp>
        <p:nvSpPr>
          <p:cNvPr id="3" name="Subtitle 2"/>
          <p:cNvSpPr>
            <a:spLocks noGrp="1"/>
          </p:cNvSpPr>
          <p:nvPr>
            <p:ph type="subTitle" idx="1"/>
          </p:nvPr>
        </p:nvSpPr>
        <p:spPr/>
        <p:txBody>
          <a:bodyPr>
            <a:normAutofit fontScale="55000" lnSpcReduction="20000"/>
          </a:bodyPr>
          <a:lstStyle/>
          <a:p>
            <a:pPr algn="l"/>
            <a:r>
              <a:rPr lang="en-US" dirty="0"/>
              <a:t>Jun20A Group 6B</a:t>
            </a:r>
          </a:p>
          <a:p>
            <a:pPr algn="l"/>
            <a:r>
              <a:rPr lang="en-US" dirty="0"/>
              <a:t>- Antara</a:t>
            </a:r>
          </a:p>
          <a:p>
            <a:pPr algn="l"/>
            <a:r>
              <a:rPr lang="en-US" dirty="0"/>
              <a:t>- Deepiga</a:t>
            </a:r>
          </a:p>
          <a:p>
            <a:pPr algn="l">
              <a:buFontTx/>
              <a:buChar char="-"/>
            </a:pPr>
            <a:r>
              <a:rPr lang="en-US" dirty="0"/>
              <a:t> Gowtham</a:t>
            </a:r>
          </a:p>
          <a:p>
            <a:pPr algn="l">
              <a:buFontTx/>
              <a:buChar char="-"/>
            </a:pPr>
            <a:r>
              <a:rPr lang="en-US" dirty="0"/>
              <a:t> Manoj</a:t>
            </a:r>
          </a:p>
          <a:p>
            <a:pPr algn="l"/>
            <a:r>
              <a:rPr lang="en-US" dirty="0"/>
              <a:t>- Shashank</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86697" y="533400"/>
            <a:ext cx="2629121" cy="780381"/>
          </a:xfrm>
        </p:spPr>
        <p:txBody>
          <a:bodyPr vert="horz" lIns="68580" tIns="34290" rIns="68580" bIns="34290" rtlCol="0" anchor="ctr">
            <a:normAutofit/>
          </a:bodyPr>
          <a:lstStyle/>
          <a:p>
            <a:r>
              <a:rPr lang="en-US" sz="1950" dirty="0"/>
              <a:t>ResNet50 – Object Detection</a:t>
            </a:r>
          </a:p>
        </p:txBody>
      </p:sp>
      <p:sp>
        <p:nvSpPr>
          <p:cNvPr id="3" name="Content Placeholder 2"/>
          <p:cNvSpPr>
            <a:spLocks noGrp="1"/>
          </p:cNvSpPr>
          <p:nvPr>
            <p:ph sz="half" idx="1"/>
          </p:nvPr>
        </p:nvSpPr>
        <p:spPr>
          <a:xfrm>
            <a:off x="363160" y="1371600"/>
            <a:ext cx="3599240" cy="4457701"/>
          </a:xfrm>
        </p:spPr>
        <p:txBody>
          <a:bodyPr vert="horz" lIns="68580" tIns="34290" rIns="68580" bIns="34290" rtlCol="0">
            <a:normAutofit fontScale="32500" lnSpcReduction="20000"/>
          </a:bodyPr>
          <a:lstStyle/>
          <a:p>
            <a:r>
              <a:rPr lang="en-US" sz="3600" dirty="0"/>
              <a:t>Architecture details</a:t>
            </a:r>
          </a:p>
          <a:p>
            <a:pPr lvl="1"/>
            <a:r>
              <a:rPr lang="en-US" sz="3600" dirty="0"/>
              <a:t>Transfer Learning – Pre-trained model</a:t>
            </a:r>
          </a:p>
          <a:p>
            <a:r>
              <a:rPr lang="en-US" sz="3600" dirty="0"/>
              <a:t>Transfer Learning/Custom </a:t>
            </a:r>
          </a:p>
          <a:p>
            <a:pPr lvl="1"/>
            <a:r>
              <a:rPr lang="en-US" sz="3600" dirty="0"/>
              <a:t>ResNet50</a:t>
            </a:r>
          </a:p>
          <a:p>
            <a:pPr lvl="1"/>
            <a:r>
              <a:rPr lang="en-US" sz="3600" dirty="0"/>
              <a:t>imagenet </a:t>
            </a:r>
            <a:r>
              <a:rPr lang="en-IN" sz="3600" dirty="0"/>
              <a:t>weights</a:t>
            </a:r>
          </a:p>
          <a:p>
            <a:pPr lvl="1"/>
            <a:r>
              <a:rPr lang="en-IN" sz="3600" dirty="0"/>
              <a:t>removed the last predicting layer of the pre-trained model and replace it with our own predicting layers</a:t>
            </a:r>
            <a:endParaRPr lang="en-US" sz="3600" dirty="0"/>
          </a:p>
          <a:p>
            <a:r>
              <a:rPr lang="en-US" sz="3600" dirty="0"/>
              <a:t>Input Image Size</a:t>
            </a:r>
          </a:p>
          <a:p>
            <a:pPr lvl="1"/>
            <a:r>
              <a:rPr lang="en-US" sz="3600" dirty="0"/>
              <a:t>124*124</a:t>
            </a:r>
          </a:p>
          <a:p>
            <a:r>
              <a:rPr lang="en-US" sz="3600" dirty="0"/>
              <a:t>Trainable Parameters</a:t>
            </a:r>
          </a:p>
          <a:p>
            <a:pPr lvl="1"/>
            <a:r>
              <a:rPr lang="en-IN" sz="3600" dirty="0"/>
              <a:t>Total params: 23,989,124 </a:t>
            </a:r>
          </a:p>
          <a:p>
            <a:pPr lvl="1"/>
            <a:r>
              <a:rPr lang="en-IN" sz="3600" dirty="0"/>
              <a:t>Trainable params: 401,412</a:t>
            </a:r>
            <a:endParaRPr lang="en-US" sz="3600" dirty="0"/>
          </a:p>
          <a:p>
            <a:r>
              <a:rPr lang="en-US" sz="3600" dirty="0"/>
              <a:t>Model Performance </a:t>
            </a:r>
          </a:p>
          <a:p>
            <a:pPr lvl="1"/>
            <a:r>
              <a:rPr lang="en-US" sz="3600" dirty="0"/>
              <a:t>Train Accuracy : </a:t>
            </a:r>
            <a:r>
              <a:rPr lang="en-IN" sz="3600" dirty="0"/>
              <a:t>0.7639</a:t>
            </a:r>
            <a:endParaRPr lang="en-US" sz="3600" dirty="0"/>
          </a:p>
          <a:p>
            <a:pPr lvl="1"/>
            <a:r>
              <a:rPr lang="en-US" sz="3600" dirty="0"/>
              <a:t>Train Loss : </a:t>
            </a:r>
            <a:r>
              <a:rPr lang="en-IN" sz="3600" dirty="0"/>
              <a:t>278.0834</a:t>
            </a:r>
            <a:endParaRPr lang="en-US" sz="3600" dirty="0"/>
          </a:p>
          <a:p>
            <a:pPr lvl="1"/>
            <a:r>
              <a:rPr lang="en-US" sz="3600" dirty="0"/>
              <a:t>Test accuracy : </a:t>
            </a:r>
            <a:r>
              <a:rPr lang="en-IN" sz="3600" dirty="0"/>
              <a:t>0.7662</a:t>
            </a:r>
            <a:endParaRPr lang="en-US" sz="3600" dirty="0"/>
          </a:p>
          <a:p>
            <a:pPr lvl="1"/>
            <a:r>
              <a:rPr lang="en-US" sz="3600" dirty="0"/>
              <a:t>Test Loss : </a:t>
            </a:r>
            <a:r>
              <a:rPr lang="en-IN" sz="3600" dirty="0"/>
              <a:t>274.9186</a:t>
            </a:r>
            <a:endParaRPr lang="en-US" sz="3600" dirty="0"/>
          </a:p>
          <a:p>
            <a:r>
              <a:rPr lang="en-US" sz="3600" dirty="0"/>
              <a:t>Important Note</a:t>
            </a:r>
          </a:p>
          <a:p>
            <a:pPr lvl="1"/>
            <a:r>
              <a:rPr lang="en-IN" sz="3600" dirty="0"/>
              <a:t>image augmentation, cross validation, hyperparameter tuning to improve performance </a:t>
            </a:r>
          </a:p>
          <a:p>
            <a:pPr marL="171450" lvl="1">
              <a:spcBef>
                <a:spcPts val="750"/>
              </a:spcBef>
            </a:pPr>
            <a:r>
              <a:rPr lang="en-US" sz="3600" dirty="0">
                <a:hlinkClick r:id="rId3" action="ppaction://hlinksldjump"/>
              </a:rPr>
              <a:t>Annexure for details</a:t>
            </a:r>
            <a:endParaRPr lang="en-US" sz="3600" dirty="0"/>
          </a:p>
          <a:p>
            <a:pPr marL="0" indent="0">
              <a:buNone/>
            </a:pPr>
            <a:endParaRPr lang="en-US" sz="825" dirty="0"/>
          </a:p>
          <a:p>
            <a:endParaRPr lang="en-US" sz="600" dirty="0"/>
          </a:p>
          <a:p>
            <a:endParaRPr lang="en-US" sz="600" dirty="0"/>
          </a:p>
        </p:txBody>
      </p:sp>
      <p:pic>
        <p:nvPicPr>
          <p:cNvPr id="6" name="Picture 5" descr="Diagram&#10;&#10;Description automatically generated">
            <a:extLst>
              <a:ext uri="{FF2B5EF4-FFF2-40B4-BE49-F238E27FC236}">
                <a16:creationId xmlns="" xmlns:a16="http://schemas.microsoft.com/office/drawing/2014/main" id="{F3A74AAD-D26E-784C-B6EF-20564E11837F}"/>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672584" y="948690"/>
            <a:ext cx="3785616" cy="4880610"/>
          </a:xfrm>
          <a:prstGeom prst="rect">
            <a:avLst/>
          </a:prstGeom>
        </p:spPr>
      </p:pic>
    </p:spTree>
    <p:extLst>
      <p:ext uri="{BB962C8B-B14F-4D97-AF65-F5344CB8AC3E}">
        <p14:creationId xmlns="" xmlns:p14="http://schemas.microsoft.com/office/powerpoint/2010/main" val="363307309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563562"/>
          </a:xfrm>
        </p:spPr>
        <p:txBody>
          <a:bodyPr>
            <a:normAutofit fontScale="90000"/>
          </a:bodyPr>
          <a:lstStyle/>
          <a:p>
            <a:r>
              <a:rPr lang="en-US" sz="3200" dirty="0"/>
              <a:t>VGG16</a:t>
            </a:r>
          </a:p>
        </p:txBody>
      </p:sp>
      <p:sp>
        <p:nvSpPr>
          <p:cNvPr id="3" name="Content Placeholder 2"/>
          <p:cNvSpPr>
            <a:spLocks noGrp="1"/>
          </p:cNvSpPr>
          <p:nvPr>
            <p:ph sz="half" idx="1"/>
          </p:nvPr>
        </p:nvSpPr>
        <p:spPr>
          <a:xfrm>
            <a:off x="0" y="632618"/>
            <a:ext cx="5334000" cy="6149182"/>
          </a:xfrm>
        </p:spPr>
        <p:txBody>
          <a:bodyPr>
            <a:normAutofit fontScale="92500" lnSpcReduction="20000"/>
          </a:bodyPr>
          <a:lstStyle/>
          <a:p>
            <a:r>
              <a:rPr lang="en-US" sz="1700" dirty="0"/>
              <a:t>Model - Key Details:</a:t>
            </a:r>
          </a:p>
          <a:p>
            <a:pPr marL="0" indent="0">
              <a:buNone/>
            </a:pPr>
            <a:endParaRPr lang="en-US" sz="1600" dirty="0"/>
          </a:p>
          <a:p>
            <a:pPr lvl="1"/>
            <a:r>
              <a:rPr lang="en-US" sz="1400" dirty="0"/>
              <a:t>Used Transfer Learning Approach</a:t>
            </a:r>
          </a:p>
          <a:p>
            <a:pPr lvl="1"/>
            <a:endParaRPr lang="en-US" sz="1400" dirty="0"/>
          </a:p>
          <a:p>
            <a:pPr lvl="1"/>
            <a:r>
              <a:rPr lang="en-US" sz="1400" dirty="0"/>
              <a:t>VGG16 is the Backbone architecture</a:t>
            </a:r>
          </a:p>
          <a:p>
            <a:pPr lvl="1"/>
            <a:endParaRPr lang="en-US" sz="1400" dirty="0"/>
          </a:p>
          <a:p>
            <a:pPr lvl="1"/>
            <a:r>
              <a:rPr lang="en-US" sz="1400" dirty="0"/>
              <a:t>Input Image size is 224*224*3</a:t>
            </a:r>
          </a:p>
          <a:p>
            <a:pPr lvl="1"/>
            <a:endParaRPr lang="en-US" sz="1400" dirty="0"/>
          </a:p>
          <a:p>
            <a:pPr lvl="1"/>
            <a:r>
              <a:rPr lang="en-US" sz="1400" dirty="0"/>
              <a:t>Used ‘Imagenet’ weights</a:t>
            </a:r>
          </a:p>
          <a:p>
            <a:pPr lvl="1"/>
            <a:endParaRPr lang="en-US" sz="1400" dirty="0"/>
          </a:p>
          <a:p>
            <a:pPr lvl="1"/>
            <a:r>
              <a:rPr lang="en-US" sz="1400" dirty="0"/>
              <a:t>Image Augmentation not done</a:t>
            </a:r>
          </a:p>
          <a:p>
            <a:pPr lvl="1"/>
            <a:endParaRPr lang="en-US" sz="1400" dirty="0"/>
          </a:p>
          <a:p>
            <a:pPr lvl="1"/>
            <a:r>
              <a:rPr lang="en-US" sz="1400" dirty="0"/>
              <a:t>Optimizer = Adam</a:t>
            </a:r>
          </a:p>
          <a:p>
            <a:pPr lvl="1"/>
            <a:endParaRPr lang="en-US" sz="1400" dirty="0"/>
          </a:p>
          <a:p>
            <a:pPr lvl="1"/>
            <a:r>
              <a:rPr lang="en-US" sz="1400" dirty="0"/>
              <a:t>Loss for box coordinates =‘mse’</a:t>
            </a:r>
          </a:p>
          <a:p>
            <a:pPr lvl="1"/>
            <a:endParaRPr lang="en-US" sz="1400" dirty="0"/>
          </a:p>
          <a:p>
            <a:pPr lvl="1"/>
            <a:r>
              <a:rPr lang="en-US" sz="1400" dirty="0"/>
              <a:t>Loss for Classification = ‘categorical_crossentropy’</a:t>
            </a:r>
          </a:p>
          <a:p>
            <a:pPr lvl="1"/>
            <a:endParaRPr lang="en-US" sz="1400" dirty="0"/>
          </a:p>
          <a:p>
            <a:pPr lvl="1"/>
            <a:r>
              <a:rPr lang="en-US" sz="1400" dirty="0"/>
              <a:t>Metric for box coordinates =‘IoU’</a:t>
            </a:r>
          </a:p>
          <a:p>
            <a:pPr lvl="1"/>
            <a:endParaRPr lang="en-US" sz="1400" dirty="0"/>
          </a:p>
          <a:p>
            <a:pPr lvl="1"/>
            <a:r>
              <a:rPr lang="en-US" sz="1400" dirty="0"/>
              <a:t>Metric  for box Classification =‘Accuracy’</a:t>
            </a:r>
            <a:endParaRPr lang="en-IN" sz="1400" dirty="0">
              <a:solidFill>
                <a:srgbClr val="212121"/>
              </a:solidFill>
              <a:latin typeface="+mj-lt"/>
            </a:endParaRPr>
          </a:p>
          <a:p>
            <a:pPr lvl="1"/>
            <a:endParaRPr lang="en-IN" sz="1400" dirty="0">
              <a:solidFill>
                <a:srgbClr val="212121"/>
              </a:solidFill>
              <a:latin typeface="+mj-lt"/>
            </a:endParaRPr>
          </a:p>
          <a:p>
            <a:pPr lvl="1"/>
            <a:r>
              <a:rPr lang="en-IN" sz="1400" dirty="0">
                <a:solidFill>
                  <a:srgbClr val="212121"/>
                </a:solidFill>
                <a:latin typeface="+mj-lt"/>
              </a:rPr>
              <a:t>Trainable params: 143,200 </a:t>
            </a:r>
          </a:p>
          <a:p>
            <a:pPr lvl="1"/>
            <a:endParaRPr lang="en-IN" sz="1400" dirty="0">
              <a:solidFill>
                <a:srgbClr val="212121"/>
              </a:solidFill>
              <a:latin typeface="+mj-lt"/>
            </a:endParaRPr>
          </a:p>
          <a:p>
            <a:pPr lvl="1"/>
            <a:r>
              <a:rPr lang="en-IN" sz="1400" dirty="0">
                <a:solidFill>
                  <a:srgbClr val="212121"/>
                </a:solidFill>
                <a:latin typeface="+mj-lt"/>
              </a:rPr>
              <a:t>Non-trainable params: 14,715,088</a:t>
            </a:r>
          </a:p>
          <a:p>
            <a:pPr lvl="1"/>
            <a:endParaRPr lang="en-IN" sz="1400" dirty="0">
              <a:solidFill>
                <a:srgbClr val="212121"/>
              </a:solidFill>
              <a:latin typeface="+mj-lt"/>
            </a:endParaRPr>
          </a:p>
          <a:p>
            <a:pPr lvl="1"/>
            <a:r>
              <a:rPr lang="en-IN" sz="1400" dirty="0">
                <a:solidFill>
                  <a:srgbClr val="212121"/>
                </a:solidFill>
                <a:latin typeface="+mj-lt"/>
              </a:rPr>
              <a:t>Training &amp; Validation Accuracy for Classification = 0.11 &amp; 0.001</a:t>
            </a:r>
          </a:p>
          <a:p>
            <a:pPr lvl="1"/>
            <a:endParaRPr lang="en-IN" sz="1400" dirty="0">
              <a:solidFill>
                <a:srgbClr val="212121"/>
              </a:solidFill>
              <a:latin typeface="+mj-lt"/>
            </a:endParaRPr>
          </a:p>
          <a:p>
            <a:pPr lvl="1"/>
            <a:r>
              <a:rPr lang="en-IN" sz="1400" dirty="0">
                <a:solidFill>
                  <a:srgbClr val="212121"/>
                </a:solidFill>
                <a:latin typeface="+mj-lt"/>
              </a:rPr>
              <a:t>Training &amp; Validation IoU for Bounding Boxes = 0.004 &amp; 0.004</a:t>
            </a:r>
            <a:br>
              <a:rPr lang="en-IN" sz="1400" dirty="0">
                <a:solidFill>
                  <a:srgbClr val="212121"/>
                </a:solidFill>
                <a:latin typeface="+mj-lt"/>
              </a:rPr>
            </a:br>
            <a:endParaRPr lang="en-IN" sz="1400" dirty="0">
              <a:solidFill>
                <a:srgbClr val="212121"/>
              </a:solidFill>
              <a:latin typeface="+mj-lt"/>
            </a:endParaRPr>
          </a:p>
          <a:p>
            <a:pPr lvl="1"/>
            <a:endParaRPr lang="en-IN" sz="1400" dirty="0">
              <a:solidFill>
                <a:srgbClr val="212121"/>
              </a:solidFill>
              <a:latin typeface="+mj-lt"/>
            </a:endParaRPr>
          </a:p>
          <a:p>
            <a:pPr lvl="1"/>
            <a:endParaRPr lang="en-IN" sz="1400" dirty="0">
              <a:solidFill>
                <a:srgbClr val="212121"/>
              </a:solidFill>
              <a:latin typeface="+mj-lt"/>
            </a:endParaRPr>
          </a:p>
          <a:p>
            <a:pPr lvl="1"/>
            <a:endParaRPr lang="en-IN" sz="1400" dirty="0">
              <a:solidFill>
                <a:srgbClr val="212121"/>
              </a:solidFill>
              <a:latin typeface="+mj-lt"/>
            </a:endParaRPr>
          </a:p>
          <a:p>
            <a:pPr lvl="1"/>
            <a:endParaRPr lang="en-US" sz="1400" dirty="0">
              <a:latin typeface="+mj-lt"/>
            </a:endParaRPr>
          </a:p>
          <a:p>
            <a:pPr lvl="1"/>
            <a:endParaRPr lang="en-US" sz="1400" dirty="0"/>
          </a:p>
          <a:p>
            <a:pPr lvl="1"/>
            <a:endParaRPr lang="en-US" sz="1400" dirty="0"/>
          </a:p>
          <a:p>
            <a:pPr lvl="1"/>
            <a:endParaRPr lang="en-US" sz="1400" dirty="0"/>
          </a:p>
          <a:p>
            <a:pPr marL="457200" lvl="1" indent="0">
              <a:buNone/>
            </a:pPr>
            <a:endParaRPr lang="en-US" sz="1400" dirty="0"/>
          </a:p>
          <a:p>
            <a:pPr lvl="1"/>
            <a:endParaRPr lang="en-US" sz="1400" dirty="0"/>
          </a:p>
          <a:p>
            <a:pPr lvl="1"/>
            <a:endParaRPr lang="en-US" sz="1400" dirty="0"/>
          </a:p>
          <a:p>
            <a:pPr lvl="1"/>
            <a:endParaRPr lang="en-US" sz="1400" dirty="0"/>
          </a:p>
          <a:p>
            <a:pPr lvl="1"/>
            <a:endParaRPr lang="en-US" sz="1200" dirty="0"/>
          </a:p>
          <a:p>
            <a:pPr lvl="1"/>
            <a:endParaRPr lang="en-US" sz="1200" dirty="0"/>
          </a:p>
          <a:p>
            <a:pPr lvl="1"/>
            <a:endParaRPr lang="en-US" sz="1200" dirty="0"/>
          </a:p>
          <a:p>
            <a:pPr marL="457200" lvl="1" indent="0">
              <a:buNone/>
            </a:pPr>
            <a:endParaRPr lang="en-US" sz="1200" dirty="0"/>
          </a:p>
          <a:p>
            <a:endParaRPr lang="en-US" sz="1600" dirty="0"/>
          </a:p>
          <a:p>
            <a:endParaRPr lang="en-US" sz="1600" dirty="0"/>
          </a:p>
        </p:txBody>
      </p:sp>
      <p:grpSp>
        <p:nvGrpSpPr>
          <p:cNvPr id="11" name="Group 10">
            <a:extLst>
              <a:ext uri="{FF2B5EF4-FFF2-40B4-BE49-F238E27FC236}">
                <a16:creationId xmlns="" xmlns:a16="http://schemas.microsoft.com/office/drawing/2014/main" id="{92810A59-7E73-4472-9F81-554B63B5C718}"/>
              </a:ext>
            </a:extLst>
          </p:cNvPr>
          <p:cNvGrpSpPr/>
          <p:nvPr/>
        </p:nvGrpSpPr>
        <p:grpSpPr>
          <a:xfrm>
            <a:off x="5189630" y="1081088"/>
            <a:ext cx="3573370" cy="3262312"/>
            <a:chOff x="494122" y="1524000"/>
            <a:chExt cx="3573370" cy="3262312"/>
          </a:xfrm>
        </p:grpSpPr>
        <p:pic>
          <p:nvPicPr>
            <p:cNvPr id="12" name="Picture 11">
              <a:extLst>
                <a:ext uri="{FF2B5EF4-FFF2-40B4-BE49-F238E27FC236}">
                  <a16:creationId xmlns="" xmlns:a16="http://schemas.microsoft.com/office/drawing/2014/main" id="{AD6F4CF6-76A5-44C1-AB08-BE5B9C5866DA}"/>
                </a:ext>
              </a:extLst>
            </p:cNvPr>
            <p:cNvPicPr>
              <a:picLocks noChangeAspect="1"/>
            </p:cNvPicPr>
            <p:nvPr/>
          </p:nvPicPr>
          <p:blipFill>
            <a:blip r:embed="rId2"/>
            <a:stretch>
              <a:fillRect/>
            </a:stretch>
          </p:blipFill>
          <p:spPr>
            <a:xfrm>
              <a:off x="494122" y="1905000"/>
              <a:ext cx="3573370" cy="2881312"/>
            </a:xfrm>
            <a:prstGeom prst="rect">
              <a:avLst/>
            </a:prstGeom>
          </p:spPr>
        </p:pic>
        <p:sp>
          <p:nvSpPr>
            <p:cNvPr id="13" name="Rectangle 12">
              <a:extLst>
                <a:ext uri="{FF2B5EF4-FFF2-40B4-BE49-F238E27FC236}">
                  <a16:creationId xmlns="" xmlns:a16="http://schemas.microsoft.com/office/drawing/2014/main" id="{1A4E2ADD-300A-4C1C-842C-BFFF93FE1324}"/>
                </a:ext>
              </a:extLst>
            </p:cNvPr>
            <p:cNvSpPr/>
            <p:nvPr/>
          </p:nvSpPr>
          <p:spPr>
            <a:xfrm>
              <a:off x="1214007" y="1524000"/>
              <a:ext cx="2133600" cy="381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Pretrained VGG16 Model Excluding Top Layer </a:t>
              </a:r>
              <a:endParaRPr lang="en-IN" sz="800" dirty="0">
                <a:solidFill>
                  <a:schemeClr val="tx1"/>
                </a:solidFill>
              </a:endParaRPr>
            </a:p>
          </p:txBody>
        </p:sp>
        <p:cxnSp>
          <p:nvCxnSpPr>
            <p:cNvPr id="14" name="Straight Connector 13">
              <a:extLst>
                <a:ext uri="{FF2B5EF4-FFF2-40B4-BE49-F238E27FC236}">
                  <a16:creationId xmlns="" xmlns:a16="http://schemas.microsoft.com/office/drawing/2014/main" id="{B6E2FBF4-9FF8-4F2D-BFCB-9B761EE744B5}"/>
                </a:ext>
              </a:extLst>
            </p:cNvPr>
            <p:cNvCxnSpPr/>
            <p:nvPr/>
          </p:nvCxnSpPr>
          <p:spPr>
            <a:xfrm>
              <a:off x="494122" y="4452662"/>
              <a:ext cx="0" cy="314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Content Placeholder 2">
            <a:extLst>
              <a:ext uri="{FF2B5EF4-FFF2-40B4-BE49-F238E27FC236}">
                <a16:creationId xmlns="" xmlns:a16="http://schemas.microsoft.com/office/drawing/2014/main" id="{BD61DB36-F0D5-45B4-AAA4-DB779BC1436B}"/>
              </a:ext>
            </a:extLst>
          </p:cNvPr>
          <p:cNvSpPr txBox="1">
            <a:spLocks/>
          </p:cNvSpPr>
          <p:nvPr/>
        </p:nvSpPr>
        <p:spPr>
          <a:xfrm>
            <a:off x="4800600" y="4572000"/>
            <a:ext cx="4800600" cy="183469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1600" dirty="0"/>
              <a:t>Additional References:</a:t>
            </a:r>
            <a:br>
              <a:rPr lang="en-US" sz="1600" dirty="0"/>
            </a:br>
            <a:endParaRPr lang="en-US" sz="1600" dirty="0"/>
          </a:p>
          <a:p>
            <a:pPr lvl="1"/>
            <a:r>
              <a:rPr lang="en-US" sz="1300" dirty="0">
                <a:hlinkClick r:id="rId3" action="ppaction://hlinksldjump"/>
              </a:rPr>
              <a:t>Data Preparation steps for Modeling</a:t>
            </a:r>
            <a:endParaRPr lang="en-US" sz="1300" dirty="0"/>
          </a:p>
          <a:p>
            <a:pPr lvl="1"/>
            <a:endParaRPr lang="en-US" sz="1300" dirty="0"/>
          </a:p>
          <a:p>
            <a:pPr lvl="1"/>
            <a:r>
              <a:rPr lang="en-US" sz="1300" dirty="0">
                <a:hlinkClick r:id="rId3" action="ppaction://hlinksldjump"/>
              </a:rPr>
              <a:t>Defining Batch Generator function </a:t>
            </a:r>
            <a:endParaRPr lang="en-US" sz="1300" dirty="0"/>
          </a:p>
          <a:p>
            <a:pPr lvl="1"/>
            <a:endParaRPr lang="en-US" sz="1300" dirty="0"/>
          </a:p>
          <a:p>
            <a:pPr lvl="1"/>
            <a:r>
              <a:rPr lang="en-US" sz="1300" dirty="0">
                <a:hlinkClick r:id="rId3" action="ppaction://hlinksldjump"/>
              </a:rPr>
              <a:t>Defining IoU calculation function</a:t>
            </a:r>
            <a:endParaRPr lang="en-US" sz="1300" dirty="0"/>
          </a:p>
          <a:p>
            <a:pPr lvl="1"/>
            <a:endParaRPr lang="en-US" sz="1300" dirty="0"/>
          </a:p>
          <a:p>
            <a:pPr lvl="1"/>
            <a:endParaRPr lang="en-US" sz="1300" dirty="0"/>
          </a:p>
          <a:p>
            <a:pPr lvl="1"/>
            <a:endParaRPr lang="en-US" sz="1200" dirty="0"/>
          </a:p>
        </p:txBody>
      </p:sp>
      <p:sp>
        <p:nvSpPr>
          <p:cNvPr id="18" name="Content Placeholder 2">
            <a:extLst>
              <a:ext uri="{FF2B5EF4-FFF2-40B4-BE49-F238E27FC236}">
                <a16:creationId xmlns="" xmlns:a16="http://schemas.microsoft.com/office/drawing/2014/main" id="{F954084F-9FF2-4146-8EA5-ED21EE58FF20}"/>
              </a:ext>
            </a:extLst>
          </p:cNvPr>
          <p:cNvSpPr txBox="1">
            <a:spLocks/>
          </p:cNvSpPr>
          <p:nvPr/>
        </p:nvSpPr>
        <p:spPr>
          <a:xfrm>
            <a:off x="4724400" y="632618"/>
            <a:ext cx="4800600" cy="61491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1600" dirty="0"/>
              <a:t>Model Architecture: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Faster RCNN</a:t>
            </a:r>
          </a:p>
        </p:txBody>
      </p:sp>
      <p:sp>
        <p:nvSpPr>
          <p:cNvPr id="3" name="Content Placeholder 2"/>
          <p:cNvSpPr>
            <a:spLocks noGrp="1"/>
          </p:cNvSpPr>
          <p:nvPr>
            <p:ph sz="half" idx="1"/>
          </p:nvPr>
        </p:nvSpPr>
        <p:spPr>
          <a:xfrm>
            <a:off x="457200" y="990600"/>
            <a:ext cx="4038600" cy="5135563"/>
          </a:xfrm>
        </p:spPr>
        <p:txBody>
          <a:bodyPr>
            <a:normAutofit fontScale="92500" lnSpcReduction="10000"/>
          </a:bodyPr>
          <a:lstStyle/>
          <a:p>
            <a:r>
              <a:rPr lang="en-US" sz="1600" dirty="0"/>
              <a:t>Architecture details</a:t>
            </a:r>
          </a:p>
          <a:p>
            <a:pPr lvl="1"/>
            <a:r>
              <a:rPr lang="en-US" sz="1200" dirty="0"/>
              <a:t>Base network – Resnet50</a:t>
            </a:r>
          </a:p>
          <a:p>
            <a:pPr lvl="1"/>
            <a:r>
              <a:rPr lang="en-US" sz="1200" dirty="0"/>
              <a:t>All Layers kept trainable with low learning rate</a:t>
            </a:r>
          </a:p>
          <a:p>
            <a:r>
              <a:rPr lang="en-US" sz="1600" dirty="0"/>
              <a:t>Transfer Learning</a:t>
            </a:r>
          </a:p>
          <a:p>
            <a:pPr lvl="1"/>
            <a:r>
              <a:rPr lang="en-US" sz="1200" dirty="0"/>
              <a:t>Pre trained Resnet50 model</a:t>
            </a:r>
          </a:p>
          <a:p>
            <a:pPr lvl="1"/>
            <a:r>
              <a:rPr lang="en-US" sz="1200" dirty="0"/>
              <a:t>resnet50_weights_tf_dim_ordering_tf_kernels.h5</a:t>
            </a:r>
          </a:p>
          <a:p>
            <a:r>
              <a:rPr lang="en-US" sz="2000" dirty="0"/>
              <a:t>Image size</a:t>
            </a:r>
            <a:endParaRPr lang="en-US" sz="1200" dirty="0"/>
          </a:p>
          <a:p>
            <a:pPr lvl="1"/>
            <a:r>
              <a:rPr lang="en-US" sz="1200" dirty="0"/>
              <a:t>Based on EDA, Maximum images are having size of 640x480. </a:t>
            </a:r>
            <a:r>
              <a:rPr lang="en-US" sz="1200" dirty="0" smtClean="0"/>
              <a:t>High training time with image size 600 hence reduced. </a:t>
            </a:r>
            <a:endParaRPr lang="en-US" sz="1200" dirty="0"/>
          </a:p>
          <a:p>
            <a:pPr lvl="1"/>
            <a:r>
              <a:rPr lang="en-US" sz="1200" dirty="0" smtClean="0"/>
              <a:t>300</a:t>
            </a:r>
            <a:endParaRPr lang="en-US" sz="1200" dirty="0"/>
          </a:p>
          <a:p>
            <a:r>
              <a:rPr lang="en-US" sz="1600" dirty="0"/>
              <a:t>Parameters Details</a:t>
            </a:r>
          </a:p>
          <a:p>
            <a:pPr lvl="1"/>
            <a:r>
              <a:rPr lang="en-US" sz="1200" dirty="0"/>
              <a:t>Total </a:t>
            </a:r>
            <a:r>
              <a:rPr lang="en-US" sz="1200" dirty="0" err="1"/>
              <a:t>params</a:t>
            </a:r>
            <a:r>
              <a:rPr lang="en-US" sz="1200" dirty="0"/>
              <a:t>: 28,342,195</a:t>
            </a:r>
          </a:p>
          <a:p>
            <a:pPr lvl="1"/>
            <a:r>
              <a:rPr lang="en-US" sz="1200" dirty="0"/>
              <a:t>Trainable </a:t>
            </a:r>
            <a:r>
              <a:rPr lang="en-US" sz="1200" dirty="0" err="1"/>
              <a:t>params</a:t>
            </a:r>
            <a:r>
              <a:rPr lang="en-US" sz="1200" dirty="0"/>
              <a:t>: 28,235,955</a:t>
            </a:r>
          </a:p>
          <a:p>
            <a:pPr lvl="1"/>
            <a:r>
              <a:rPr lang="en-US" sz="1200" dirty="0"/>
              <a:t>Non-trainable </a:t>
            </a:r>
            <a:r>
              <a:rPr lang="en-US" sz="1200" dirty="0" err="1"/>
              <a:t>params</a:t>
            </a:r>
            <a:r>
              <a:rPr lang="en-US" sz="1200" dirty="0"/>
              <a:t>: 106,240</a:t>
            </a:r>
          </a:p>
          <a:p>
            <a:r>
              <a:rPr lang="en-US" sz="2000" dirty="0"/>
              <a:t>Accuracy Details</a:t>
            </a:r>
          </a:p>
          <a:p>
            <a:pPr lvl="1"/>
            <a:r>
              <a:rPr lang="en-US" sz="1200" dirty="0"/>
              <a:t>Classification accuracy - </a:t>
            </a:r>
          </a:p>
          <a:p>
            <a:pPr lvl="1"/>
            <a:r>
              <a:rPr lang="en-US" sz="1200" dirty="0"/>
              <a:t>Loss details -</a:t>
            </a:r>
          </a:p>
          <a:p>
            <a:r>
              <a:rPr lang="en-US" sz="1600" dirty="0"/>
              <a:t>Test Accuracy</a:t>
            </a:r>
          </a:p>
          <a:p>
            <a:pPr lvl="1"/>
            <a:r>
              <a:rPr lang="en-US" sz="1200" dirty="0" err="1" smtClean="0"/>
              <a:t>mAP</a:t>
            </a:r>
            <a:r>
              <a:rPr lang="en-US" sz="1200" dirty="0" smtClean="0"/>
              <a:t> -</a:t>
            </a:r>
          </a:p>
          <a:p>
            <a:pPr lvl="1"/>
            <a:r>
              <a:rPr lang="en-US" sz="1200" dirty="0" smtClean="0"/>
              <a:t>Mean IOU -</a:t>
            </a:r>
            <a:endParaRPr lang="en-US" sz="1200" dirty="0"/>
          </a:p>
          <a:p>
            <a:r>
              <a:rPr lang="en-US" sz="1600" dirty="0"/>
              <a:t>Important points</a:t>
            </a:r>
          </a:p>
          <a:p>
            <a:r>
              <a:rPr lang="en-US" sz="1600" dirty="0"/>
              <a:t>Details for annexure</a:t>
            </a:r>
          </a:p>
          <a:p>
            <a:endParaRPr lang="en-US" sz="1600" dirty="0"/>
          </a:p>
          <a:p>
            <a:endParaRPr lang="en-US" sz="1600" dirty="0"/>
          </a:p>
        </p:txBody>
      </p:sp>
      <p:pic>
        <p:nvPicPr>
          <p:cNvPr id="1030" name="Picture 6" descr="E:\GreatLearning\Capstone_Project\doc images\FasterRcnnArchitecture1.png"/>
          <p:cNvPicPr>
            <a:picLocks noChangeAspect="1" noChangeArrowheads="1"/>
          </p:cNvPicPr>
          <p:nvPr/>
        </p:nvPicPr>
        <p:blipFill>
          <a:blip r:embed="rId2"/>
          <a:srcRect/>
          <a:stretch>
            <a:fillRect/>
          </a:stretch>
        </p:blipFill>
        <p:spPr bwMode="auto">
          <a:xfrm>
            <a:off x="4666438" y="914400"/>
            <a:ext cx="4325162" cy="57340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2567D2-ABE7-4C23-ABBA-BDB3B6E2CA9B}"/>
              </a:ext>
            </a:extLst>
          </p:cNvPr>
          <p:cNvSpPr>
            <a:spLocks noGrp="1"/>
          </p:cNvSpPr>
          <p:nvPr>
            <p:ph type="title"/>
          </p:nvPr>
        </p:nvSpPr>
        <p:spPr>
          <a:xfrm>
            <a:off x="457200" y="274638"/>
            <a:ext cx="8229600" cy="792162"/>
          </a:xfrm>
        </p:spPr>
        <p:txBody>
          <a:bodyPr>
            <a:normAutofit/>
          </a:bodyPr>
          <a:lstStyle/>
          <a:p>
            <a:r>
              <a:rPr lang="en-US" sz="3600" dirty="0"/>
              <a:t>Yolo for Object detection (bounding box)</a:t>
            </a:r>
            <a:endParaRPr lang="en-IN" sz="3600" dirty="0"/>
          </a:p>
        </p:txBody>
      </p:sp>
      <p:sp>
        <p:nvSpPr>
          <p:cNvPr id="3" name="Content Placeholder 2">
            <a:extLst>
              <a:ext uri="{FF2B5EF4-FFF2-40B4-BE49-F238E27FC236}">
                <a16:creationId xmlns="" xmlns:a16="http://schemas.microsoft.com/office/drawing/2014/main" id="{4EC99712-296F-48C4-BEA2-4C3D2CCEB5BF}"/>
              </a:ext>
            </a:extLst>
          </p:cNvPr>
          <p:cNvSpPr>
            <a:spLocks noGrp="1"/>
          </p:cNvSpPr>
          <p:nvPr>
            <p:ph sz="half" idx="1"/>
          </p:nvPr>
        </p:nvSpPr>
        <p:spPr/>
        <p:txBody>
          <a:bodyPr/>
          <a:lstStyle/>
          <a:p>
            <a:r>
              <a:rPr lang="en-US" sz="1600" dirty="0"/>
              <a:t>Image size</a:t>
            </a:r>
          </a:p>
          <a:p>
            <a:pPr lvl="1"/>
            <a:r>
              <a:rPr lang="en-US" sz="1200" dirty="0"/>
              <a:t>416x416x3</a:t>
            </a:r>
          </a:p>
          <a:p>
            <a:r>
              <a:rPr lang="en-US" sz="1600" dirty="0"/>
              <a:t>Trainable Parameters</a:t>
            </a:r>
          </a:p>
          <a:p>
            <a:pPr lvl="1"/>
            <a:r>
              <a:rPr lang="en-US" sz="1200" dirty="0"/>
              <a:t>Total params: </a:t>
            </a:r>
            <a:r>
              <a:rPr lang="en-IN" sz="1050" b="0" i="0" dirty="0">
                <a:solidFill>
                  <a:srgbClr val="212121"/>
                </a:solidFill>
                <a:effectLst/>
                <a:latin typeface="Courier New" panose="02070309020205020404" pitchFamily="49" charset="0"/>
              </a:rPr>
              <a:t>62,001,757</a:t>
            </a:r>
          </a:p>
          <a:p>
            <a:pPr lvl="1"/>
            <a:r>
              <a:rPr lang="en-US" sz="1200" dirty="0"/>
              <a:t>Trainable params: </a:t>
            </a:r>
            <a:r>
              <a:rPr lang="en-IN" sz="1050" b="0" i="0" dirty="0">
                <a:solidFill>
                  <a:srgbClr val="212121"/>
                </a:solidFill>
                <a:effectLst/>
                <a:latin typeface="Courier New" panose="02070309020205020404" pitchFamily="49" charset="0"/>
              </a:rPr>
              <a:t>61,949,149</a:t>
            </a:r>
          </a:p>
          <a:p>
            <a:pPr lvl="1"/>
            <a:r>
              <a:rPr lang="en-US" sz="1200" dirty="0"/>
              <a:t>Non-trainable params: </a:t>
            </a:r>
            <a:r>
              <a:rPr lang="en-IN" sz="1050" b="0" i="0" dirty="0">
                <a:solidFill>
                  <a:srgbClr val="212121"/>
                </a:solidFill>
                <a:effectLst/>
                <a:latin typeface="Courier New" panose="02070309020205020404" pitchFamily="49" charset="0"/>
              </a:rPr>
              <a:t>52,608</a:t>
            </a:r>
          </a:p>
          <a:p>
            <a:pPr marL="457200" lvl="1" indent="0">
              <a:buNone/>
            </a:pPr>
            <a:r>
              <a:rPr lang="en-US" sz="1600" dirty="0"/>
              <a:t>Train Accuracy</a:t>
            </a:r>
          </a:p>
          <a:p>
            <a:pPr lvl="1"/>
            <a:r>
              <a:rPr lang="en-US" sz="1200" dirty="0"/>
              <a:t>IoU: 76.8</a:t>
            </a:r>
          </a:p>
          <a:p>
            <a:r>
              <a:rPr lang="en-US" sz="1600" dirty="0"/>
              <a:t>Test Accuracy</a:t>
            </a:r>
          </a:p>
          <a:p>
            <a:pPr lvl="1"/>
            <a:r>
              <a:rPr lang="en-US" sz="1200" dirty="0"/>
              <a:t>IoU: 57.9</a:t>
            </a:r>
          </a:p>
          <a:p>
            <a:r>
              <a:rPr lang="en-US" sz="1600" dirty="0"/>
              <a:t>Important points</a:t>
            </a:r>
          </a:p>
          <a:p>
            <a:pPr lvl="1"/>
            <a:r>
              <a:rPr lang="en-US" sz="1200" dirty="0"/>
              <a:t>All layers are made trainable</a:t>
            </a:r>
          </a:p>
          <a:p>
            <a:r>
              <a:rPr lang="en-US" sz="1600" dirty="0"/>
              <a:t>Details for annexure</a:t>
            </a:r>
          </a:p>
          <a:p>
            <a:pPr lvl="1"/>
            <a:r>
              <a:rPr lang="en-US" sz="1200" dirty="0"/>
              <a:t>Full model architecture and bounding box calculations</a:t>
            </a:r>
            <a:endParaRPr lang="en-IN" dirty="0"/>
          </a:p>
        </p:txBody>
      </p:sp>
      <p:pic>
        <p:nvPicPr>
          <p:cNvPr id="1028" name="Picture 4" descr="Digging deep into YOLO V3 - A hands-on guide Part 1 | by Manogna  Mantripragada | Towards Data Science">
            <a:extLst>
              <a:ext uri="{FF2B5EF4-FFF2-40B4-BE49-F238E27FC236}">
                <a16:creationId xmlns="" xmlns:a16="http://schemas.microsoft.com/office/drawing/2014/main" id="{7191A685-C114-4440-B9CE-1E4C4C4AD976}"/>
              </a:ext>
            </a:extLst>
          </p:cNvPr>
          <p:cNvPicPr>
            <a:picLocks noGrp="1" noChangeAspect="1" noChangeArrowheads="1"/>
          </p:cNvPicPr>
          <p:nvPr>
            <p:ph sz="half" idx="2"/>
          </p:nvPr>
        </p:nvPicPr>
        <p:blipFill>
          <a:blip r:embed="rId2">
            <a:extLst>
              <a:ext uri="{28A0092B-C50C-407E-A947-70E740481C1C}">
                <a14:useLocalDpi xmlns="" xmlns:a14="http://schemas.microsoft.com/office/drawing/2010/main" val="0"/>
              </a:ext>
            </a:extLst>
          </a:blip>
          <a:srcRect/>
          <a:stretch>
            <a:fillRect/>
          </a:stretch>
        </p:blipFill>
        <p:spPr bwMode="auto">
          <a:xfrm>
            <a:off x="4655978" y="1447800"/>
            <a:ext cx="3905608" cy="452596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7661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533400"/>
            <a:ext cx="6115050" cy="422672"/>
          </a:xfrm>
        </p:spPr>
        <p:txBody>
          <a:bodyPr>
            <a:normAutofit fontScale="90000"/>
          </a:bodyPr>
          <a:lstStyle/>
          <a:p>
            <a:r>
              <a:rPr lang="en-US" sz="2400" dirty="0"/>
              <a:t>Consolidated Performance Reports</a:t>
            </a:r>
          </a:p>
        </p:txBody>
      </p:sp>
      <p:graphicFrame>
        <p:nvGraphicFramePr>
          <p:cNvPr id="3" name="Table 3">
            <a:extLst>
              <a:ext uri="{FF2B5EF4-FFF2-40B4-BE49-F238E27FC236}">
                <a16:creationId xmlns="" xmlns:a16="http://schemas.microsoft.com/office/drawing/2014/main" id="{BEEE92B3-B944-A54C-9033-D9696165546C}"/>
              </a:ext>
            </a:extLst>
          </p:cNvPr>
          <p:cNvGraphicFramePr>
            <a:graphicFrameLocks noGrp="1"/>
          </p:cNvGraphicFramePr>
          <p:nvPr>
            <p:extLst>
              <p:ext uri="{D42A27DB-BD31-4B8C-83A1-F6EECF244321}">
                <p14:modId xmlns="" xmlns:p14="http://schemas.microsoft.com/office/powerpoint/2010/main" val="1797939684"/>
              </p:ext>
            </p:extLst>
          </p:nvPr>
        </p:nvGraphicFramePr>
        <p:xfrm>
          <a:off x="800929" y="1474028"/>
          <a:ext cx="7504870" cy="1127760"/>
        </p:xfrm>
        <a:graphic>
          <a:graphicData uri="http://schemas.openxmlformats.org/drawingml/2006/table">
            <a:tbl>
              <a:tblPr firstRow="1" bandRow="1">
                <a:tableStyleId>{5C22544A-7EE6-4342-B048-85BDC9FD1C3A}</a:tableStyleId>
              </a:tblPr>
              <a:tblGrid>
                <a:gridCol w="1500974">
                  <a:extLst>
                    <a:ext uri="{9D8B030D-6E8A-4147-A177-3AD203B41FA5}">
                      <a16:colId xmlns="" xmlns:a16="http://schemas.microsoft.com/office/drawing/2014/main" val="2173912969"/>
                    </a:ext>
                  </a:extLst>
                </a:gridCol>
                <a:gridCol w="1500974">
                  <a:extLst>
                    <a:ext uri="{9D8B030D-6E8A-4147-A177-3AD203B41FA5}">
                      <a16:colId xmlns="" xmlns:a16="http://schemas.microsoft.com/office/drawing/2014/main" val="348407619"/>
                    </a:ext>
                  </a:extLst>
                </a:gridCol>
                <a:gridCol w="1500974">
                  <a:extLst>
                    <a:ext uri="{9D8B030D-6E8A-4147-A177-3AD203B41FA5}">
                      <a16:colId xmlns="" xmlns:a16="http://schemas.microsoft.com/office/drawing/2014/main" val="1827214236"/>
                    </a:ext>
                  </a:extLst>
                </a:gridCol>
                <a:gridCol w="1500974">
                  <a:extLst>
                    <a:ext uri="{9D8B030D-6E8A-4147-A177-3AD203B41FA5}">
                      <a16:colId xmlns="" xmlns:a16="http://schemas.microsoft.com/office/drawing/2014/main" val="4140961818"/>
                    </a:ext>
                  </a:extLst>
                </a:gridCol>
                <a:gridCol w="1500974">
                  <a:extLst>
                    <a:ext uri="{9D8B030D-6E8A-4147-A177-3AD203B41FA5}">
                      <a16:colId xmlns="" xmlns:a16="http://schemas.microsoft.com/office/drawing/2014/main" val="3376272887"/>
                    </a:ext>
                  </a:extLst>
                </a:gridCol>
              </a:tblGrid>
              <a:tr h="279193">
                <a:tc>
                  <a:txBody>
                    <a:bodyPr/>
                    <a:lstStyle/>
                    <a:p>
                      <a:r>
                        <a:rPr lang="en-US" sz="1400" dirty="0"/>
                        <a:t>Model</a:t>
                      </a:r>
                    </a:p>
                  </a:txBody>
                  <a:tcPr marL="68580" marR="68580" marT="34290" marB="34290"/>
                </a:tc>
                <a:tc>
                  <a:txBody>
                    <a:bodyPr/>
                    <a:lstStyle/>
                    <a:p>
                      <a:r>
                        <a:rPr lang="en-US" sz="1400" dirty="0"/>
                        <a:t>Train Accuracy</a:t>
                      </a:r>
                    </a:p>
                  </a:txBody>
                  <a:tcPr marL="68580" marR="68580" marT="34290" marB="34290"/>
                </a:tc>
                <a:tc>
                  <a:txBody>
                    <a:bodyPr/>
                    <a:lstStyle/>
                    <a:p>
                      <a:r>
                        <a:rPr lang="en-US" sz="1400" dirty="0"/>
                        <a:t>Train Loss</a:t>
                      </a:r>
                    </a:p>
                  </a:txBody>
                  <a:tcPr marL="68580" marR="68580" marT="34290" marB="34290"/>
                </a:tc>
                <a:tc>
                  <a:txBody>
                    <a:bodyPr/>
                    <a:lstStyle/>
                    <a:p>
                      <a:r>
                        <a:rPr lang="en-US" sz="1400" dirty="0"/>
                        <a:t>Val / Test Acc</a:t>
                      </a:r>
                    </a:p>
                  </a:txBody>
                  <a:tcPr marL="68580" marR="68580" marT="34290" marB="34290"/>
                </a:tc>
                <a:tc>
                  <a:txBody>
                    <a:bodyPr/>
                    <a:lstStyle/>
                    <a:p>
                      <a:r>
                        <a:rPr lang="en-US" sz="1400" dirty="0"/>
                        <a:t>Val / Test Loss</a:t>
                      </a:r>
                    </a:p>
                  </a:txBody>
                  <a:tcPr marL="68580" marR="68580" marT="34290" marB="34290"/>
                </a:tc>
                <a:extLst>
                  <a:ext uri="{0D108BD9-81ED-4DB2-BD59-A6C34878D82A}">
                    <a16:rowId xmlns="" xmlns:a16="http://schemas.microsoft.com/office/drawing/2014/main" val="2394901761"/>
                  </a:ext>
                </a:extLst>
              </a:tr>
              <a:tr h="279193">
                <a:tc>
                  <a:txBody>
                    <a:bodyPr/>
                    <a:lstStyle/>
                    <a:p>
                      <a:r>
                        <a:rPr lang="en-US" sz="1400" dirty="0"/>
                        <a:t>ResNet50</a:t>
                      </a:r>
                    </a:p>
                  </a:txBody>
                  <a:tcPr marL="68580" marR="68580" marT="34290" marB="34290"/>
                </a:tc>
                <a:tc>
                  <a:txBody>
                    <a:bodyPr/>
                    <a:lstStyle/>
                    <a:p>
                      <a:r>
                        <a:rPr lang="en-IN" sz="1400" dirty="0"/>
                        <a:t>0.0063</a:t>
                      </a:r>
                      <a:endParaRPr lang="en-US" sz="1400" dirty="0"/>
                    </a:p>
                  </a:txBody>
                  <a:tcPr marL="68580" marR="68580" marT="34290" marB="34290"/>
                </a:tc>
                <a:tc>
                  <a:txBody>
                    <a:bodyPr/>
                    <a:lstStyle/>
                    <a:p>
                      <a:r>
                        <a:rPr lang="en-IN" sz="1400" dirty="0"/>
                        <a:t>5.2901</a:t>
                      </a:r>
                      <a:endParaRPr lang="en-US" sz="1400" dirty="0"/>
                    </a:p>
                  </a:txBody>
                  <a:tcPr marL="68580" marR="68580" marT="34290" marB="34290"/>
                </a:tc>
                <a:tc>
                  <a:txBody>
                    <a:bodyPr/>
                    <a:lstStyle/>
                    <a:p>
                      <a:r>
                        <a:rPr lang="en-IN" sz="1400" dirty="0"/>
                        <a:t>0.0119</a:t>
                      </a:r>
                      <a:endParaRPr lang="en-US" sz="1400" dirty="0"/>
                    </a:p>
                  </a:txBody>
                  <a:tcPr marL="68580" marR="68580" marT="34290" marB="34290"/>
                </a:tc>
                <a:tc>
                  <a:txBody>
                    <a:bodyPr/>
                    <a:lstStyle/>
                    <a:p>
                      <a:r>
                        <a:rPr lang="en-IN" sz="1400" dirty="0"/>
                        <a:t>5.2800</a:t>
                      </a:r>
                      <a:endParaRPr lang="en-US" sz="1400" dirty="0"/>
                    </a:p>
                  </a:txBody>
                  <a:tcPr marL="68580" marR="68580" marT="34290" marB="34290"/>
                </a:tc>
                <a:extLst>
                  <a:ext uri="{0D108BD9-81ED-4DB2-BD59-A6C34878D82A}">
                    <a16:rowId xmlns="" xmlns:a16="http://schemas.microsoft.com/office/drawing/2014/main" val="12597799"/>
                  </a:ext>
                </a:extLst>
              </a:tr>
              <a:tr h="279193">
                <a:tc>
                  <a:txBody>
                    <a:bodyPr/>
                    <a:lstStyle/>
                    <a:p>
                      <a:r>
                        <a:rPr lang="en-US" sz="1400" dirty="0"/>
                        <a:t>CNN</a:t>
                      </a:r>
                    </a:p>
                  </a:txBody>
                  <a:tcPr marL="68580" marR="68580" marT="34290" marB="34290"/>
                </a:tc>
                <a:tc>
                  <a:txBody>
                    <a:bodyPr/>
                    <a:lstStyle/>
                    <a:p>
                      <a:r>
                        <a:rPr lang="en-US" sz="1400" dirty="0"/>
                        <a:t>0.3774</a:t>
                      </a:r>
                    </a:p>
                  </a:txBody>
                  <a:tcPr marL="68580" marR="68580" marT="34290" marB="34290"/>
                </a:tc>
                <a:tc>
                  <a:txBody>
                    <a:bodyPr/>
                    <a:lstStyle/>
                    <a:p>
                      <a:r>
                        <a:rPr lang="en-US" sz="1400" dirty="0"/>
                        <a:t>2.3558</a:t>
                      </a:r>
                    </a:p>
                  </a:txBody>
                  <a:tcPr marL="68580" marR="68580" marT="34290" marB="34290"/>
                </a:tc>
                <a:tc>
                  <a:txBody>
                    <a:bodyPr/>
                    <a:lstStyle/>
                    <a:p>
                      <a:r>
                        <a:rPr lang="en-US" sz="1400" dirty="0"/>
                        <a:t>0.0020 / 0.0058</a:t>
                      </a:r>
                    </a:p>
                  </a:txBody>
                  <a:tcPr marL="68580" marR="68580" marT="34290" marB="34290"/>
                </a:tc>
                <a:tc>
                  <a:txBody>
                    <a:bodyPr/>
                    <a:lstStyle/>
                    <a:p>
                      <a:r>
                        <a:rPr lang="en-US" sz="1400" dirty="0"/>
                        <a:t>12.9033</a:t>
                      </a:r>
                    </a:p>
                  </a:txBody>
                  <a:tcPr marL="68580" marR="68580" marT="34290" marB="34290"/>
                </a:tc>
                <a:extLst>
                  <a:ext uri="{0D108BD9-81ED-4DB2-BD59-A6C34878D82A}">
                    <a16:rowId xmlns="" xmlns:a16="http://schemas.microsoft.com/office/drawing/2014/main" val="4020691558"/>
                  </a:ext>
                </a:extLst>
              </a:tr>
              <a:tr h="279193">
                <a:tc>
                  <a:txBody>
                    <a:bodyPr/>
                    <a:lstStyle/>
                    <a:p>
                      <a:r>
                        <a:rPr lang="en-US" sz="1400" dirty="0"/>
                        <a:t>VGG16</a:t>
                      </a:r>
                    </a:p>
                  </a:txBody>
                  <a:tcPr marL="68580" marR="68580" marT="34290" marB="34290"/>
                </a:tc>
                <a:tc>
                  <a:txBody>
                    <a:bodyPr/>
                    <a:lstStyle/>
                    <a:p>
                      <a:r>
                        <a:rPr lang="en-IN" sz="1400" kern="1200" dirty="0">
                          <a:solidFill>
                            <a:srgbClr val="212121"/>
                          </a:solidFill>
                          <a:latin typeface="+mn-lt"/>
                          <a:ea typeface="+mn-ea"/>
                          <a:cs typeface="+mn-cs"/>
                        </a:rPr>
                        <a:t>0.11</a:t>
                      </a:r>
                      <a:endParaRPr lang="en-US" sz="1400" dirty="0"/>
                    </a:p>
                  </a:txBody>
                  <a:tcPr marL="68580" marR="68580" marT="34290" marB="34290"/>
                </a:tc>
                <a:tc>
                  <a:txBody>
                    <a:bodyPr/>
                    <a:lstStyle/>
                    <a:p>
                      <a:r>
                        <a:rPr lang="en-US" sz="1400" dirty="0"/>
                        <a:t>2.57</a:t>
                      </a:r>
                    </a:p>
                  </a:txBody>
                  <a:tcPr marL="68580" marR="68580" marT="34290" marB="34290"/>
                </a:tc>
                <a:tc>
                  <a:txBody>
                    <a:bodyPr/>
                    <a:lstStyle/>
                    <a:p>
                      <a:r>
                        <a:rPr lang="en-IN" sz="1400" kern="1200" dirty="0">
                          <a:solidFill>
                            <a:srgbClr val="212121"/>
                          </a:solidFill>
                          <a:latin typeface="+mn-lt"/>
                          <a:ea typeface="+mn-ea"/>
                          <a:cs typeface="+mn-cs"/>
                        </a:rPr>
                        <a:t>0.001</a:t>
                      </a:r>
                      <a:endParaRPr lang="en-US" sz="1400" dirty="0"/>
                    </a:p>
                  </a:txBody>
                  <a:tcPr marL="68580" marR="68580" marT="34290" marB="34290"/>
                </a:tc>
                <a:tc>
                  <a:txBody>
                    <a:bodyPr/>
                    <a:lstStyle/>
                    <a:p>
                      <a:r>
                        <a:rPr lang="en-US" sz="1400" dirty="0"/>
                        <a:t>3.87</a:t>
                      </a:r>
                    </a:p>
                  </a:txBody>
                  <a:tcPr marL="68580" marR="68580" marT="34290" marB="34290"/>
                </a:tc>
                <a:extLst>
                  <a:ext uri="{0D108BD9-81ED-4DB2-BD59-A6C34878D82A}">
                    <a16:rowId xmlns="" xmlns:a16="http://schemas.microsoft.com/office/drawing/2014/main" val="4197303544"/>
                  </a:ext>
                </a:extLst>
              </a:tr>
            </a:tbl>
          </a:graphicData>
        </a:graphic>
      </p:graphicFrame>
      <p:sp>
        <p:nvSpPr>
          <p:cNvPr id="4" name="TextBox 3">
            <a:extLst>
              <a:ext uri="{FF2B5EF4-FFF2-40B4-BE49-F238E27FC236}">
                <a16:creationId xmlns="" xmlns:a16="http://schemas.microsoft.com/office/drawing/2014/main" id="{CB742D01-AB6B-9A41-A928-52F903053F44}"/>
              </a:ext>
            </a:extLst>
          </p:cNvPr>
          <p:cNvSpPr txBox="1"/>
          <p:nvPr/>
        </p:nvSpPr>
        <p:spPr>
          <a:xfrm>
            <a:off x="800929" y="1143000"/>
            <a:ext cx="1603644" cy="300082"/>
          </a:xfrm>
          <a:prstGeom prst="rect">
            <a:avLst/>
          </a:prstGeom>
          <a:noFill/>
        </p:spPr>
        <p:txBody>
          <a:bodyPr wrap="none" rtlCol="0">
            <a:spAutoFit/>
          </a:bodyPr>
          <a:lstStyle/>
          <a:p>
            <a:r>
              <a:rPr lang="en-US" sz="1350" b="1" dirty="0"/>
              <a:t>Image Classification</a:t>
            </a:r>
          </a:p>
        </p:txBody>
      </p:sp>
      <p:sp>
        <p:nvSpPr>
          <p:cNvPr id="5" name="Rectangle 4">
            <a:extLst>
              <a:ext uri="{FF2B5EF4-FFF2-40B4-BE49-F238E27FC236}">
                <a16:creationId xmlns="" xmlns:a16="http://schemas.microsoft.com/office/drawing/2014/main" id="{8DBC0E60-48A6-614F-82F0-78749F733D44}"/>
              </a:ext>
            </a:extLst>
          </p:cNvPr>
          <p:cNvSpPr/>
          <p:nvPr/>
        </p:nvSpPr>
        <p:spPr>
          <a:xfrm>
            <a:off x="762000" y="2895600"/>
            <a:ext cx="1394869" cy="300082"/>
          </a:xfrm>
          <a:prstGeom prst="rect">
            <a:avLst/>
          </a:prstGeom>
        </p:spPr>
        <p:txBody>
          <a:bodyPr wrap="none">
            <a:spAutoFit/>
          </a:bodyPr>
          <a:lstStyle/>
          <a:p>
            <a:r>
              <a:rPr lang="en-IN" sz="1350" b="1" dirty="0"/>
              <a:t>Object Detection</a:t>
            </a:r>
            <a:endParaRPr lang="en-US" sz="1350" b="1" dirty="0"/>
          </a:p>
        </p:txBody>
      </p:sp>
      <p:graphicFrame>
        <p:nvGraphicFramePr>
          <p:cNvPr id="6" name="Table 3">
            <a:extLst>
              <a:ext uri="{FF2B5EF4-FFF2-40B4-BE49-F238E27FC236}">
                <a16:creationId xmlns="" xmlns:a16="http://schemas.microsoft.com/office/drawing/2014/main" id="{80B23EE0-6471-3C49-BF17-F244325124B6}"/>
              </a:ext>
            </a:extLst>
          </p:cNvPr>
          <p:cNvGraphicFramePr>
            <a:graphicFrameLocks noGrp="1"/>
          </p:cNvGraphicFramePr>
          <p:nvPr>
            <p:extLst>
              <p:ext uri="{D42A27DB-BD31-4B8C-83A1-F6EECF244321}">
                <p14:modId xmlns="" xmlns:p14="http://schemas.microsoft.com/office/powerpoint/2010/main" val="2521163306"/>
              </p:ext>
            </p:extLst>
          </p:nvPr>
        </p:nvGraphicFramePr>
        <p:xfrm>
          <a:off x="762000" y="3352800"/>
          <a:ext cx="7620000" cy="1409700"/>
        </p:xfrm>
        <a:graphic>
          <a:graphicData uri="http://schemas.openxmlformats.org/drawingml/2006/table">
            <a:tbl>
              <a:tblPr firstRow="1" bandRow="1">
                <a:tableStyleId>{5C22544A-7EE6-4342-B048-85BDC9FD1C3A}</a:tableStyleId>
              </a:tblPr>
              <a:tblGrid>
                <a:gridCol w="1524000">
                  <a:extLst>
                    <a:ext uri="{9D8B030D-6E8A-4147-A177-3AD203B41FA5}">
                      <a16:colId xmlns="" xmlns:a16="http://schemas.microsoft.com/office/drawing/2014/main" val="2173912969"/>
                    </a:ext>
                  </a:extLst>
                </a:gridCol>
                <a:gridCol w="1524000">
                  <a:extLst>
                    <a:ext uri="{9D8B030D-6E8A-4147-A177-3AD203B41FA5}">
                      <a16:colId xmlns="" xmlns:a16="http://schemas.microsoft.com/office/drawing/2014/main" val="348407619"/>
                    </a:ext>
                  </a:extLst>
                </a:gridCol>
                <a:gridCol w="1524000">
                  <a:extLst>
                    <a:ext uri="{9D8B030D-6E8A-4147-A177-3AD203B41FA5}">
                      <a16:colId xmlns="" xmlns:a16="http://schemas.microsoft.com/office/drawing/2014/main" val="1827214236"/>
                    </a:ext>
                  </a:extLst>
                </a:gridCol>
                <a:gridCol w="1524000">
                  <a:extLst>
                    <a:ext uri="{9D8B030D-6E8A-4147-A177-3AD203B41FA5}">
                      <a16:colId xmlns="" xmlns:a16="http://schemas.microsoft.com/office/drawing/2014/main" val="4140961818"/>
                    </a:ext>
                  </a:extLst>
                </a:gridCol>
                <a:gridCol w="1524000">
                  <a:extLst>
                    <a:ext uri="{9D8B030D-6E8A-4147-A177-3AD203B41FA5}">
                      <a16:colId xmlns="" xmlns:a16="http://schemas.microsoft.com/office/drawing/2014/main" val="3376272887"/>
                    </a:ext>
                  </a:extLst>
                </a:gridCol>
              </a:tblGrid>
              <a:tr h="228600">
                <a:tc>
                  <a:txBody>
                    <a:bodyPr/>
                    <a:lstStyle/>
                    <a:p>
                      <a:r>
                        <a:rPr lang="en-US" sz="1400" dirty="0"/>
                        <a:t>Model</a:t>
                      </a:r>
                    </a:p>
                  </a:txBody>
                  <a:tcPr marL="68580" marR="68580" marT="34290" marB="34290"/>
                </a:tc>
                <a:tc>
                  <a:txBody>
                    <a:bodyPr/>
                    <a:lstStyle/>
                    <a:p>
                      <a:r>
                        <a:rPr lang="en-US" sz="1400" dirty="0"/>
                        <a:t>Train Accuracy</a:t>
                      </a:r>
                    </a:p>
                  </a:txBody>
                  <a:tcPr marL="68580" marR="68580" marT="34290" marB="34290"/>
                </a:tc>
                <a:tc>
                  <a:txBody>
                    <a:bodyPr/>
                    <a:lstStyle/>
                    <a:p>
                      <a:r>
                        <a:rPr lang="en-US" sz="1400" dirty="0"/>
                        <a:t>Train Loss</a:t>
                      </a:r>
                    </a:p>
                  </a:txBody>
                  <a:tcPr marL="68580" marR="68580" marT="34290" marB="34290"/>
                </a:tc>
                <a:tc>
                  <a:txBody>
                    <a:bodyPr/>
                    <a:lstStyle/>
                    <a:p>
                      <a:r>
                        <a:rPr lang="en-US" sz="1400" dirty="0"/>
                        <a:t>Val / Test Acc</a:t>
                      </a:r>
                    </a:p>
                  </a:txBody>
                  <a:tcPr marL="68580" marR="68580" marT="34290" marB="34290"/>
                </a:tc>
                <a:tc>
                  <a:txBody>
                    <a:bodyPr/>
                    <a:lstStyle/>
                    <a:p>
                      <a:r>
                        <a:rPr lang="en-US" sz="1400" dirty="0"/>
                        <a:t>Val / Test Loss</a:t>
                      </a:r>
                    </a:p>
                  </a:txBody>
                  <a:tcPr marL="68580" marR="68580" marT="34290" marB="34290"/>
                </a:tc>
                <a:extLst>
                  <a:ext uri="{0D108BD9-81ED-4DB2-BD59-A6C34878D82A}">
                    <a16:rowId xmlns="" xmlns:a16="http://schemas.microsoft.com/office/drawing/2014/main" val="2394901761"/>
                  </a:ext>
                </a:extLst>
              </a:tr>
              <a:tr h="228600">
                <a:tc>
                  <a:txBody>
                    <a:bodyPr/>
                    <a:lstStyle/>
                    <a:p>
                      <a:r>
                        <a:rPr lang="en-US" sz="1400" dirty="0"/>
                        <a:t>ResNet50</a:t>
                      </a:r>
                    </a:p>
                  </a:txBody>
                  <a:tcPr marL="68580" marR="68580" marT="34290" marB="34290"/>
                </a:tc>
                <a:tc>
                  <a:txBody>
                    <a:bodyPr/>
                    <a:lstStyle/>
                    <a:p>
                      <a:r>
                        <a:rPr lang="en-IN" sz="1400" dirty="0"/>
                        <a:t>0.7639</a:t>
                      </a:r>
                      <a:endParaRPr lang="en-US" sz="1400" dirty="0"/>
                    </a:p>
                  </a:txBody>
                  <a:tcPr marL="68580" marR="68580" marT="34290" marB="34290"/>
                </a:tc>
                <a:tc>
                  <a:txBody>
                    <a:bodyPr/>
                    <a:lstStyle/>
                    <a:p>
                      <a:r>
                        <a:rPr lang="en-IN" sz="1400" dirty="0"/>
                        <a:t>278.0834</a:t>
                      </a:r>
                      <a:endParaRPr lang="en-US" sz="1400" dirty="0"/>
                    </a:p>
                  </a:txBody>
                  <a:tcPr marL="68580" marR="68580" marT="34290" marB="34290"/>
                </a:tc>
                <a:tc>
                  <a:txBody>
                    <a:bodyPr/>
                    <a:lstStyle/>
                    <a:p>
                      <a:r>
                        <a:rPr lang="en-IN" sz="1400" dirty="0"/>
                        <a:t>0.7662</a:t>
                      </a:r>
                      <a:endParaRPr lang="en-US" sz="1400" dirty="0"/>
                    </a:p>
                  </a:txBody>
                  <a:tcPr marL="68580" marR="68580" marT="34290" marB="34290"/>
                </a:tc>
                <a:tc>
                  <a:txBody>
                    <a:bodyPr/>
                    <a:lstStyle/>
                    <a:p>
                      <a:r>
                        <a:rPr lang="en-IN" sz="1400" dirty="0"/>
                        <a:t>274.9186</a:t>
                      </a:r>
                      <a:endParaRPr lang="en-US" sz="1400" dirty="0"/>
                    </a:p>
                  </a:txBody>
                  <a:tcPr marL="68580" marR="68580" marT="34290" marB="34290"/>
                </a:tc>
                <a:extLst>
                  <a:ext uri="{0D108BD9-81ED-4DB2-BD59-A6C34878D82A}">
                    <a16:rowId xmlns="" xmlns:a16="http://schemas.microsoft.com/office/drawing/2014/main" val="12597799"/>
                  </a:ext>
                </a:extLst>
              </a:tr>
              <a:tr h="228600">
                <a:tc>
                  <a:txBody>
                    <a:bodyPr/>
                    <a:lstStyle/>
                    <a:p>
                      <a:r>
                        <a:rPr lang="en-US" sz="1400" dirty="0"/>
                        <a:t>MobileNet</a:t>
                      </a:r>
                    </a:p>
                  </a:txBody>
                  <a:tcPr marL="68580" marR="68580" marT="34290" marB="34290"/>
                </a:tc>
                <a:tc>
                  <a:txBody>
                    <a:bodyPr/>
                    <a:lstStyle/>
                    <a:p>
                      <a:r>
                        <a:rPr lang="en-US" sz="1400" dirty="0"/>
                        <a:t>0.8815</a:t>
                      </a:r>
                    </a:p>
                  </a:txBody>
                  <a:tcPr marL="68580" marR="68580" marT="34290" marB="34290"/>
                </a:tc>
                <a:tc>
                  <a:txBody>
                    <a:bodyPr/>
                    <a:lstStyle/>
                    <a:p>
                      <a:r>
                        <a:rPr lang="en-US" sz="1400" dirty="0"/>
                        <a:t>25.9123</a:t>
                      </a:r>
                    </a:p>
                  </a:txBody>
                  <a:tcPr marL="68580" marR="68580" marT="34290" marB="34290"/>
                </a:tc>
                <a:tc>
                  <a:txBody>
                    <a:bodyPr/>
                    <a:lstStyle/>
                    <a:p>
                      <a:r>
                        <a:rPr lang="en-US" sz="1400" dirty="0"/>
                        <a:t>0.8019</a:t>
                      </a:r>
                    </a:p>
                  </a:txBody>
                  <a:tcPr marL="68580" marR="68580" marT="34290" marB="34290"/>
                </a:tc>
                <a:tc>
                  <a:txBody>
                    <a:bodyPr/>
                    <a:lstStyle/>
                    <a:p>
                      <a:r>
                        <a:rPr lang="en-US" sz="1400" dirty="0"/>
                        <a:t>56.1673</a:t>
                      </a:r>
                    </a:p>
                  </a:txBody>
                  <a:tcPr marL="68580" marR="68580" marT="34290" marB="34290"/>
                </a:tc>
                <a:extLst>
                  <a:ext uri="{0D108BD9-81ED-4DB2-BD59-A6C34878D82A}">
                    <a16:rowId xmlns="" xmlns:a16="http://schemas.microsoft.com/office/drawing/2014/main" val="4020691558"/>
                  </a:ext>
                </a:extLst>
              </a:tr>
              <a:tr h="228600">
                <a:tc>
                  <a:txBody>
                    <a:bodyPr/>
                    <a:lstStyle/>
                    <a:p>
                      <a:r>
                        <a:rPr lang="en-US" sz="1400" dirty="0"/>
                        <a:t>VGG16</a:t>
                      </a:r>
                    </a:p>
                  </a:txBody>
                  <a:tcPr marL="68580" marR="68580" marT="34290" marB="34290"/>
                </a:tc>
                <a:tc>
                  <a:txBody>
                    <a:bodyPr/>
                    <a:lstStyle/>
                    <a:p>
                      <a:r>
                        <a:rPr lang="en-IN" sz="1400" kern="1200" dirty="0">
                          <a:solidFill>
                            <a:srgbClr val="212121"/>
                          </a:solidFill>
                          <a:latin typeface="+mn-lt"/>
                          <a:ea typeface="+mn-ea"/>
                          <a:cs typeface="+mn-cs"/>
                        </a:rPr>
                        <a:t>0.004</a:t>
                      </a:r>
                      <a:endParaRPr lang="en-US" sz="1400" dirty="0"/>
                    </a:p>
                  </a:txBody>
                  <a:tcPr marL="68580" marR="68580" marT="34290" marB="34290"/>
                </a:tc>
                <a:tc>
                  <a:txBody>
                    <a:bodyPr/>
                    <a:lstStyle/>
                    <a:p>
                      <a:r>
                        <a:rPr lang="en-US" sz="1400" dirty="0"/>
                        <a:t>0.01</a:t>
                      </a:r>
                    </a:p>
                  </a:txBody>
                  <a:tcPr marL="68580" marR="68580" marT="34290" marB="34290"/>
                </a:tc>
                <a:tc>
                  <a:txBody>
                    <a:bodyPr/>
                    <a:lstStyle/>
                    <a:p>
                      <a:r>
                        <a:rPr lang="en-IN" sz="1400" kern="1200" dirty="0">
                          <a:solidFill>
                            <a:srgbClr val="212121"/>
                          </a:solidFill>
                          <a:latin typeface="+mn-lt"/>
                          <a:ea typeface="+mn-ea"/>
                          <a:cs typeface="+mn-cs"/>
                        </a:rPr>
                        <a:t>0.004</a:t>
                      </a:r>
                      <a:endParaRPr lang="en-US" sz="1400" dirty="0"/>
                    </a:p>
                  </a:txBody>
                  <a:tcPr marL="68580" marR="68580" marT="34290" marB="34290"/>
                </a:tc>
                <a:tc>
                  <a:txBody>
                    <a:bodyPr/>
                    <a:lstStyle/>
                    <a:p>
                      <a:r>
                        <a:rPr lang="en-US" sz="1400" dirty="0"/>
                        <a:t>0.10</a:t>
                      </a:r>
                    </a:p>
                  </a:txBody>
                  <a:tcPr marL="68580" marR="68580" marT="34290" marB="34290"/>
                </a:tc>
                <a:extLst>
                  <a:ext uri="{0D108BD9-81ED-4DB2-BD59-A6C34878D82A}">
                    <a16:rowId xmlns="" xmlns:a16="http://schemas.microsoft.com/office/drawing/2014/main" val="2313481747"/>
                  </a:ext>
                </a:extLst>
              </a:tr>
              <a:tr h="228600">
                <a:tc>
                  <a:txBody>
                    <a:bodyPr/>
                    <a:lstStyle/>
                    <a:p>
                      <a:r>
                        <a:rPr lang="en-US" sz="1400" dirty="0"/>
                        <a:t>Yolo</a:t>
                      </a:r>
                    </a:p>
                  </a:txBody>
                  <a:tcPr marL="68580" marR="68580" marT="34290" marB="34290"/>
                </a:tc>
                <a:tc>
                  <a:txBody>
                    <a:bodyPr/>
                    <a:lstStyle/>
                    <a:p>
                      <a:r>
                        <a:rPr lang="en-US" sz="1400" dirty="0"/>
                        <a:t>0.768</a:t>
                      </a:r>
                    </a:p>
                  </a:txBody>
                  <a:tcPr marL="68580" marR="68580" marT="34290" marB="34290"/>
                </a:tc>
                <a:tc>
                  <a:txBody>
                    <a:bodyPr/>
                    <a:lstStyle/>
                    <a:p>
                      <a:endParaRPr lang="en-US" sz="1400" dirty="0"/>
                    </a:p>
                  </a:txBody>
                  <a:tcPr marL="68580" marR="68580" marT="34290" marB="34290"/>
                </a:tc>
                <a:tc>
                  <a:txBody>
                    <a:bodyPr/>
                    <a:lstStyle/>
                    <a:p>
                      <a:r>
                        <a:rPr lang="en-US" sz="1400" dirty="0"/>
                        <a:t>0.579</a:t>
                      </a:r>
                    </a:p>
                  </a:txBody>
                  <a:tcPr marL="68580" marR="68580" marT="34290" marB="34290"/>
                </a:tc>
                <a:tc>
                  <a:txBody>
                    <a:bodyPr/>
                    <a:lstStyle/>
                    <a:p>
                      <a:endParaRPr lang="en-US" sz="1400" dirty="0"/>
                    </a:p>
                  </a:txBody>
                  <a:tcPr marL="68580" marR="68580" marT="34290" marB="34290"/>
                </a:tc>
                <a:extLst>
                  <a:ext uri="{0D108BD9-81ED-4DB2-BD59-A6C34878D82A}">
                    <a16:rowId xmlns="" xmlns:a16="http://schemas.microsoft.com/office/drawing/2014/main" val="3717564212"/>
                  </a:ext>
                </a:extLst>
              </a:tr>
            </a:tbl>
          </a:graphicData>
        </a:graphic>
      </p:graphicFrame>
      <p:graphicFrame>
        <p:nvGraphicFramePr>
          <p:cNvPr id="7" name="Table 3">
            <a:extLst>
              <a:ext uri="{FF2B5EF4-FFF2-40B4-BE49-F238E27FC236}">
                <a16:creationId xmlns="" xmlns:a16="http://schemas.microsoft.com/office/drawing/2014/main" id="{80B23EE0-6471-3C49-BF17-F244325124B6}"/>
              </a:ext>
            </a:extLst>
          </p:cNvPr>
          <p:cNvGraphicFramePr>
            <a:graphicFrameLocks noGrp="1"/>
          </p:cNvGraphicFramePr>
          <p:nvPr>
            <p:extLst>
              <p:ext uri="{D42A27DB-BD31-4B8C-83A1-F6EECF244321}">
                <p14:modId xmlns="" xmlns:p14="http://schemas.microsoft.com/office/powerpoint/2010/main" val="2521163306"/>
              </p:ext>
            </p:extLst>
          </p:nvPr>
        </p:nvGraphicFramePr>
        <p:xfrm>
          <a:off x="762000" y="4876800"/>
          <a:ext cx="7620000" cy="1637484"/>
        </p:xfrm>
        <a:graphic>
          <a:graphicData uri="http://schemas.openxmlformats.org/drawingml/2006/table">
            <a:tbl>
              <a:tblPr firstRow="1" bandRow="1">
                <a:tableStyleId>{5C22544A-7EE6-4342-B048-85BDC9FD1C3A}</a:tableStyleId>
              </a:tblPr>
              <a:tblGrid>
                <a:gridCol w="952500">
                  <a:extLst>
                    <a:ext uri="{9D8B030D-6E8A-4147-A177-3AD203B41FA5}">
                      <a16:colId xmlns="" xmlns:a16="http://schemas.microsoft.com/office/drawing/2014/main" val="2173912969"/>
                    </a:ext>
                  </a:extLst>
                </a:gridCol>
                <a:gridCol w="952500"/>
                <a:gridCol w="952500">
                  <a:extLst>
                    <a:ext uri="{9D8B030D-6E8A-4147-A177-3AD203B41FA5}">
                      <a16:colId xmlns="" xmlns:a16="http://schemas.microsoft.com/office/drawing/2014/main" val="348407619"/>
                    </a:ext>
                  </a:extLst>
                </a:gridCol>
                <a:gridCol w="952500">
                  <a:extLst>
                    <a:ext uri="{9D8B030D-6E8A-4147-A177-3AD203B41FA5}">
                      <a16:colId xmlns="" xmlns:a16="http://schemas.microsoft.com/office/drawing/2014/main" val="1827214236"/>
                    </a:ext>
                  </a:extLst>
                </a:gridCol>
                <a:gridCol w="952500">
                  <a:extLst>
                    <a:ext uri="{9D8B030D-6E8A-4147-A177-3AD203B41FA5}">
                      <a16:colId xmlns="" xmlns:a16="http://schemas.microsoft.com/office/drawing/2014/main" val="4140961818"/>
                    </a:ext>
                  </a:extLst>
                </a:gridCol>
                <a:gridCol w="952500">
                  <a:extLst>
                    <a:ext uri="{9D8B030D-6E8A-4147-A177-3AD203B41FA5}">
                      <a16:colId xmlns="" xmlns:a16="http://schemas.microsoft.com/office/drawing/2014/main" val="3376272887"/>
                    </a:ext>
                  </a:extLst>
                </a:gridCol>
                <a:gridCol w="952500"/>
                <a:gridCol w="952500"/>
              </a:tblGrid>
              <a:tr h="1021896">
                <a:tc>
                  <a:txBody>
                    <a:bodyPr/>
                    <a:lstStyle/>
                    <a:p>
                      <a:r>
                        <a:rPr lang="en-US" sz="1400" dirty="0" smtClean="0"/>
                        <a:t>Model </a:t>
                      </a:r>
                      <a:endParaRPr lang="en-US" sz="1400" dirty="0"/>
                    </a:p>
                  </a:txBody>
                  <a:tcPr marL="68580" marR="68580" marT="34290" marB="34290"/>
                </a:tc>
                <a:tc>
                  <a:txBody>
                    <a:bodyPr/>
                    <a:lstStyle/>
                    <a:p>
                      <a:r>
                        <a:rPr lang="en-US" sz="1400" dirty="0" smtClean="0"/>
                        <a:t>Classification</a:t>
                      </a:r>
                      <a:r>
                        <a:rPr lang="en-US" sz="1400" baseline="0" dirty="0" smtClean="0"/>
                        <a:t> accuracy for </a:t>
                      </a:r>
                      <a:r>
                        <a:rPr lang="en-US" sz="1400" baseline="0" dirty="0" err="1" smtClean="0"/>
                        <a:t>bboxes</a:t>
                      </a:r>
                      <a:r>
                        <a:rPr lang="en-US" sz="1400" baseline="0" dirty="0" smtClean="0"/>
                        <a:t> from RPN</a:t>
                      </a:r>
                      <a:endParaRPr lang="en-US" sz="1400" dirty="0"/>
                    </a:p>
                  </a:txBody>
                  <a:tcPr marL="68580" marR="68580" marT="34290" marB="34290"/>
                </a:tc>
                <a:tc>
                  <a:txBody>
                    <a:bodyPr/>
                    <a:lstStyle/>
                    <a:p>
                      <a:r>
                        <a:rPr lang="en-US" sz="1400" dirty="0" smtClean="0"/>
                        <a:t>Loss RPN Classifier</a:t>
                      </a:r>
                      <a:endParaRPr lang="en-US" sz="1400" dirty="0"/>
                    </a:p>
                  </a:txBody>
                  <a:tcPr marL="68580" marR="68580" marT="34290" marB="34290"/>
                </a:tc>
                <a:tc>
                  <a:txBody>
                    <a:bodyPr/>
                    <a:lstStyle/>
                    <a:p>
                      <a:r>
                        <a:rPr lang="en-US" sz="1400" dirty="0" smtClean="0"/>
                        <a:t>Loss RPN Regression</a:t>
                      </a:r>
                      <a:endParaRPr lang="en-US" sz="1400" dirty="0"/>
                    </a:p>
                  </a:txBody>
                  <a:tcPr marL="68580" marR="68580" marT="34290" marB="34290"/>
                </a:tc>
                <a:tc>
                  <a:txBody>
                    <a:bodyPr/>
                    <a:lstStyle/>
                    <a:p>
                      <a:r>
                        <a:rPr lang="en-US" sz="1400" dirty="0" smtClean="0"/>
                        <a:t>Loss Detector Classifier</a:t>
                      </a:r>
                      <a:endParaRPr lang="en-US" sz="1400" dirty="0"/>
                    </a:p>
                  </a:txBody>
                  <a:tcPr marL="68580" marR="68580" marT="34290" marB="34290"/>
                </a:tc>
                <a:tc>
                  <a:txBody>
                    <a:bodyPr/>
                    <a:lstStyle/>
                    <a:p>
                      <a:r>
                        <a:rPr lang="en-US" sz="1400" dirty="0" smtClean="0"/>
                        <a:t>Loss Detector Regression </a:t>
                      </a:r>
                      <a:endParaRPr lang="en-US" sz="1400" dirty="0"/>
                    </a:p>
                  </a:txBody>
                  <a:tcPr marL="68580" marR="68580" marT="34290" marB="34290"/>
                </a:tc>
                <a:tc>
                  <a:txBody>
                    <a:bodyPr/>
                    <a:lstStyle/>
                    <a:p>
                      <a:r>
                        <a:rPr lang="en-US" sz="1400" dirty="0" smtClean="0"/>
                        <a:t>Test Set</a:t>
                      </a:r>
                      <a:r>
                        <a:rPr lang="en-US" sz="1400" baseline="0" dirty="0" smtClean="0"/>
                        <a:t> </a:t>
                      </a:r>
                      <a:r>
                        <a:rPr lang="en-US" sz="1400" baseline="0" dirty="0" err="1" smtClean="0"/>
                        <a:t>mAP</a:t>
                      </a:r>
                      <a:endParaRPr lang="en-US" sz="1400" dirty="0"/>
                    </a:p>
                  </a:txBody>
                  <a:tcPr marL="68580" marR="68580" marT="34290" marB="34290"/>
                </a:tc>
                <a:tc>
                  <a:txBody>
                    <a:bodyPr/>
                    <a:lstStyle/>
                    <a:p>
                      <a:r>
                        <a:rPr lang="en-US" sz="1400" dirty="0" smtClean="0"/>
                        <a:t>Test Set IOU</a:t>
                      </a:r>
                      <a:endParaRPr lang="en-US" sz="1400" dirty="0"/>
                    </a:p>
                  </a:txBody>
                  <a:tcPr marL="68580" marR="68580" marT="34290" marB="34290"/>
                </a:tc>
                <a:extLst>
                  <a:ext uri="{0D108BD9-81ED-4DB2-BD59-A6C34878D82A}">
                    <a16:rowId xmlns="" xmlns:a16="http://schemas.microsoft.com/office/drawing/2014/main" val="2394901761"/>
                  </a:ext>
                </a:extLst>
              </a:tr>
              <a:tr h="502104">
                <a:tc>
                  <a:txBody>
                    <a:bodyPr/>
                    <a:lstStyle/>
                    <a:p>
                      <a:r>
                        <a:rPr lang="en-US" sz="1400" dirty="0" smtClean="0"/>
                        <a:t>Faster RCNN</a:t>
                      </a:r>
                      <a:endParaRPr lang="en-US" sz="1400" dirty="0"/>
                    </a:p>
                  </a:txBody>
                  <a:tcPr marL="68580" marR="68580" marT="34290" marB="34290"/>
                </a:tc>
                <a:tc>
                  <a:txBody>
                    <a:bodyPr/>
                    <a:lstStyle/>
                    <a:p>
                      <a:r>
                        <a:rPr lang="en-US" sz="1400" dirty="0" smtClean="0"/>
                        <a:t>0.903</a:t>
                      </a:r>
                      <a:endParaRPr lang="en-US" sz="1400" dirty="0"/>
                    </a:p>
                  </a:txBody>
                  <a:tcPr marL="68580" marR="68580" marT="34290" marB="34290"/>
                </a:tc>
                <a:tc>
                  <a:txBody>
                    <a:bodyPr/>
                    <a:lstStyle/>
                    <a:p>
                      <a:r>
                        <a:rPr lang="en-US" sz="1400" dirty="0" smtClean="0"/>
                        <a:t>0.295</a:t>
                      </a:r>
                      <a:endParaRPr lang="en-US" sz="1400" dirty="0"/>
                    </a:p>
                  </a:txBody>
                  <a:tcPr marL="68580" marR="68580" marT="34290" marB="34290"/>
                </a:tc>
                <a:tc>
                  <a:txBody>
                    <a:bodyPr/>
                    <a:lstStyle/>
                    <a:p>
                      <a:r>
                        <a:rPr lang="en-US" sz="1400" dirty="0" smtClean="0"/>
                        <a:t>0.106</a:t>
                      </a:r>
                      <a:endParaRPr lang="en-US" sz="1400" dirty="0"/>
                    </a:p>
                  </a:txBody>
                  <a:tcPr marL="68580" marR="68580" marT="34290" marB="34290"/>
                </a:tc>
                <a:tc>
                  <a:txBody>
                    <a:bodyPr/>
                    <a:lstStyle/>
                    <a:p>
                      <a:r>
                        <a:rPr lang="en-US" sz="1400" dirty="0" smtClean="0"/>
                        <a:t>0.239</a:t>
                      </a:r>
                      <a:endParaRPr lang="en-US" sz="1400" dirty="0"/>
                    </a:p>
                  </a:txBody>
                  <a:tcPr marL="68580" marR="68580" marT="34290" marB="34290"/>
                </a:tc>
                <a:tc>
                  <a:txBody>
                    <a:bodyPr/>
                    <a:lstStyle/>
                    <a:p>
                      <a:r>
                        <a:rPr lang="en-US" sz="1400" smtClean="0"/>
                        <a:t>0.175</a:t>
                      </a:r>
                      <a:endParaRPr lang="en-US" sz="1400" dirty="0"/>
                    </a:p>
                  </a:txBody>
                  <a:tcPr marL="68580" marR="68580" marT="34290" marB="34290"/>
                </a:tc>
                <a:tc>
                  <a:txBody>
                    <a:bodyPr/>
                    <a:lstStyle/>
                    <a:p>
                      <a:r>
                        <a:rPr lang="en-US" sz="1400" dirty="0" smtClean="0"/>
                        <a:t>0.99</a:t>
                      </a:r>
                      <a:endParaRPr lang="en-US" sz="1400" dirty="0"/>
                    </a:p>
                  </a:txBody>
                  <a:tcPr marL="68580" marR="68580" marT="34290" marB="34290"/>
                </a:tc>
                <a:tc>
                  <a:txBody>
                    <a:bodyPr/>
                    <a:lstStyle/>
                    <a:p>
                      <a:r>
                        <a:rPr lang="en-US" sz="1400" dirty="0" smtClean="0"/>
                        <a:t>0.752</a:t>
                      </a:r>
                      <a:endParaRPr lang="en-US" sz="1400" dirty="0"/>
                    </a:p>
                  </a:txBody>
                  <a:tcPr marL="68580" marR="68580" marT="34290" marB="34290"/>
                </a:tc>
                <a:extLst>
                  <a:ext uri="{0D108BD9-81ED-4DB2-BD59-A6C34878D82A}">
                    <a16:rowId xmlns="" xmlns:a16="http://schemas.microsoft.com/office/drawing/2014/main" val="12597799"/>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563562"/>
          </a:xfrm>
        </p:spPr>
        <p:txBody>
          <a:bodyPr>
            <a:normAutofit fontScale="90000"/>
          </a:bodyPr>
          <a:lstStyle/>
          <a:p>
            <a:r>
              <a:rPr lang="en-US" sz="3200" dirty="0"/>
              <a:t>Future Steps</a:t>
            </a:r>
          </a:p>
        </p:txBody>
      </p:sp>
      <p:sp>
        <p:nvSpPr>
          <p:cNvPr id="5" name="Rectangle 4"/>
          <p:cNvSpPr/>
          <p:nvPr/>
        </p:nvSpPr>
        <p:spPr>
          <a:xfrm>
            <a:off x="457200" y="1143000"/>
            <a:ext cx="2438400" cy="5181600"/>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429000" y="1143000"/>
            <a:ext cx="2514600" cy="5181600"/>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477000" y="1143000"/>
            <a:ext cx="2362200" cy="5105400"/>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33400" y="1219200"/>
            <a:ext cx="2133600" cy="369332"/>
          </a:xfrm>
          <a:prstGeom prst="rect">
            <a:avLst/>
          </a:prstGeom>
          <a:noFill/>
        </p:spPr>
        <p:txBody>
          <a:bodyPr wrap="square" rtlCol="0">
            <a:spAutoFit/>
          </a:bodyPr>
          <a:lstStyle/>
          <a:p>
            <a:r>
              <a:rPr lang="en-US" dirty="0"/>
              <a:t>Week 1</a:t>
            </a:r>
          </a:p>
        </p:txBody>
      </p:sp>
      <p:sp>
        <p:nvSpPr>
          <p:cNvPr id="9" name="TextBox 8"/>
          <p:cNvSpPr txBox="1"/>
          <p:nvPr/>
        </p:nvSpPr>
        <p:spPr>
          <a:xfrm>
            <a:off x="3581400" y="1295400"/>
            <a:ext cx="2133600" cy="369332"/>
          </a:xfrm>
          <a:prstGeom prst="rect">
            <a:avLst/>
          </a:prstGeom>
          <a:noFill/>
        </p:spPr>
        <p:txBody>
          <a:bodyPr wrap="square" rtlCol="0">
            <a:spAutoFit/>
          </a:bodyPr>
          <a:lstStyle/>
          <a:p>
            <a:r>
              <a:rPr lang="en-US" dirty="0"/>
              <a:t>Week 2</a:t>
            </a:r>
          </a:p>
        </p:txBody>
      </p:sp>
      <p:sp>
        <p:nvSpPr>
          <p:cNvPr id="10" name="TextBox 9"/>
          <p:cNvSpPr txBox="1"/>
          <p:nvPr/>
        </p:nvSpPr>
        <p:spPr>
          <a:xfrm>
            <a:off x="6553200" y="1295400"/>
            <a:ext cx="2133600" cy="369332"/>
          </a:xfrm>
          <a:prstGeom prst="rect">
            <a:avLst/>
          </a:prstGeom>
          <a:noFill/>
        </p:spPr>
        <p:txBody>
          <a:bodyPr wrap="square" rtlCol="0">
            <a:spAutoFit/>
          </a:bodyPr>
          <a:lstStyle/>
          <a:p>
            <a:r>
              <a:rPr lang="en-US" dirty="0"/>
              <a:t>Week 3</a:t>
            </a:r>
          </a:p>
        </p:txBody>
      </p:sp>
      <p:sp>
        <p:nvSpPr>
          <p:cNvPr id="11" name="TextBox 10"/>
          <p:cNvSpPr txBox="1"/>
          <p:nvPr/>
        </p:nvSpPr>
        <p:spPr>
          <a:xfrm>
            <a:off x="685800" y="1676400"/>
            <a:ext cx="2057400" cy="3693319"/>
          </a:xfrm>
          <a:prstGeom prst="rect">
            <a:avLst/>
          </a:prstGeom>
          <a:noFill/>
        </p:spPr>
        <p:txBody>
          <a:bodyPr wrap="square" rtlCol="0">
            <a:spAutoFit/>
          </a:bodyPr>
          <a:lstStyle/>
          <a:p>
            <a:pPr>
              <a:buFontTx/>
              <a:buChar char="-"/>
            </a:pPr>
            <a:r>
              <a:rPr lang="en-US" dirty="0"/>
              <a:t> Fine Tuning of models</a:t>
            </a:r>
          </a:p>
          <a:p>
            <a:pPr>
              <a:buFontTx/>
              <a:buChar char="-"/>
            </a:pPr>
            <a:r>
              <a:rPr lang="en-US" dirty="0"/>
              <a:t> Conclusion on final model selection</a:t>
            </a:r>
          </a:p>
          <a:p>
            <a:r>
              <a:rPr lang="en-US" dirty="0"/>
              <a:t>based on performance</a:t>
            </a:r>
          </a:p>
          <a:p>
            <a:pPr>
              <a:buFontTx/>
              <a:buChar char="-"/>
            </a:pPr>
            <a:r>
              <a:rPr lang="en-US" dirty="0"/>
              <a:t>  Pipelining of classification and detection</a:t>
            </a:r>
          </a:p>
          <a:p>
            <a:pPr>
              <a:buFontTx/>
              <a:buChar char="-"/>
            </a:pPr>
            <a:r>
              <a:rPr lang="en-US" dirty="0"/>
              <a:t> Brainstorming session  on UI &amp; Model deployment</a:t>
            </a:r>
          </a:p>
        </p:txBody>
      </p:sp>
      <p:sp>
        <p:nvSpPr>
          <p:cNvPr id="12" name="TextBox 11"/>
          <p:cNvSpPr txBox="1"/>
          <p:nvPr/>
        </p:nvSpPr>
        <p:spPr>
          <a:xfrm>
            <a:off x="3581400" y="1752600"/>
            <a:ext cx="2057400" cy="1754326"/>
          </a:xfrm>
          <a:prstGeom prst="rect">
            <a:avLst/>
          </a:prstGeom>
          <a:noFill/>
        </p:spPr>
        <p:txBody>
          <a:bodyPr wrap="square" rtlCol="0">
            <a:spAutoFit/>
          </a:bodyPr>
          <a:lstStyle/>
          <a:p>
            <a:pPr>
              <a:buFontTx/>
              <a:buChar char="-"/>
            </a:pPr>
            <a:r>
              <a:rPr lang="en-US" dirty="0"/>
              <a:t> Explore on UI Design </a:t>
            </a:r>
          </a:p>
          <a:p>
            <a:pPr>
              <a:buFontTx/>
              <a:buChar char="-"/>
            </a:pPr>
            <a:r>
              <a:rPr lang="en-US" dirty="0"/>
              <a:t> UI Design / implementation</a:t>
            </a:r>
          </a:p>
          <a:p>
            <a:pPr>
              <a:buFontTx/>
              <a:buChar char="-"/>
            </a:pPr>
            <a:r>
              <a:rPr lang="en-US" dirty="0"/>
              <a:t> Finalize on UI &amp; Model deployment</a:t>
            </a:r>
          </a:p>
        </p:txBody>
      </p:sp>
      <p:sp>
        <p:nvSpPr>
          <p:cNvPr id="13" name="TextBox 12"/>
          <p:cNvSpPr txBox="1"/>
          <p:nvPr/>
        </p:nvSpPr>
        <p:spPr>
          <a:xfrm>
            <a:off x="6705600" y="1752600"/>
            <a:ext cx="1981200" cy="1754326"/>
          </a:xfrm>
          <a:prstGeom prst="rect">
            <a:avLst/>
          </a:prstGeom>
          <a:noFill/>
        </p:spPr>
        <p:txBody>
          <a:bodyPr wrap="square" rtlCol="0">
            <a:spAutoFit/>
          </a:bodyPr>
          <a:lstStyle/>
          <a:p>
            <a:pPr>
              <a:buFontTx/>
              <a:buChar char="-"/>
            </a:pPr>
            <a:r>
              <a:rPr lang="en-US" dirty="0"/>
              <a:t> Implement UI Design</a:t>
            </a:r>
          </a:p>
          <a:p>
            <a:pPr>
              <a:buFontTx/>
              <a:buChar char="-"/>
            </a:pPr>
            <a:r>
              <a:rPr lang="en-US" dirty="0"/>
              <a:t> Deploy UI &amp; Model </a:t>
            </a:r>
          </a:p>
          <a:p>
            <a:pPr>
              <a:buFontTx/>
              <a:buChar char="-"/>
            </a:pPr>
            <a:r>
              <a:rPr lang="en-US" dirty="0"/>
              <a:t> Thorough Testing</a:t>
            </a:r>
            <a:br>
              <a:rPr lang="en-US" dirty="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334962"/>
          </a:xfrm>
        </p:spPr>
        <p:txBody>
          <a:bodyPr>
            <a:normAutofit fontScale="90000"/>
          </a:bodyPr>
          <a:lstStyle/>
          <a:p>
            <a:r>
              <a:rPr lang="en-US" sz="3200" dirty="0"/>
              <a:t>Annexure</a:t>
            </a:r>
          </a:p>
        </p:txBody>
      </p:sp>
      <p:graphicFrame>
        <p:nvGraphicFramePr>
          <p:cNvPr id="7" name="Table 7">
            <a:extLst>
              <a:ext uri="{FF2B5EF4-FFF2-40B4-BE49-F238E27FC236}">
                <a16:creationId xmlns="" xmlns:a16="http://schemas.microsoft.com/office/drawing/2014/main" id="{25FFF94A-E9C2-3649-8B98-AA6DA73A1760}"/>
              </a:ext>
            </a:extLst>
          </p:cNvPr>
          <p:cNvGraphicFramePr>
            <a:graphicFrameLocks noGrp="1"/>
          </p:cNvGraphicFramePr>
          <p:nvPr>
            <p:extLst>
              <p:ext uri="{D42A27DB-BD31-4B8C-83A1-F6EECF244321}">
                <p14:modId xmlns="" xmlns:p14="http://schemas.microsoft.com/office/powerpoint/2010/main" val="2522207995"/>
              </p:ext>
            </p:extLst>
          </p:nvPr>
        </p:nvGraphicFramePr>
        <p:xfrm>
          <a:off x="1295400" y="856592"/>
          <a:ext cx="6858000" cy="3836527"/>
        </p:xfrm>
        <a:graphic>
          <a:graphicData uri="http://schemas.openxmlformats.org/drawingml/2006/table">
            <a:tbl>
              <a:tblPr firstRow="1" bandRow="1">
                <a:tableStyleId>{5C22544A-7EE6-4342-B048-85BDC9FD1C3A}</a:tableStyleId>
              </a:tblPr>
              <a:tblGrid>
                <a:gridCol w="3429000">
                  <a:extLst>
                    <a:ext uri="{9D8B030D-6E8A-4147-A177-3AD203B41FA5}">
                      <a16:colId xmlns="" xmlns:a16="http://schemas.microsoft.com/office/drawing/2014/main" val="3770946600"/>
                    </a:ext>
                  </a:extLst>
                </a:gridCol>
                <a:gridCol w="3429000">
                  <a:extLst>
                    <a:ext uri="{9D8B030D-6E8A-4147-A177-3AD203B41FA5}">
                      <a16:colId xmlns="" xmlns:a16="http://schemas.microsoft.com/office/drawing/2014/main" val="3003689068"/>
                    </a:ext>
                  </a:extLst>
                </a:gridCol>
              </a:tblGrid>
              <a:tr h="640884">
                <a:tc>
                  <a:txBody>
                    <a:bodyPr/>
                    <a:lstStyle/>
                    <a:p>
                      <a:r>
                        <a:rPr lang="en-US" dirty="0"/>
                        <a:t>Model</a:t>
                      </a:r>
                    </a:p>
                  </a:txBody>
                  <a:tcPr/>
                </a:tc>
                <a:tc>
                  <a:txBody>
                    <a:bodyPr/>
                    <a:lstStyle/>
                    <a:p>
                      <a:r>
                        <a:rPr lang="en-US" dirty="0"/>
                        <a:t>Additional Information</a:t>
                      </a:r>
                    </a:p>
                  </a:txBody>
                  <a:tcPr/>
                </a:tc>
                <a:extLst>
                  <a:ext uri="{0D108BD9-81ED-4DB2-BD59-A6C34878D82A}">
                    <a16:rowId xmlns="" xmlns:a16="http://schemas.microsoft.com/office/drawing/2014/main" val="1123041683"/>
                  </a:ext>
                </a:extLst>
              </a:tr>
              <a:tr h="6408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Custom </a:t>
                      </a:r>
                      <a:r>
                        <a:rPr lang="en-US" dirty="0" smtClean="0"/>
                        <a:t>CNN &amp; </a:t>
                      </a:r>
                      <a:r>
                        <a:rPr lang="en-US" dirty="0" err="1" smtClean="0"/>
                        <a:t>MobileNet</a:t>
                      </a:r>
                      <a:endParaRPr lang="en-US" dirty="0" smtClean="0"/>
                    </a:p>
                    <a:p>
                      <a:endParaRPr lang="en-US" dirty="0"/>
                    </a:p>
                  </a:txBody>
                  <a:tcPr/>
                </a:tc>
                <a:tc>
                  <a:txBody>
                    <a:bodyPr/>
                    <a:lstStyle/>
                    <a:p>
                      <a:endParaRPr lang="en-US"/>
                    </a:p>
                  </a:txBody>
                  <a:tcPr/>
                </a:tc>
                <a:extLst>
                  <a:ext uri="{0D108BD9-81ED-4DB2-BD59-A6C34878D82A}">
                    <a16:rowId xmlns="" xmlns:a16="http://schemas.microsoft.com/office/drawing/2014/main" val="3781221285"/>
                  </a:ext>
                </a:extLst>
              </a:tr>
              <a:tr h="640884">
                <a:tc>
                  <a:txBody>
                    <a:bodyPr/>
                    <a:lstStyle/>
                    <a:p>
                      <a:r>
                        <a:rPr lang="en-US" dirty="0"/>
                        <a:t>ResNet50</a:t>
                      </a:r>
                    </a:p>
                  </a:txBody>
                  <a:tcPr/>
                </a:tc>
                <a:tc>
                  <a:txBody>
                    <a:bodyPr/>
                    <a:lstStyle/>
                    <a:p>
                      <a:endParaRPr lang="en-US" dirty="0"/>
                    </a:p>
                  </a:txBody>
                  <a:tcPr/>
                </a:tc>
                <a:extLst>
                  <a:ext uri="{0D108BD9-81ED-4DB2-BD59-A6C34878D82A}">
                    <a16:rowId xmlns="" xmlns:a16="http://schemas.microsoft.com/office/drawing/2014/main" val="1580703446"/>
                  </a:ext>
                </a:extLst>
              </a:tr>
              <a:tr h="640884">
                <a:tc>
                  <a:txBody>
                    <a:bodyPr/>
                    <a:lstStyle/>
                    <a:p>
                      <a:r>
                        <a:rPr lang="en-US" dirty="0"/>
                        <a:t>VGG16</a:t>
                      </a:r>
                    </a:p>
                  </a:txBody>
                  <a:tcPr/>
                </a:tc>
                <a:tc>
                  <a:txBody>
                    <a:bodyPr/>
                    <a:lstStyle/>
                    <a:p>
                      <a:endParaRPr lang="en-US" dirty="0"/>
                    </a:p>
                  </a:txBody>
                  <a:tcPr/>
                </a:tc>
                <a:extLst>
                  <a:ext uri="{0D108BD9-81ED-4DB2-BD59-A6C34878D82A}">
                    <a16:rowId xmlns="" xmlns:a16="http://schemas.microsoft.com/office/drawing/2014/main" val="1244491180"/>
                  </a:ext>
                </a:extLst>
              </a:tr>
              <a:tr h="632107">
                <a:tc>
                  <a:txBody>
                    <a:bodyPr/>
                    <a:lstStyle/>
                    <a:p>
                      <a:r>
                        <a:rPr lang="en-US" dirty="0"/>
                        <a:t>Faster RCNN</a:t>
                      </a:r>
                    </a:p>
                  </a:txBody>
                  <a:tcPr/>
                </a:tc>
                <a:tc>
                  <a:txBody>
                    <a:bodyPr/>
                    <a:lstStyle/>
                    <a:p>
                      <a:endParaRPr lang="en-US" dirty="0"/>
                    </a:p>
                  </a:txBody>
                  <a:tcPr/>
                </a:tc>
                <a:extLst>
                  <a:ext uri="{0D108BD9-81ED-4DB2-BD59-A6C34878D82A}">
                    <a16:rowId xmlns="" xmlns:a16="http://schemas.microsoft.com/office/drawing/2014/main" val="909600044"/>
                  </a:ext>
                </a:extLst>
              </a:tr>
              <a:tr h="640884">
                <a:tc>
                  <a:txBody>
                    <a:bodyPr/>
                    <a:lstStyle/>
                    <a:p>
                      <a:r>
                        <a:rPr lang="en-US" dirty="0"/>
                        <a:t>Yolo</a:t>
                      </a:r>
                    </a:p>
                  </a:txBody>
                  <a:tcPr/>
                </a:tc>
                <a:tc>
                  <a:txBody>
                    <a:bodyPr/>
                    <a:lstStyle/>
                    <a:p>
                      <a:endParaRPr lang="en-US" dirty="0"/>
                    </a:p>
                  </a:txBody>
                  <a:tcPr/>
                </a:tc>
                <a:extLst>
                  <a:ext uri="{0D108BD9-81ED-4DB2-BD59-A6C34878D82A}">
                    <a16:rowId xmlns="" xmlns:a16="http://schemas.microsoft.com/office/drawing/2014/main" val="2295972386"/>
                  </a:ext>
                </a:extLst>
              </a:tr>
            </a:tbl>
          </a:graphicData>
        </a:graphic>
      </p:graphicFrame>
      <p:graphicFrame>
        <p:nvGraphicFramePr>
          <p:cNvPr id="5" name="Object 4"/>
          <p:cNvGraphicFramePr>
            <a:graphicFrameLocks noChangeAspect="1"/>
          </p:cNvGraphicFramePr>
          <p:nvPr/>
        </p:nvGraphicFramePr>
        <p:xfrm>
          <a:off x="5867400" y="3505200"/>
          <a:ext cx="1165225" cy="374650"/>
        </p:xfrm>
        <a:graphic>
          <a:graphicData uri="http://schemas.openxmlformats.org/presentationml/2006/ole">
            <p:oleObj spid="_x0000_s1035" name="Packager Shell Object" r:id="rId3" imgW="1164600" imgH="374040" progId="Package">
              <p:embed/>
            </p:oleObj>
          </a:graphicData>
        </a:graphic>
      </p:graphicFrame>
      <p:graphicFrame>
        <p:nvGraphicFramePr>
          <p:cNvPr id="8" name="Object 7"/>
          <p:cNvGraphicFramePr>
            <a:graphicFrameLocks noChangeAspect="1"/>
          </p:cNvGraphicFramePr>
          <p:nvPr/>
        </p:nvGraphicFramePr>
        <p:xfrm>
          <a:off x="6019800" y="2209800"/>
          <a:ext cx="685800" cy="594122"/>
        </p:xfrm>
        <a:graphic>
          <a:graphicData uri="http://schemas.openxmlformats.org/presentationml/2006/ole">
            <p:oleObj spid="_x0000_s1038" name="Document" showAsIcon="1" r:id="rId4" imgW="914400" imgH="792360" progId="Word.Document.12">
              <p:embed/>
            </p:oleObj>
          </a:graphicData>
        </a:graphic>
      </p:graphicFrame>
      <p:graphicFrame>
        <p:nvGraphicFramePr>
          <p:cNvPr id="9" name="Object 8">
            <a:hlinkClick r:id="" action="ppaction://ole?verb=0"/>
          </p:cNvPr>
          <p:cNvGraphicFramePr>
            <a:graphicFrameLocks noChangeAspect="1"/>
          </p:cNvGraphicFramePr>
          <p:nvPr/>
        </p:nvGraphicFramePr>
        <p:xfrm>
          <a:off x="6019800" y="2819400"/>
          <a:ext cx="762000" cy="660136"/>
        </p:xfrm>
        <a:graphic>
          <a:graphicData uri="http://schemas.openxmlformats.org/presentationml/2006/ole">
            <p:oleObj spid="_x0000_s1039" name="Presentation" showAsIcon="1" r:id="rId5" imgW="914400" imgH="792360" progId="PowerPoint.Show.12">
              <p:embed/>
            </p:oleObj>
          </a:graphicData>
        </a:graphic>
      </p:graphicFrame>
      <p:graphicFrame>
        <p:nvGraphicFramePr>
          <p:cNvPr id="10" name="Object 9"/>
          <p:cNvGraphicFramePr>
            <a:graphicFrameLocks noChangeAspect="1"/>
          </p:cNvGraphicFramePr>
          <p:nvPr/>
        </p:nvGraphicFramePr>
        <p:xfrm>
          <a:off x="6019800" y="1524000"/>
          <a:ext cx="685800" cy="594122"/>
        </p:xfrm>
        <a:graphic>
          <a:graphicData uri="http://schemas.openxmlformats.org/presentationml/2006/ole">
            <p:oleObj spid="_x0000_s1041" name="Document" showAsIcon="1" r:id="rId6" imgW="914400" imgH="792360" progId="Word.Document.12">
              <p:embed/>
            </p:oleObj>
          </a:graphicData>
        </a:graphic>
      </p:graphicFrame>
      <p:graphicFrame>
        <p:nvGraphicFramePr>
          <p:cNvPr id="12" name="Object 11"/>
          <p:cNvGraphicFramePr>
            <a:graphicFrameLocks noChangeAspect="1"/>
          </p:cNvGraphicFramePr>
          <p:nvPr/>
        </p:nvGraphicFramePr>
        <p:xfrm>
          <a:off x="6096000" y="4114800"/>
          <a:ext cx="685800" cy="594122"/>
        </p:xfrm>
        <a:graphic>
          <a:graphicData uri="http://schemas.openxmlformats.org/presentationml/2006/ole">
            <p:oleObj spid="_x0000_s1042" name="Document" showAsIcon="1" r:id="rId7" imgW="914400" imgH="792360" progId="Word.Document.12">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a:t>Project Details</a:t>
            </a:r>
          </a:p>
        </p:txBody>
      </p:sp>
      <p:sp>
        <p:nvSpPr>
          <p:cNvPr id="3" name="Content Placeholder 2"/>
          <p:cNvSpPr>
            <a:spLocks noGrp="1"/>
          </p:cNvSpPr>
          <p:nvPr>
            <p:ph idx="1"/>
          </p:nvPr>
        </p:nvSpPr>
        <p:spPr>
          <a:xfrm>
            <a:off x="457200" y="914400"/>
            <a:ext cx="8229600" cy="5211763"/>
          </a:xfrm>
        </p:spPr>
        <p:txBody>
          <a:bodyPr>
            <a:normAutofit/>
          </a:bodyPr>
          <a:lstStyle/>
          <a:p>
            <a:pPr>
              <a:buNone/>
            </a:pPr>
            <a:r>
              <a:rPr lang="en-US" sz="1600" b="1" u="sng" dirty="0"/>
              <a:t>Project Objective:</a:t>
            </a:r>
            <a:r>
              <a:rPr lang="en-US" sz="1600" dirty="0"/>
              <a:t>  </a:t>
            </a:r>
            <a:r>
              <a:rPr lang="en-US" sz="1600" i="1" dirty="0"/>
              <a:t>Design a DL based car detection and identification model </a:t>
            </a:r>
          </a:p>
          <a:p>
            <a:pPr>
              <a:buNone/>
            </a:pPr>
            <a:endParaRPr lang="en-US" sz="1600" i="1" dirty="0"/>
          </a:p>
          <a:p>
            <a:pPr>
              <a:buNone/>
            </a:pPr>
            <a:r>
              <a:rPr lang="en-US" sz="1600" b="1" u="sng" dirty="0"/>
              <a:t>Domain:</a:t>
            </a:r>
            <a:r>
              <a:rPr lang="en-US" sz="1600" dirty="0"/>
              <a:t>  </a:t>
            </a:r>
            <a:r>
              <a:rPr lang="en-US" sz="1600" i="1" dirty="0"/>
              <a:t>Automotive. Surveillance </a:t>
            </a:r>
          </a:p>
          <a:p>
            <a:pPr>
              <a:buNone/>
            </a:pPr>
            <a:endParaRPr lang="en-US" sz="1600" i="1" dirty="0"/>
          </a:p>
          <a:p>
            <a:pPr>
              <a:buNone/>
            </a:pPr>
            <a:r>
              <a:rPr lang="en-US" sz="1600" b="1" u="sng" dirty="0"/>
              <a:t>Context: </a:t>
            </a:r>
            <a:r>
              <a:rPr lang="en-US" sz="1600" i="1" dirty="0"/>
              <a:t>Computer vision can be used to automate supervision and generate action appropriate action trigger if the event is predicted from the image of interest. For example, a car moving on the road can be easily identified by a camera as make of the car, type, colour, number plates etc .</a:t>
            </a:r>
          </a:p>
          <a:p>
            <a:pPr>
              <a:buNone/>
            </a:pPr>
            <a:endParaRPr lang="en-US" sz="1600" i="1" dirty="0"/>
          </a:p>
          <a:p>
            <a:pPr>
              <a:buNone/>
            </a:pPr>
            <a:r>
              <a:rPr lang="en-US" sz="1600" b="1" u="sng" dirty="0"/>
              <a:t>Data Description: </a:t>
            </a:r>
            <a:r>
              <a:rPr lang="en-US" sz="1600" i="1" dirty="0"/>
              <a:t>The Cars dataset contains 16,185 images of 196 classes of cars. The data is split into 8,144 training images and 8,041 testing images, where each class has been split roughly in a 50-50 split. Classes are typically at the level of Make, Model, Year, e.g., 2012 Tesla Model S or 2012 BMW M3 coupe. </a:t>
            </a:r>
          </a:p>
          <a:p>
            <a:pPr>
              <a:buNone/>
            </a:pPr>
            <a:r>
              <a:rPr lang="en-US" sz="1600" i="1" dirty="0"/>
              <a:t>	Data description: </a:t>
            </a:r>
          </a:p>
          <a:p>
            <a:pPr>
              <a:buNone/>
            </a:pPr>
            <a:r>
              <a:rPr lang="en-US" sz="1600" i="1" dirty="0"/>
              <a:t>		‣ Train Images: Consists of real images of cars as per the make and year of the car. </a:t>
            </a:r>
          </a:p>
          <a:p>
            <a:pPr>
              <a:buNone/>
            </a:pPr>
            <a:r>
              <a:rPr lang="en-US" sz="1600" i="1" dirty="0"/>
              <a:t>		‣ Test Images: Consists of real images of cars as per the make and year of the car. </a:t>
            </a:r>
          </a:p>
          <a:p>
            <a:pPr>
              <a:buNone/>
            </a:pPr>
            <a:r>
              <a:rPr lang="en-US" sz="1600" i="1" dirty="0"/>
              <a:t>		‣ Train Annotation: Consists of bounding box region for training images. </a:t>
            </a:r>
          </a:p>
          <a:p>
            <a:pPr>
              <a:buNone/>
            </a:pPr>
            <a:r>
              <a:rPr lang="en-US" sz="1600" i="1" dirty="0"/>
              <a:t>		‣ Test Annotation: Consists of bounding box region for testing images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82000" cy="411162"/>
          </a:xfrm>
        </p:spPr>
        <p:txBody>
          <a:bodyPr>
            <a:normAutofit fontScale="90000"/>
          </a:bodyPr>
          <a:lstStyle/>
          <a:p>
            <a:r>
              <a:rPr lang="en-US" sz="3200"/>
              <a:t>Approach – Milestone 1 &amp; 2</a:t>
            </a:r>
            <a:endParaRPr lang="en-US" sz="3200" dirty="0"/>
          </a:p>
        </p:txBody>
      </p:sp>
      <p:sp>
        <p:nvSpPr>
          <p:cNvPr id="9" name="Down Arrow 8"/>
          <p:cNvSpPr/>
          <p:nvPr/>
        </p:nvSpPr>
        <p:spPr>
          <a:xfrm>
            <a:off x="4305300" y="2049462"/>
            <a:ext cx="76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15" name="Picture 14" descr="A picture containing diagram&#10;&#10;Description automatically generated">
            <a:extLst>
              <a:ext uri="{FF2B5EF4-FFF2-40B4-BE49-F238E27FC236}">
                <a16:creationId xmlns="" xmlns:a16="http://schemas.microsoft.com/office/drawing/2014/main" id="{D5165B06-8231-9740-8C0A-1CEE83D6445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43697" y="1066800"/>
            <a:ext cx="8295503" cy="51503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82000" cy="411162"/>
          </a:xfrm>
        </p:spPr>
        <p:txBody>
          <a:bodyPr>
            <a:normAutofit fontScale="90000"/>
          </a:bodyPr>
          <a:lstStyle/>
          <a:p>
            <a:r>
              <a:rPr lang="en-US" sz="3200" dirty="0"/>
              <a:t>Approach – Milestone 3</a:t>
            </a:r>
          </a:p>
        </p:txBody>
      </p:sp>
      <p:pic>
        <p:nvPicPr>
          <p:cNvPr id="16" name="Picture 15" descr="Text&#10;&#10;Description automatically generated">
            <a:extLst>
              <a:ext uri="{FF2B5EF4-FFF2-40B4-BE49-F238E27FC236}">
                <a16:creationId xmlns="" xmlns:a16="http://schemas.microsoft.com/office/drawing/2014/main" id="{4D893071-3E77-5D4A-A790-A1A3A0228811}"/>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276600" y="914400"/>
            <a:ext cx="2514600" cy="4800600"/>
          </a:xfrm>
          <a:prstGeom prst="rect">
            <a:avLst/>
          </a:prstGeom>
        </p:spPr>
      </p:pic>
    </p:spTree>
    <p:extLst>
      <p:ext uri="{BB962C8B-B14F-4D97-AF65-F5344CB8AC3E}">
        <p14:creationId xmlns="" xmlns:p14="http://schemas.microsoft.com/office/powerpoint/2010/main" val="1327189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382000" cy="411162"/>
          </a:xfrm>
        </p:spPr>
        <p:txBody>
          <a:bodyPr>
            <a:normAutofit fontScale="90000"/>
          </a:bodyPr>
          <a:lstStyle/>
          <a:p>
            <a:r>
              <a:rPr lang="en-US" sz="3200" dirty="0"/>
              <a:t>Model Exploration Summary</a:t>
            </a:r>
          </a:p>
        </p:txBody>
      </p:sp>
      <p:sp>
        <p:nvSpPr>
          <p:cNvPr id="7" name="TextBox 6"/>
          <p:cNvSpPr txBox="1"/>
          <p:nvPr/>
        </p:nvSpPr>
        <p:spPr>
          <a:xfrm>
            <a:off x="152400" y="1124664"/>
            <a:ext cx="8382000" cy="5047536"/>
          </a:xfrm>
          <a:prstGeom prst="rect">
            <a:avLst/>
          </a:prstGeom>
          <a:noFill/>
        </p:spPr>
        <p:txBody>
          <a:bodyPr wrap="square" rtlCol="0">
            <a:spAutoFit/>
          </a:bodyPr>
          <a:lstStyle/>
          <a:p>
            <a:pPr lvl="1" algn="just"/>
            <a:r>
              <a:rPr lang="en-US" sz="1600" b="1" dirty="0"/>
              <a:t>Classification</a:t>
            </a:r>
          </a:p>
          <a:p>
            <a:pPr lvl="1" algn="just"/>
            <a:endParaRPr lang="en-US" sz="1600" b="1" dirty="0"/>
          </a:p>
          <a:p>
            <a:pPr marL="742950" lvl="1" indent="-285750" algn="just">
              <a:buFont typeface="Wingdings" pitchFamily="2" charset="2"/>
              <a:buChar char="ü"/>
            </a:pPr>
            <a:r>
              <a:rPr lang="en-US" sz="1600" dirty="0"/>
              <a:t>Custom CNN – Using max-pooling, dropout, batch-normalization, optimizer (adam, SGD)</a:t>
            </a:r>
          </a:p>
          <a:p>
            <a:pPr marL="742950" lvl="1" indent="-285750" algn="just">
              <a:buFont typeface="Wingdings" pitchFamily="2" charset="2"/>
              <a:buChar char="ü"/>
            </a:pPr>
            <a:r>
              <a:rPr lang="en-US" sz="1600" dirty="0"/>
              <a:t>ResNet50 – Transfer Learning, pretrained model with imagenet weights, top layers trainable</a:t>
            </a:r>
          </a:p>
          <a:p>
            <a:pPr marL="742950" lvl="1" indent="-285750" algn="just">
              <a:buFont typeface="Wingdings" pitchFamily="2" charset="2"/>
              <a:buChar char="ü"/>
            </a:pPr>
            <a:r>
              <a:rPr lang="en-US" sz="1600" dirty="0"/>
              <a:t>VGG16 - Transfer Learning, pretrained model with imagenet weights, top layers trainable</a:t>
            </a:r>
          </a:p>
          <a:p>
            <a:pPr lvl="2" algn="just"/>
            <a:endParaRPr lang="en-US" sz="1600" dirty="0"/>
          </a:p>
          <a:p>
            <a:pPr lvl="1"/>
            <a:r>
              <a:rPr lang="en-US" sz="1600" b="1" dirty="0"/>
              <a:t>Localization / Object Detection</a:t>
            </a:r>
          </a:p>
          <a:p>
            <a:pPr lvl="1"/>
            <a:endParaRPr lang="en-US" sz="1600" b="1" dirty="0"/>
          </a:p>
          <a:p>
            <a:pPr marL="742950" lvl="1" indent="-285750">
              <a:buFont typeface="Wingdings" pitchFamily="2" charset="2"/>
              <a:buChar char="ü"/>
            </a:pPr>
            <a:r>
              <a:rPr lang="en-US" sz="1600" dirty="0"/>
              <a:t>MobileNet - Transfer Learning, pretrained model with MobileNet weights</a:t>
            </a:r>
          </a:p>
          <a:p>
            <a:pPr marL="742950" lvl="1" indent="-285750">
              <a:buFont typeface="Wingdings" pitchFamily="2" charset="2"/>
              <a:buChar char="ü"/>
            </a:pPr>
            <a:r>
              <a:rPr lang="en-US" sz="1600" dirty="0"/>
              <a:t>ResNet50 – Transfer Learning, pretrained model with imagenet weights</a:t>
            </a:r>
          </a:p>
          <a:p>
            <a:pPr marL="742950" lvl="1" indent="-285750">
              <a:buFont typeface="Wingdings" pitchFamily="2" charset="2"/>
              <a:buChar char="ü"/>
            </a:pPr>
            <a:r>
              <a:rPr lang="en-US" sz="1600" dirty="0"/>
              <a:t>VGG16 - Transfer Learning, pretrained model with imagenet weights, top layers trainable</a:t>
            </a:r>
          </a:p>
          <a:p>
            <a:pPr marL="742950" lvl="1" indent="-285750">
              <a:buFont typeface="Wingdings" pitchFamily="2" charset="2"/>
              <a:buChar char="ü"/>
            </a:pPr>
            <a:r>
              <a:rPr lang="en-US" sz="1600" dirty="0"/>
              <a:t>Faster RCNN – ResNet50 as backbone network, transfer learning, pretrained model with all layers trainable</a:t>
            </a:r>
          </a:p>
          <a:p>
            <a:pPr marL="742950" lvl="1" indent="-285750">
              <a:buFont typeface="Wingdings" pitchFamily="2" charset="2"/>
              <a:buChar char="ü"/>
            </a:pPr>
            <a:r>
              <a:rPr lang="en-US" sz="1600" dirty="0"/>
              <a:t>Yolo – Custom backbone, pretrained model with yolov2 weights and all layers trainable</a:t>
            </a:r>
          </a:p>
          <a:p>
            <a:pPr lvl="2"/>
            <a:r>
              <a:rPr lang="en-US" sz="1600" dirty="0"/>
              <a:t>	</a:t>
            </a:r>
          </a:p>
          <a:p>
            <a:pPr lvl="2"/>
            <a:endParaRPr lang="en-US" sz="1600" dirty="0"/>
          </a:p>
          <a:p>
            <a:pPr lvl="2">
              <a:buFont typeface="Arial" pitchFamily="34" charset="0"/>
              <a:buChar char="•"/>
            </a:pPr>
            <a:endParaRPr lang="en-US" sz="1600" dirty="0"/>
          </a:p>
          <a:p>
            <a:pPr lvl="1">
              <a:buFont typeface="Arial" pitchFamily="34" charset="0"/>
              <a:buChar char="•"/>
            </a:pPr>
            <a:endParaRPr lang="en-US" sz="1600" dirty="0"/>
          </a:p>
          <a:p>
            <a:endParaRPr lang="en-US" dirty="0"/>
          </a:p>
        </p:txBody>
      </p:sp>
    </p:spTree>
    <p:extLst>
      <p:ext uri="{BB962C8B-B14F-4D97-AF65-F5344CB8AC3E}">
        <p14:creationId xmlns="" xmlns:p14="http://schemas.microsoft.com/office/powerpoint/2010/main" val="91648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71596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a:ln>
                  <a:noFill/>
                </a:ln>
                <a:solidFill>
                  <a:schemeClr val="tx1"/>
                </a:solidFill>
                <a:effectLst/>
                <a:uLnTx/>
                <a:uFillTx/>
                <a:latin typeface="+mj-lt"/>
                <a:ea typeface="+mj-ea"/>
                <a:cs typeface="+mj-cs"/>
              </a:rPr>
              <a:t>EDA</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Rounded Rectangle 2"/>
          <p:cNvSpPr/>
          <p:nvPr/>
        </p:nvSpPr>
        <p:spPr>
          <a:xfrm>
            <a:off x="625365" y="1355705"/>
            <a:ext cx="4419600" cy="1295400"/>
          </a:xfrm>
          <a:prstGeom prst="roundRect">
            <a:avLst/>
          </a:prstGeom>
          <a:solidFill>
            <a:schemeClr val="accent1">
              <a:alpha val="7006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14400" y="1447800"/>
            <a:ext cx="4038600" cy="1508105"/>
          </a:xfrm>
          <a:prstGeom prst="rect">
            <a:avLst/>
          </a:prstGeom>
          <a:noFill/>
        </p:spPr>
        <p:txBody>
          <a:bodyPr wrap="square" rtlCol="0">
            <a:spAutoFit/>
          </a:bodyPr>
          <a:lstStyle/>
          <a:p>
            <a:r>
              <a:rPr lang="en-US" dirty="0"/>
              <a:t>Data details:</a:t>
            </a:r>
          </a:p>
          <a:p>
            <a:pPr marL="0" lvl="1">
              <a:buFont typeface="Arial" pitchFamily="34" charset="0"/>
              <a:buChar char="•"/>
            </a:pPr>
            <a:r>
              <a:rPr lang="en-US" sz="1400" dirty="0"/>
              <a:t> Sets of car images and their bounding boxes coordinates</a:t>
            </a:r>
          </a:p>
          <a:p>
            <a:pPr marL="0" lvl="1">
              <a:buFont typeface="Arial" pitchFamily="34" charset="0"/>
              <a:buChar char="•"/>
            </a:pPr>
            <a:r>
              <a:rPr lang="en-US" sz="1400" dirty="0"/>
              <a:t> T</a:t>
            </a:r>
            <a:r>
              <a:rPr lang="en-US" sz="1400" dirty="0">
                <a:sym typeface="Wingdings" panose="05000000000000000000" pitchFamily="2" charset="2"/>
              </a:rPr>
              <a:t>otal images in train data  8144 </a:t>
            </a:r>
          </a:p>
          <a:p>
            <a:pPr marL="0" lvl="1">
              <a:buFont typeface="Arial" pitchFamily="34" charset="0"/>
              <a:buChar char="•"/>
            </a:pPr>
            <a:r>
              <a:rPr lang="en-US" sz="1400" dirty="0">
                <a:sym typeface="Wingdings" panose="05000000000000000000" pitchFamily="2" charset="2"/>
              </a:rPr>
              <a:t> Total images in test data  8041</a:t>
            </a:r>
            <a:endParaRPr lang="en-US" sz="1400" dirty="0"/>
          </a:p>
          <a:p>
            <a:endParaRPr lang="en-US" dirty="0"/>
          </a:p>
        </p:txBody>
      </p:sp>
      <p:sp>
        <p:nvSpPr>
          <p:cNvPr id="5" name="Rounded Rectangle 4"/>
          <p:cNvSpPr/>
          <p:nvPr/>
        </p:nvSpPr>
        <p:spPr>
          <a:xfrm>
            <a:off x="659524" y="2913698"/>
            <a:ext cx="4419600" cy="3581400"/>
          </a:xfrm>
          <a:prstGeom prst="round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90600" y="3048000"/>
            <a:ext cx="3733800" cy="3447098"/>
          </a:xfrm>
          <a:prstGeom prst="rect">
            <a:avLst/>
          </a:prstGeom>
          <a:noFill/>
        </p:spPr>
        <p:txBody>
          <a:bodyPr wrap="square" rtlCol="0">
            <a:spAutoFit/>
          </a:bodyPr>
          <a:lstStyle/>
          <a:p>
            <a:r>
              <a:rPr lang="en-US" dirty="0"/>
              <a:t>Observations:</a:t>
            </a:r>
          </a:p>
          <a:p>
            <a:pPr>
              <a:buFont typeface="Arial" pitchFamily="34" charset="0"/>
              <a:buChar char="•"/>
            </a:pPr>
            <a:r>
              <a:rPr lang="en-US" sz="1600" dirty="0"/>
              <a:t> Class Imbalance: </a:t>
            </a:r>
          </a:p>
          <a:p>
            <a:pPr lvl="1">
              <a:buFont typeface="Arial" pitchFamily="34" charset="0"/>
              <a:buChar char="•"/>
            </a:pPr>
            <a:r>
              <a:rPr lang="en-US" sz="1400" dirty="0"/>
              <a:t> Image distribution is skewed</a:t>
            </a:r>
          </a:p>
          <a:p>
            <a:pPr lvl="1">
              <a:buFont typeface="Arial" pitchFamily="34" charset="0"/>
              <a:buChar char="•"/>
            </a:pPr>
            <a:r>
              <a:rPr lang="en-US" sz="1400" dirty="0"/>
              <a:t> Majority car types have image in range of 35-45</a:t>
            </a:r>
          </a:p>
          <a:p>
            <a:pPr lvl="1">
              <a:buFont typeface="Arial" pitchFamily="34" charset="0"/>
              <a:buChar char="•"/>
            </a:pPr>
            <a:r>
              <a:rPr lang="en-US" sz="1400" dirty="0"/>
              <a:t> Have to use data augmentation to increase data availability on few classes</a:t>
            </a:r>
          </a:p>
          <a:p>
            <a:pPr>
              <a:buFont typeface="Arial" pitchFamily="34" charset="0"/>
              <a:buChar char="•"/>
            </a:pPr>
            <a:r>
              <a:rPr lang="en-US" sz="1600" dirty="0"/>
              <a:t> Image size:</a:t>
            </a:r>
          </a:p>
          <a:p>
            <a:pPr lvl="1">
              <a:buFont typeface="Arial" pitchFamily="34" charset="0"/>
              <a:buChar char="•"/>
            </a:pPr>
            <a:r>
              <a:rPr lang="en-US" sz="1400" dirty="0"/>
              <a:t> Highly volatile range of image size</a:t>
            </a:r>
          </a:p>
          <a:p>
            <a:pPr lvl="1">
              <a:buFont typeface="Arial" pitchFamily="34" charset="0"/>
              <a:buChar char="•"/>
            </a:pPr>
            <a:r>
              <a:rPr lang="en-US" sz="1400" dirty="0"/>
              <a:t> Major concentration of images have size of 640x480</a:t>
            </a:r>
          </a:p>
          <a:p>
            <a:pPr lvl="1">
              <a:buFont typeface="Arial" pitchFamily="34" charset="0"/>
              <a:buChar char="•"/>
            </a:pPr>
            <a:r>
              <a:rPr lang="en-US" sz="1400" dirty="0"/>
              <a:t> Resize images to sizes close to 600 to capture maximum features if model allows</a:t>
            </a:r>
          </a:p>
          <a:p>
            <a:pPr lvl="1">
              <a:buFont typeface="Arial" pitchFamily="34" charset="0"/>
              <a:buChar char="•"/>
            </a:pPr>
            <a:endParaRPr lang="en-US" sz="1400" dirty="0"/>
          </a:p>
          <a:p>
            <a:pPr lvl="1">
              <a:buFont typeface="Arial" pitchFamily="34" charset="0"/>
              <a:buChar char="•"/>
            </a:pPr>
            <a:endParaRPr lang="en-US" sz="1400" dirty="0"/>
          </a:p>
        </p:txBody>
      </p:sp>
      <p:pic>
        <p:nvPicPr>
          <p:cNvPr id="7" name="Picture 6" descr="imgDistribution.PNG"/>
          <p:cNvPicPr>
            <a:picLocks noChangeAspect="1"/>
          </p:cNvPicPr>
          <p:nvPr/>
        </p:nvPicPr>
        <p:blipFill>
          <a:blip r:embed="rId2"/>
          <a:stretch>
            <a:fillRect/>
          </a:stretch>
        </p:blipFill>
        <p:spPr>
          <a:xfrm>
            <a:off x="5767028" y="1600200"/>
            <a:ext cx="2995972" cy="2345141"/>
          </a:xfrm>
          <a:prstGeom prst="rect">
            <a:avLst/>
          </a:prstGeom>
        </p:spPr>
      </p:pic>
      <p:sp>
        <p:nvSpPr>
          <p:cNvPr id="8" name="TextBox 7"/>
          <p:cNvSpPr txBox="1"/>
          <p:nvPr/>
        </p:nvSpPr>
        <p:spPr>
          <a:xfrm>
            <a:off x="5791200" y="1295400"/>
            <a:ext cx="2895600" cy="369332"/>
          </a:xfrm>
          <a:prstGeom prst="rect">
            <a:avLst/>
          </a:prstGeom>
          <a:noFill/>
        </p:spPr>
        <p:txBody>
          <a:bodyPr wrap="square" rtlCol="0">
            <a:spAutoFit/>
          </a:bodyPr>
          <a:lstStyle/>
          <a:p>
            <a:r>
              <a:rPr lang="en-US" dirty="0"/>
              <a:t>Image distribution</a:t>
            </a:r>
          </a:p>
        </p:txBody>
      </p:sp>
      <p:pic>
        <p:nvPicPr>
          <p:cNvPr id="9" name="Picture 8" descr="ImgSizeDist.PNG"/>
          <p:cNvPicPr>
            <a:picLocks noChangeAspect="1"/>
          </p:cNvPicPr>
          <p:nvPr/>
        </p:nvPicPr>
        <p:blipFill>
          <a:blip r:embed="rId3"/>
          <a:stretch>
            <a:fillRect/>
          </a:stretch>
        </p:blipFill>
        <p:spPr>
          <a:xfrm>
            <a:off x="5721661" y="4267200"/>
            <a:ext cx="3422339" cy="2133600"/>
          </a:xfrm>
          <a:prstGeom prst="rect">
            <a:avLst/>
          </a:prstGeom>
        </p:spPr>
      </p:pic>
      <p:sp>
        <p:nvSpPr>
          <p:cNvPr id="10" name="TextBox 9"/>
          <p:cNvSpPr txBox="1"/>
          <p:nvPr/>
        </p:nvSpPr>
        <p:spPr>
          <a:xfrm>
            <a:off x="5791200" y="3886200"/>
            <a:ext cx="2895600" cy="369332"/>
          </a:xfrm>
          <a:prstGeom prst="rect">
            <a:avLst/>
          </a:prstGeom>
          <a:noFill/>
        </p:spPr>
        <p:txBody>
          <a:bodyPr wrap="square" rtlCol="0">
            <a:spAutoFit/>
          </a:bodyPr>
          <a:lstStyle/>
          <a:p>
            <a:r>
              <a:rPr lang="en-US" dirty="0"/>
              <a:t>Image size count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CNN for classification</a:t>
            </a:r>
          </a:p>
        </p:txBody>
      </p:sp>
      <p:sp>
        <p:nvSpPr>
          <p:cNvPr id="3" name="Content Placeholder 2"/>
          <p:cNvSpPr>
            <a:spLocks noGrp="1"/>
          </p:cNvSpPr>
          <p:nvPr>
            <p:ph sz="half" idx="1"/>
          </p:nvPr>
        </p:nvSpPr>
        <p:spPr>
          <a:xfrm>
            <a:off x="457200" y="990600"/>
            <a:ext cx="4038600" cy="5135563"/>
          </a:xfrm>
        </p:spPr>
        <p:txBody>
          <a:bodyPr>
            <a:normAutofit/>
          </a:bodyPr>
          <a:lstStyle/>
          <a:p>
            <a:r>
              <a:rPr lang="en-US" sz="1600" dirty="0"/>
              <a:t>Image size</a:t>
            </a:r>
          </a:p>
          <a:p>
            <a:pPr lvl="1"/>
            <a:r>
              <a:rPr lang="en-US" sz="1200" dirty="0"/>
              <a:t>28x28x3</a:t>
            </a:r>
          </a:p>
          <a:p>
            <a:r>
              <a:rPr lang="en-US" sz="1600" dirty="0"/>
              <a:t>Trainable Parameters</a:t>
            </a:r>
          </a:p>
          <a:p>
            <a:pPr lvl="1"/>
            <a:r>
              <a:rPr lang="en-US" sz="1200" dirty="0"/>
              <a:t>Total params: 120,656</a:t>
            </a:r>
          </a:p>
          <a:p>
            <a:pPr lvl="1"/>
            <a:r>
              <a:rPr lang="en-US" sz="1200" dirty="0"/>
              <a:t>Trainable params: 120,368</a:t>
            </a:r>
          </a:p>
          <a:p>
            <a:pPr lvl="1"/>
            <a:r>
              <a:rPr lang="en-US" sz="1200" dirty="0"/>
              <a:t>Non-trainable params: 288</a:t>
            </a:r>
          </a:p>
          <a:p>
            <a:r>
              <a:rPr lang="en-US" sz="2000" dirty="0"/>
              <a:t>Train Accuracy</a:t>
            </a:r>
          </a:p>
          <a:p>
            <a:pPr lvl="1"/>
            <a:r>
              <a:rPr lang="en-US" sz="1200" dirty="0"/>
              <a:t>loss: 2.3558</a:t>
            </a:r>
          </a:p>
          <a:p>
            <a:pPr lvl="1"/>
            <a:r>
              <a:rPr lang="en-US" sz="1200" dirty="0"/>
              <a:t>accuracy: 0.3774 </a:t>
            </a:r>
          </a:p>
          <a:p>
            <a:pPr lvl="1"/>
            <a:r>
              <a:rPr lang="en-US" sz="1200" dirty="0"/>
              <a:t>val_loss: 12.9033 </a:t>
            </a:r>
          </a:p>
          <a:p>
            <a:pPr lvl="1"/>
            <a:r>
              <a:rPr lang="en-US" sz="1200" dirty="0"/>
              <a:t>val_accuracy: 0.0020</a:t>
            </a:r>
          </a:p>
          <a:p>
            <a:r>
              <a:rPr lang="en-US" sz="2000" dirty="0"/>
              <a:t>Test Accuracy</a:t>
            </a:r>
          </a:p>
          <a:p>
            <a:pPr lvl="1"/>
            <a:r>
              <a:rPr lang="en-US" sz="1200" dirty="0"/>
              <a:t>0.005845044273883104</a:t>
            </a:r>
          </a:p>
          <a:p>
            <a:r>
              <a:rPr lang="en-US" sz="2000" dirty="0"/>
              <a:t>Important points</a:t>
            </a:r>
          </a:p>
          <a:p>
            <a:pPr lvl="1"/>
            <a:r>
              <a:rPr lang="en-US" sz="1600" dirty="0"/>
              <a:t>Used SGD optimizer </a:t>
            </a:r>
          </a:p>
          <a:p>
            <a:pPr lvl="1"/>
            <a:r>
              <a:rPr lang="en-US" sz="1600" dirty="0"/>
              <a:t>Lr=0.01, momentum =0.9</a:t>
            </a:r>
          </a:p>
          <a:p>
            <a:pPr lvl="1"/>
            <a:r>
              <a:rPr lang="en-US" sz="1600" dirty="0"/>
              <a:t>100 epoch</a:t>
            </a:r>
          </a:p>
          <a:p>
            <a:r>
              <a:rPr lang="en-US" sz="1600" dirty="0"/>
              <a:t>Details for annexure</a:t>
            </a:r>
          </a:p>
          <a:p>
            <a:pPr lvl="1"/>
            <a:r>
              <a:rPr lang="en-US" sz="1200" dirty="0"/>
              <a:t>Further tuning</a:t>
            </a:r>
          </a:p>
          <a:p>
            <a:endParaRPr lang="en-US" sz="1600" dirty="0"/>
          </a:p>
          <a:p>
            <a:pPr marL="0" indent="0">
              <a:buNone/>
            </a:pPr>
            <a:endParaRPr lang="en-US" sz="1600" dirty="0"/>
          </a:p>
        </p:txBody>
      </p:sp>
      <p:pic>
        <p:nvPicPr>
          <p:cNvPr id="7" name="Picture 6" descr="Text&#10;&#10;Description automatically generated">
            <a:extLst>
              <a:ext uri="{FF2B5EF4-FFF2-40B4-BE49-F238E27FC236}">
                <a16:creationId xmlns="" xmlns:a16="http://schemas.microsoft.com/office/drawing/2014/main" id="{C741BE4E-EF88-4DFC-9682-86E11577008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648202" y="838201"/>
            <a:ext cx="3352798" cy="57451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73202" y="457200"/>
            <a:ext cx="3614166" cy="960120"/>
          </a:xfrm>
        </p:spPr>
        <p:txBody>
          <a:bodyPr vert="horz" lIns="91440" tIns="45720" rIns="91440" bIns="45720" rtlCol="0" anchor="b">
            <a:normAutofit fontScale="90000"/>
          </a:bodyPr>
          <a:lstStyle/>
          <a:p>
            <a:pPr algn="l">
              <a:lnSpc>
                <a:spcPct val="90000"/>
              </a:lnSpc>
            </a:pPr>
            <a:r>
              <a:rPr lang="en-US" sz="3600" kern="1200" dirty="0">
                <a:solidFill>
                  <a:schemeClr val="tx1"/>
                </a:solidFill>
                <a:latin typeface="+mj-lt"/>
                <a:ea typeface="+mj-ea"/>
                <a:cs typeface="+mj-cs"/>
              </a:rPr>
              <a:t>ResNet50 – Image Classification</a:t>
            </a:r>
          </a:p>
        </p:txBody>
      </p:sp>
      <p:sp>
        <p:nvSpPr>
          <p:cNvPr id="62" name="Content Placeholder 2"/>
          <p:cNvSpPr>
            <a:spLocks noGrp="1"/>
          </p:cNvSpPr>
          <p:nvPr>
            <p:ph sz="half" idx="1"/>
          </p:nvPr>
        </p:nvSpPr>
        <p:spPr>
          <a:xfrm>
            <a:off x="473202" y="1676400"/>
            <a:ext cx="4098798" cy="4800600"/>
          </a:xfrm>
        </p:spPr>
        <p:txBody>
          <a:bodyPr vert="horz" lIns="91440" tIns="45720" rIns="91440" bIns="45720" rtlCol="0" anchor="t">
            <a:noAutofit/>
          </a:bodyPr>
          <a:lstStyle/>
          <a:p>
            <a:pPr indent="-228600">
              <a:lnSpc>
                <a:spcPct val="90000"/>
              </a:lnSpc>
            </a:pPr>
            <a:r>
              <a:rPr lang="en-US" sz="1200" dirty="0"/>
              <a:t>Architecture details</a:t>
            </a:r>
          </a:p>
          <a:p>
            <a:pPr lvl="1" indent="-228600">
              <a:lnSpc>
                <a:spcPct val="90000"/>
              </a:lnSpc>
              <a:buFont typeface="Arial" panose="020B0604020202020204" pitchFamily="34" charset="0"/>
              <a:buChar char="•"/>
            </a:pPr>
            <a:r>
              <a:rPr lang="en-US" sz="1200" dirty="0"/>
              <a:t>Transfer Learning – Pre-trained model</a:t>
            </a:r>
          </a:p>
          <a:p>
            <a:pPr lvl="1" indent="-228600">
              <a:lnSpc>
                <a:spcPct val="90000"/>
              </a:lnSpc>
              <a:buFont typeface="Arial" panose="020B0604020202020204" pitchFamily="34" charset="0"/>
              <a:buChar char="•"/>
            </a:pPr>
            <a:r>
              <a:rPr lang="en-US" sz="1200" dirty="0"/>
              <a:t>Unfreezing a few of the last convolution blocks while keeping the first early conv blocks frozen</a:t>
            </a:r>
          </a:p>
          <a:p>
            <a:pPr indent="-228600">
              <a:lnSpc>
                <a:spcPct val="90000"/>
              </a:lnSpc>
            </a:pPr>
            <a:r>
              <a:rPr lang="en-US" sz="1200" dirty="0"/>
              <a:t>Transfer Learning/Custom </a:t>
            </a:r>
          </a:p>
          <a:p>
            <a:pPr lvl="1" indent="-228600">
              <a:lnSpc>
                <a:spcPct val="90000"/>
              </a:lnSpc>
              <a:buFont typeface="Arial" panose="020B0604020202020204" pitchFamily="34" charset="0"/>
              <a:buChar char="•"/>
            </a:pPr>
            <a:r>
              <a:rPr lang="en-US" sz="1200" dirty="0"/>
              <a:t>ResNet50</a:t>
            </a:r>
          </a:p>
          <a:p>
            <a:pPr lvl="1" indent="-228600">
              <a:lnSpc>
                <a:spcPct val="90000"/>
              </a:lnSpc>
              <a:buFont typeface="Arial" panose="020B0604020202020204" pitchFamily="34" charset="0"/>
              <a:buChar char="•"/>
            </a:pPr>
            <a:r>
              <a:rPr lang="en-US" sz="1200" dirty="0"/>
              <a:t>imagenet weights</a:t>
            </a:r>
          </a:p>
          <a:p>
            <a:pPr lvl="1" indent="-228600">
              <a:lnSpc>
                <a:spcPct val="90000"/>
              </a:lnSpc>
              <a:buFont typeface="Arial" panose="020B0604020202020204" pitchFamily="34" charset="0"/>
              <a:buChar char="•"/>
            </a:pPr>
            <a:r>
              <a:rPr lang="en-US" sz="1200" dirty="0"/>
              <a:t>removed the last predicting layer of the pre-trained model and replace them with our own predicting layers</a:t>
            </a:r>
          </a:p>
          <a:p>
            <a:pPr indent="-228600">
              <a:lnSpc>
                <a:spcPct val="90000"/>
              </a:lnSpc>
            </a:pPr>
            <a:r>
              <a:rPr lang="en-US" sz="1200" dirty="0"/>
              <a:t>Input Image Size</a:t>
            </a:r>
          </a:p>
          <a:p>
            <a:pPr lvl="1" indent="-228600">
              <a:lnSpc>
                <a:spcPct val="90000"/>
              </a:lnSpc>
              <a:buFont typeface="Arial" panose="020B0604020202020204" pitchFamily="34" charset="0"/>
              <a:buChar char="•"/>
            </a:pPr>
            <a:r>
              <a:rPr lang="en-US" sz="1200" dirty="0"/>
              <a:t>124*124</a:t>
            </a:r>
          </a:p>
          <a:p>
            <a:pPr indent="-228600">
              <a:lnSpc>
                <a:spcPct val="90000"/>
              </a:lnSpc>
            </a:pPr>
            <a:r>
              <a:rPr lang="en-US" sz="1200" dirty="0"/>
              <a:t>Trainable Parameters</a:t>
            </a:r>
          </a:p>
          <a:p>
            <a:pPr lvl="1" indent="-228600">
              <a:lnSpc>
                <a:spcPct val="90000"/>
              </a:lnSpc>
              <a:buFont typeface="Arial" panose="020B0604020202020204" pitchFamily="34" charset="0"/>
              <a:buChar char="•"/>
            </a:pPr>
            <a:r>
              <a:rPr lang="en-US" sz="1200" dirty="0"/>
              <a:t>Total params: 75,331,652 </a:t>
            </a:r>
          </a:p>
          <a:p>
            <a:pPr lvl="1" indent="-228600">
              <a:lnSpc>
                <a:spcPct val="90000"/>
              </a:lnSpc>
              <a:buFont typeface="Arial" panose="020B0604020202020204" pitchFamily="34" charset="0"/>
              <a:buChar char="•"/>
            </a:pPr>
            <a:r>
              <a:rPr lang="en-US" sz="1200" dirty="0"/>
              <a:t>Trainable params: 75,278,532</a:t>
            </a:r>
          </a:p>
          <a:p>
            <a:pPr indent="-228600">
              <a:lnSpc>
                <a:spcPct val="90000"/>
              </a:lnSpc>
            </a:pPr>
            <a:r>
              <a:rPr lang="en-US" sz="1200" dirty="0"/>
              <a:t>Model Performance </a:t>
            </a:r>
          </a:p>
          <a:p>
            <a:pPr lvl="1" indent="-228600">
              <a:lnSpc>
                <a:spcPct val="90000"/>
              </a:lnSpc>
              <a:buFont typeface="Arial" panose="020B0604020202020204" pitchFamily="34" charset="0"/>
              <a:buChar char="•"/>
            </a:pPr>
            <a:r>
              <a:rPr lang="en-US" sz="1200" dirty="0"/>
              <a:t>Train Accuracy : 0.0063</a:t>
            </a:r>
          </a:p>
          <a:p>
            <a:pPr lvl="1" indent="-228600">
              <a:lnSpc>
                <a:spcPct val="90000"/>
              </a:lnSpc>
              <a:buFont typeface="Arial" panose="020B0604020202020204" pitchFamily="34" charset="0"/>
              <a:buChar char="•"/>
            </a:pPr>
            <a:r>
              <a:rPr lang="en-US" sz="1200" dirty="0"/>
              <a:t>Train Loss : 5.2901</a:t>
            </a:r>
          </a:p>
          <a:p>
            <a:pPr lvl="1" indent="-228600">
              <a:lnSpc>
                <a:spcPct val="90000"/>
              </a:lnSpc>
              <a:buFont typeface="Arial" panose="020B0604020202020204" pitchFamily="34" charset="0"/>
              <a:buChar char="•"/>
            </a:pPr>
            <a:r>
              <a:rPr lang="en-US" sz="1200" dirty="0"/>
              <a:t>Val accuracy : 0.0119</a:t>
            </a:r>
          </a:p>
          <a:p>
            <a:pPr lvl="1" indent="-228600">
              <a:lnSpc>
                <a:spcPct val="90000"/>
              </a:lnSpc>
              <a:buFont typeface="Arial" panose="020B0604020202020204" pitchFamily="34" charset="0"/>
              <a:buChar char="•"/>
            </a:pPr>
            <a:r>
              <a:rPr lang="en-US" sz="1200" dirty="0"/>
              <a:t>Val Loss : 5.2800</a:t>
            </a:r>
          </a:p>
          <a:p>
            <a:pPr indent="-228600">
              <a:lnSpc>
                <a:spcPct val="90000"/>
              </a:lnSpc>
            </a:pPr>
            <a:r>
              <a:rPr lang="en-US" sz="1200" dirty="0"/>
              <a:t>Important Note</a:t>
            </a:r>
          </a:p>
          <a:p>
            <a:pPr lvl="1" indent="-228600">
              <a:lnSpc>
                <a:spcPct val="90000"/>
              </a:lnSpc>
              <a:buFont typeface="Arial" panose="020B0604020202020204" pitchFamily="34" charset="0"/>
              <a:buChar char="•"/>
            </a:pPr>
            <a:r>
              <a:rPr lang="en-US" sz="1200" dirty="0"/>
              <a:t>To improve performance unfreezing early layers to make it trainable</a:t>
            </a:r>
          </a:p>
          <a:p>
            <a:pPr marL="171450" lvl="1" indent="-228600">
              <a:lnSpc>
                <a:spcPct val="90000"/>
              </a:lnSpc>
              <a:spcBef>
                <a:spcPts val="750"/>
              </a:spcBef>
              <a:buFont typeface="Arial" panose="020B0604020202020204" pitchFamily="34" charset="0"/>
              <a:buChar char="•"/>
            </a:pPr>
            <a:r>
              <a:rPr lang="en-US" sz="1200" dirty="0">
                <a:hlinkClick r:id="rId3" action="ppaction://hlinksldjump"/>
              </a:rPr>
              <a:t>Annexure for details</a:t>
            </a:r>
            <a:endParaRPr lang="en-US" sz="1200" dirty="0"/>
          </a:p>
          <a:p>
            <a:pPr marL="0" indent="-228600">
              <a:lnSpc>
                <a:spcPct val="90000"/>
              </a:lnSpc>
            </a:pPr>
            <a:endParaRPr lang="en-US" sz="1200" dirty="0"/>
          </a:p>
          <a:p>
            <a:pPr indent="-228600">
              <a:lnSpc>
                <a:spcPct val="90000"/>
              </a:lnSpc>
            </a:pPr>
            <a:endParaRPr lang="en-US" sz="1200" dirty="0"/>
          </a:p>
          <a:p>
            <a:pPr indent="-228600">
              <a:lnSpc>
                <a:spcPct val="90000"/>
              </a:lnSpc>
            </a:pPr>
            <a:endParaRPr lang="en-US" sz="1200" dirty="0"/>
          </a:p>
        </p:txBody>
      </p:sp>
      <p:pic>
        <p:nvPicPr>
          <p:cNvPr id="5" name="Picture 4" descr="Diagram&#10;&#10;Description automatically generated">
            <a:extLst>
              <a:ext uri="{FF2B5EF4-FFF2-40B4-BE49-F238E27FC236}">
                <a16:creationId xmlns="" xmlns:a16="http://schemas.microsoft.com/office/drawing/2014/main" id="{53A24714-B251-CC4A-B717-473C4C7C1A7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4704017" y="640080"/>
            <a:ext cx="3834764" cy="5577840"/>
          </a:xfrm>
          <a:prstGeom prst="rect">
            <a:avLst/>
          </a:prstGeom>
        </p:spPr>
      </p:pic>
    </p:spTree>
    <p:extLst>
      <p:ext uri="{BB962C8B-B14F-4D97-AF65-F5344CB8AC3E}">
        <p14:creationId xmlns="" xmlns:p14="http://schemas.microsoft.com/office/powerpoint/2010/main" val="67318371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MobileNet for Object detection (bounding box)</a:t>
            </a:r>
          </a:p>
        </p:txBody>
      </p:sp>
      <p:sp>
        <p:nvSpPr>
          <p:cNvPr id="3" name="Content Placeholder 2"/>
          <p:cNvSpPr>
            <a:spLocks noGrp="1"/>
          </p:cNvSpPr>
          <p:nvPr>
            <p:ph sz="half" idx="1"/>
          </p:nvPr>
        </p:nvSpPr>
        <p:spPr>
          <a:xfrm>
            <a:off x="457200" y="990600"/>
            <a:ext cx="4038600" cy="5135563"/>
          </a:xfrm>
        </p:spPr>
        <p:txBody>
          <a:bodyPr>
            <a:normAutofit/>
          </a:bodyPr>
          <a:lstStyle/>
          <a:p>
            <a:r>
              <a:rPr lang="en-US" sz="1600" dirty="0"/>
              <a:t>Image size</a:t>
            </a:r>
          </a:p>
          <a:p>
            <a:pPr lvl="1"/>
            <a:r>
              <a:rPr lang="en-US" sz="1200" dirty="0"/>
              <a:t>128x128x3</a:t>
            </a:r>
          </a:p>
          <a:p>
            <a:r>
              <a:rPr lang="en-US" sz="1600" dirty="0"/>
              <a:t>Trainable Parameters</a:t>
            </a:r>
          </a:p>
          <a:p>
            <a:pPr lvl="1"/>
            <a:r>
              <a:rPr lang="en-US" sz="1200" dirty="0"/>
              <a:t>Total params: 3,294,404</a:t>
            </a:r>
          </a:p>
          <a:p>
            <a:pPr lvl="1"/>
            <a:r>
              <a:rPr lang="en-US" sz="1200" dirty="0"/>
              <a:t>Trainable params: 65,540</a:t>
            </a:r>
          </a:p>
          <a:p>
            <a:pPr lvl="1"/>
            <a:r>
              <a:rPr lang="en-US" sz="1200" dirty="0"/>
              <a:t>Non-trainable params: 3,228,864</a:t>
            </a:r>
          </a:p>
          <a:p>
            <a:r>
              <a:rPr lang="en-US" sz="1600" dirty="0"/>
              <a:t>Train Accuracy</a:t>
            </a:r>
          </a:p>
          <a:p>
            <a:pPr lvl="1"/>
            <a:r>
              <a:rPr lang="en-US" sz="1200" dirty="0"/>
              <a:t>loss: 25.9123 </a:t>
            </a:r>
          </a:p>
          <a:p>
            <a:pPr lvl="1"/>
            <a:r>
              <a:rPr lang="en-US" sz="1200" dirty="0"/>
              <a:t>IoU: 0.8815</a:t>
            </a:r>
          </a:p>
          <a:p>
            <a:pPr lvl="1"/>
            <a:r>
              <a:rPr lang="en-US" sz="1200" dirty="0" err="1"/>
              <a:t>val_loss</a:t>
            </a:r>
            <a:r>
              <a:rPr lang="en-US" sz="1200" dirty="0"/>
              <a:t>: 56.1673 </a:t>
            </a:r>
          </a:p>
          <a:p>
            <a:pPr lvl="1"/>
            <a:r>
              <a:rPr lang="en-US" sz="1200" dirty="0" err="1"/>
              <a:t>val_IoU</a:t>
            </a:r>
            <a:r>
              <a:rPr lang="en-US" sz="1200" dirty="0"/>
              <a:t>: 0.8019</a:t>
            </a:r>
          </a:p>
          <a:p>
            <a:r>
              <a:rPr lang="en-US" sz="1600" dirty="0"/>
              <a:t>Test Accuracy</a:t>
            </a:r>
          </a:p>
          <a:p>
            <a:pPr lvl="1"/>
            <a:r>
              <a:rPr lang="en-US" sz="1200" dirty="0"/>
              <a:t>0.8018515706062317</a:t>
            </a:r>
          </a:p>
          <a:p>
            <a:r>
              <a:rPr lang="en-US" sz="1600" dirty="0"/>
              <a:t>Important points</a:t>
            </a:r>
          </a:p>
          <a:p>
            <a:pPr lvl="1"/>
            <a:r>
              <a:rPr lang="en-US" sz="1600" dirty="0"/>
              <a:t>Used Mobile net transfer learning</a:t>
            </a:r>
          </a:p>
          <a:p>
            <a:r>
              <a:rPr lang="en-US" sz="1600" dirty="0"/>
              <a:t>Details for annexure</a:t>
            </a:r>
          </a:p>
          <a:p>
            <a:pPr lvl="1"/>
            <a:r>
              <a:rPr lang="en-US" sz="1200" dirty="0"/>
              <a:t>Further tuning</a:t>
            </a:r>
          </a:p>
          <a:p>
            <a:pPr lvl="1"/>
            <a:r>
              <a:rPr lang="en-US" sz="1200" dirty="0"/>
              <a:t>Full model box diagram</a:t>
            </a:r>
          </a:p>
          <a:p>
            <a:endParaRPr lang="en-US" sz="1600" dirty="0"/>
          </a:p>
          <a:p>
            <a:pPr marL="0" indent="0">
              <a:buNone/>
            </a:pPr>
            <a:endParaRPr lang="en-US" sz="1600" dirty="0"/>
          </a:p>
        </p:txBody>
      </p:sp>
      <p:pic>
        <p:nvPicPr>
          <p:cNvPr id="5" name="Picture 4">
            <a:extLst>
              <a:ext uri="{FF2B5EF4-FFF2-40B4-BE49-F238E27FC236}">
                <a16:creationId xmlns="" xmlns:a16="http://schemas.microsoft.com/office/drawing/2014/main" id="{8C22E5F4-0F99-4D74-9C54-DB110511E735}"/>
              </a:ext>
            </a:extLst>
          </p:cNvPr>
          <p:cNvPicPr>
            <a:picLocks noChangeAspect="1"/>
          </p:cNvPicPr>
          <p:nvPr/>
        </p:nvPicPr>
        <p:blipFill>
          <a:blip r:embed="rId2"/>
          <a:stretch>
            <a:fillRect/>
          </a:stretch>
        </p:blipFill>
        <p:spPr>
          <a:xfrm>
            <a:off x="4586070" y="4186459"/>
            <a:ext cx="3657600" cy="2452429"/>
          </a:xfrm>
          <a:prstGeom prst="rect">
            <a:avLst/>
          </a:prstGeom>
        </p:spPr>
      </p:pic>
      <p:pic>
        <p:nvPicPr>
          <p:cNvPr id="7" name="Picture 6">
            <a:extLst>
              <a:ext uri="{FF2B5EF4-FFF2-40B4-BE49-F238E27FC236}">
                <a16:creationId xmlns="" xmlns:a16="http://schemas.microsoft.com/office/drawing/2014/main" id="{71939C23-8772-448E-82CE-5BEC4867310F}"/>
              </a:ext>
            </a:extLst>
          </p:cNvPr>
          <p:cNvPicPr>
            <a:picLocks noChangeAspect="1"/>
          </p:cNvPicPr>
          <p:nvPr/>
        </p:nvPicPr>
        <p:blipFill>
          <a:blip r:embed="rId3"/>
          <a:stretch>
            <a:fillRect/>
          </a:stretch>
        </p:blipFill>
        <p:spPr>
          <a:xfrm>
            <a:off x="4395570" y="1174086"/>
            <a:ext cx="4038600" cy="2452428"/>
          </a:xfrm>
          <a:prstGeom prst="rect">
            <a:avLst/>
          </a:prstGeom>
        </p:spPr>
      </p:pic>
      <p:sp>
        <p:nvSpPr>
          <p:cNvPr id="9" name="TextBox 8">
            <a:extLst>
              <a:ext uri="{FF2B5EF4-FFF2-40B4-BE49-F238E27FC236}">
                <a16:creationId xmlns="" xmlns:a16="http://schemas.microsoft.com/office/drawing/2014/main" id="{C431C5FF-BDCF-4BE7-A4D7-FF7E58F38E38}"/>
              </a:ext>
            </a:extLst>
          </p:cNvPr>
          <p:cNvSpPr txBox="1"/>
          <p:nvPr/>
        </p:nvSpPr>
        <p:spPr>
          <a:xfrm>
            <a:off x="5181600" y="3962400"/>
            <a:ext cx="2743200" cy="369332"/>
          </a:xfrm>
          <a:prstGeom prst="rect">
            <a:avLst/>
          </a:prstGeom>
          <a:noFill/>
        </p:spPr>
        <p:txBody>
          <a:bodyPr wrap="square" rtlCol="0">
            <a:spAutoFit/>
          </a:bodyPr>
          <a:lstStyle/>
          <a:p>
            <a:r>
              <a:rPr lang="en-US" dirty="0"/>
              <a:t>------ intermediate steps---</a:t>
            </a:r>
          </a:p>
        </p:txBody>
      </p:sp>
    </p:spTree>
    <p:extLst>
      <p:ext uri="{BB962C8B-B14F-4D97-AF65-F5344CB8AC3E}">
        <p14:creationId xmlns="" xmlns:p14="http://schemas.microsoft.com/office/powerpoint/2010/main" val="3925915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2849</TotalTime>
  <Words>1103</Words>
  <Application>Microsoft Macintosh PowerPoint</Application>
  <PresentationFormat>On-screen Show (4:3)</PresentationFormat>
  <Paragraphs>314</Paragraphs>
  <Slides>16</Slides>
  <Notes>0</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16</vt:i4>
      </vt:variant>
    </vt:vector>
  </HeadingPairs>
  <TitlesOfParts>
    <vt:vector size="21" baseType="lpstr">
      <vt:lpstr>Office Theme</vt:lpstr>
      <vt:lpstr>Packager Shell Object</vt:lpstr>
      <vt:lpstr>Document</vt:lpstr>
      <vt:lpstr>Presentation</vt:lpstr>
      <vt:lpstr>Microsoft Office Word Document</vt:lpstr>
      <vt:lpstr>AIML Capstone Project - CV - Car classification &amp; detection</vt:lpstr>
      <vt:lpstr>Project Details</vt:lpstr>
      <vt:lpstr>Approach – Milestone 1 &amp; 2</vt:lpstr>
      <vt:lpstr>Approach – Milestone 3</vt:lpstr>
      <vt:lpstr>Model Exploration Summary</vt:lpstr>
      <vt:lpstr>Slide 6</vt:lpstr>
      <vt:lpstr>CNN for classification</vt:lpstr>
      <vt:lpstr>ResNet50 – Image Classification</vt:lpstr>
      <vt:lpstr>MobileNet for Object detection (bounding box)</vt:lpstr>
      <vt:lpstr>ResNet50 – Object Detection</vt:lpstr>
      <vt:lpstr>VGG16</vt:lpstr>
      <vt:lpstr>Faster RCNN</vt:lpstr>
      <vt:lpstr>Yolo for Object detection (bounding box)</vt:lpstr>
      <vt:lpstr>Consolidated Performance Reports</vt:lpstr>
      <vt:lpstr>Future Steps</vt:lpstr>
      <vt:lpstr>Annexure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Capstone Project - CV - Car detection</dc:title>
  <dc:creator>manoj mahanta</dc:creator>
  <cp:lastModifiedBy>manoj mahanta</cp:lastModifiedBy>
  <cp:revision>119</cp:revision>
  <dcterms:created xsi:type="dcterms:W3CDTF">2006-08-16T00:00:00Z</dcterms:created>
  <dcterms:modified xsi:type="dcterms:W3CDTF">2021-05-23T16:01:16Z</dcterms:modified>
</cp:coreProperties>
</file>