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  <p:sldId id="264" r:id="rId3"/>
    <p:sldId id="265" r:id="rId4"/>
    <p:sldId id="274" r:id="rId5"/>
    <p:sldId id="275" r:id="rId6"/>
    <p:sldId id="276" r:id="rId7"/>
    <p:sldId id="277" r:id="rId8"/>
    <p:sldId id="278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VGG16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32618"/>
            <a:ext cx="5334000" cy="6149182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Model - Key Details: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sz="1400" dirty="0"/>
              <a:t>Used Transfer Learning Approach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VGG16 is the Back bone architecture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Input Image size is 224*224*3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Used ‘</a:t>
            </a:r>
            <a:r>
              <a:rPr lang="en-US" sz="1400" dirty="0" err="1"/>
              <a:t>Imagenet</a:t>
            </a:r>
            <a:r>
              <a:rPr lang="en-US" sz="1400" dirty="0"/>
              <a:t>’ weights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Image Augmentation not done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Optimizer = Adam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Loss for box co-</a:t>
            </a:r>
            <a:r>
              <a:rPr lang="en-US" sz="1400" dirty="0" err="1"/>
              <a:t>oridinates</a:t>
            </a:r>
            <a:r>
              <a:rPr lang="en-US" sz="1400" dirty="0"/>
              <a:t> =‘</a:t>
            </a:r>
            <a:r>
              <a:rPr lang="en-US" sz="1400" dirty="0" err="1"/>
              <a:t>mse</a:t>
            </a:r>
            <a:r>
              <a:rPr lang="en-US" sz="1400" dirty="0"/>
              <a:t>’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Loss for Classification = ‘</a:t>
            </a:r>
            <a:r>
              <a:rPr lang="en-US" sz="1400" dirty="0" err="1"/>
              <a:t>categorical_crossentropy</a:t>
            </a:r>
            <a:r>
              <a:rPr lang="en-US" sz="1400" dirty="0"/>
              <a:t>’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Metric for box co-</a:t>
            </a:r>
            <a:r>
              <a:rPr lang="en-US" sz="1400" dirty="0" err="1"/>
              <a:t>oridinates</a:t>
            </a:r>
            <a:r>
              <a:rPr lang="en-US" sz="1400" dirty="0"/>
              <a:t> =‘</a:t>
            </a:r>
            <a:r>
              <a:rPr lang="en-US" sz="1400" dirty="0" err="1"/>
              <a:t>IoU</a:t>
            </a:r>
            <a:r>
              <a:rPr lang="en-US" sz="1400" dirty="0"/>
              <a:t>’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Metric  for box Classification =‘Accuracy’</a:t>
            </a:r>
            <a:endParaRPr lang="en-IN" sz="1400" dirty="0">
              <a:solidFill>
                <a:srgbClr val="212121"/>
              </a:solidFill>
              <a:latin typeface="+mj-lt"/>
            </a:endParaRPr>
          </a:p>
          <a:p>
            <a:pPr lvl="1"/>
            <a:endParaRPr lang="en-IN" sz="1400" dirty="0">
              <a:solidFill>
                <a:srgbClr val="212121"/>
              </a:solidFill>
              <a:latin typeface="+mj-lt"/>
            </a:endParaRPr>
          </a:p>
          <a:p>
            <a:pPr lvl="1"/>
            <a:r>
              <a:rPr lang="en-IN" sz="1400" dirty="0">
                <a:solidFill>
                  <a:srgbClr val="212121"/>
                </a:solidFill>
                <a:latin typeface="+mj-lt"/>
              </a:rPr>
              <a:t>Trainable params: 143,200 </a:t>
            </a:r>
          </a:p>
          <a:p>
            <a:pPr lvl="1"/>
            <a:endParaRPr lang="en-IN" sz="1400" dirty="0">
              <a:solidFill>
                <a:srgbClr val="212121"/>
              </a:solidFill>
              <a:latin typeface="+mj-lt"/>
            </a:endParaRPr>
          </a:p>
          <a:p>
            <a:pPr lvl="1"/>
            <a:r>
              <a:rPr lang="en-IN" sz="1400" dirty="0">
                <a:solidFill>
                  <a:srgbClr val="212121"/>
                </a:solidFill>
                <a:latin typeface="+mj-lt"/>
              </a:rPr>
              <a:t>Non-trainable params: 14,715,088</a:t>
            </a:r>
          </a:p>
          <a:p>
            <a:pPr lvl="1"/>
            <a:endParaRPr lang="en-IN" sz="1400" dirty="0">
              <a:solidFill>
                <a:srgbClr val="212121"/>
              </a:solidFill>
              <a:latin typeface="+mj-lt"/>
            </a:endParaRPr>
          </a:p>
          <a:p>
            <a:pPr lvl="1"/>
            <a:r>
              <a:rPr lang="en-IN" sz="1400" dirty="0">
                <a:solidFill>
                  <a:srgbClr val="212121"/>
                </a:solidFill>
                <a:latin typeface="+mj-lt"/>
              </a:rPr>
              <a:t>Training &amp; Validation Accuracy for Classification = 0.11 &amp; 0.001</a:t>
            </a:r>
          </a:p>
          <a:p>
            <a:pPr lvl="1"/>
            <a:endParaRPr lang="en-IN" sz="1400" dirty="0">
              <a:solidFill>
                <a:srgbClr val="212121"/>
              </a:solidFill>
              <a:latin typeface="+mj-lt"/>
            </a:endParaRPr>
          </a:p>
          <a:p>
            <a:pPr lvl="1"/>
            <a:r>
              <a:rPr lang="en-IN" sz="1400" dirty="0">
                <a:solidFill>
                  <a:srgbClr val="212121"/>
                </a:solidFill>
                <a:latin typeface="+mj-lt"/>
              </a:rPr>
              <a:t>Training &amp; Validation </a:t>
            </a:r>
            <a:r>
              <a:rPr lang="en-IN" sz="1400" dirty="0" err="1">
                <a:solidFill>
                  <a:srgbClr val="212121"/>
                </a:solidFill>
                <a:latin typeface="+mj-lt"/>
              </a:rPr>
              <a:t>IoU</a:t>
            </a:r>
            <a:r>
              <a:rPr lang="en-IN" sz="1400" dirty="0">
                <a:solidFill>
                  <a:srgbClr val="212121"/>
                </a:solidFill>
                <a:latin typeface="+mj-lt"/>
              </a:rPr>
              <a:t> for Bounding Boxes = 0.004 &amp; 0.004</a:t>
            </a:r>
            <a:br>
              <a:rPr lang="en-IN" sz="1400" dirty="0">
                <a:solidFill>
                  <a:srgbClr val="212121"/>
                </a:solidFill>
                <a:latin typeface="+mj-lt"/>
              </a:rPr>
            </a:br>
            <a:endParaRPr lang="en-IN" sz="1400" dirty="0">
              <a:solidFill>
                <a:srgbClr val="212121"/>
              </a:solidFill>
              <a:latin typeface="+mj-lt"/>
            </a:endParaRPr>
          </a:p>
          <a:p>
            <a:pPr lvl="1"/>
            <a:endParaRPr lang="en-IN" sz="1400" dirty="0">
              <a:solidFill>
                <a:srgbClr val="212121"/>
              </a:solidFill>
              <a:latin typeface="+mj-lt"/>
            </a:endParaRPr>
          </a:p>
          <a:p>
            <a:pPr lvl="1"/>
            <a:endParaRPr lang="en-IN" sz="1400" dirty="0">
              <a:solidFill>
                <a:srgbClr val="212121"/>
              </a:solidFill>
              <a:latin typeface="+mj-lt"/>
            </a:endParaRPr>
          </a:p>
          <a:p>
            <a:pPr lvl="1"/>
            <a:endParaRPr lang="en-IN" sz="1400" dirty="0">
              <a:solidFill>
                <a:srgbClr val="212121"/>
              </a:solidFill>
              <a:latin typeface="+mj-lt"/>
            </a:endParaRPr>
          </a:p>
          <a:p>
            <a:pPr lvl="1"/>
            <a:endParaRPr lang="en-US" sz="1400" dirty="0">
              <a:latin typeface="+mj-lt"/>
            </a:endParaRP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810A59-7E73-4472-9F81-554B63B5C718}"/>
              </a:ext>
            </a:extLst>
          </p:cNvPr>
          <p:cNvGrpSpPr/>
          <p:nvPr/>
        </p:nvGrpSpPr>
        <p:grpSpPr>
          <a:xfrm>
            <a:off x="5189630" y="1081088"/>
            <a:ext cx="3573370" cy="3262312"/>
            <a:chOff x="494122" y="1524000"/>
            <a:chExt cx="3573370" cy="326231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6F4CF6-76A5-44C1-AB08-BE5B9C586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122" y="1905000"/>
              <a:ext cx="3573370" cy="28813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4E2ADD-300A-4C1C-842C-BFFF93FE1324}"/>
                </a:ext>
              </a:extLst>
            </p:cNvPr>
            <p:cNvSpPr/>
            <p:nvPr/>
          </p:nvSpPr>
          <p:spPr>
            <a:xfrm>
              <a:off x="1214007" y="1524000"/>
              <a:ext cx="2133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Pretrained VGG16 Model Excluding Top Layer </a:t>
              </a:r>
              <a:endParaRPr lang="en-IN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E2FBF4-9FF8-4F2D-BFCB-9B761EE744B5}"/>
                </a:ext>
              </a:extLst>
            </p:cNvPr>
            <p:cNvCxnSpPr/>
            <p:nvPr/>
          </p:nvCxnSpPr>
          <p:spPr>
            <a:xfrm>
              <a:off x="494122" y="4452662"/>
              <a:ext cx="0" cy="314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D61DB36-F0D5-45B4-AAA4-DB779BC1436B}"/>
              </a:ext>
            </a:extLst>
          </p:cNvPr>
          <p:cNvSpPr txBox="1">
            <a:spLocks/>
          </p:cNvSpPr>
          <p:nvPr/>
        </p:nvSpPr>
        <p:spPr>
          <a:xfrm>
            <a:off x="4800600" y="4572000"/>
            <a:ext cx="4800600" cy="18346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Additional References: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300" dirty="0"/>
              <a:t>Data Preparation steps for Modeling</a:t>
            </a:r>
          </a:p>
          <a:p>
            <a:pPr lvl="1"/>
            <a:endParaRPr lang="en-US" sz="1300" dirty="0"/>
          </a:p>
          <a:p>
            <a:pPr lvl="1"/>
            <a:r>
              <a:rPr lang="en-US" sz="1300" dirty="0"/>
              <a:t>Defining Batch Generator function </a:t>
            </a:r>
          </a:p>
          <a:p>
            <a:pPr lvl="1"/>
            <a:endParaRPr lang="en-US" sz="1300" dirty="0"/>
          </a:p>
          <a:p>
            <a:pPr lvl="1"/>
            <a:r>
              <a:rPr lang="en-US" sz="1300" dirty="0"/>
              <a:t>Defining </a:t>
            </a:r>
            <a:r>
              <a:rPr lang="en-US" sz="1300" dirty="0" err="1"/>
              <a:t>IoU</a:t>
            </a:r>
            <a:r>
              <a:rPr lang="en-US" sz="1300" dirty="0"/>
              <a:t> calculation function</a:t>
            </a:r>
          </a:p>
          <a:p>
            <a:pPr lvl="1"/>
            <a:endParaRPr lang="en-US" sz="1300" dirty="0"/>
          </a:p>
          <a:p>
            <a:pPr lvl="1"/>
            <a:r>
              <a:rPr lang="en-US" sz="1300" dirty="0"/>
              <a:t>Future Plan for Model Optimization</a:t>
            </a:r>
          </a:p>
          <a:p>
            <a:pPr lvl="1"/>
            <a:endParaRPr lang="en-US" sz="1300" dirty="0"/>
          </a:p>
          <a:p>
            <a:pPr lvl="1"/>
            <a:endParaRPr lang="en-US" sz="1300" dirty="0"/>
          </a:p>
          <a:p>
            <a:pPr lvl="1"/>
            <a:endParaRPr lang="en-US" sz="12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954084F-9FF2-4146-8EA5-ED21EE58FF20}"/>
              </a:ext>
            </a:extLst>
          </p:cNvPr>
          <p:cNvSpPr txBox="1">
            <a:spLocks/>
          </p:cNvSpPr>
          <p:nvPr/>
        </p:nvSpPr>
        <p:spPr>
          <a:xfrm>
            <a:off x="4724400" y="632618"/>
            <a:ext cx="4800600" cy="614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Model Architecture: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A4E7-612D-4A5B-B966-B60F0E51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7772400" cy="457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1700" dirty="0"/>
              <a:t>Mapping of  Images in  train folder with it class  and storing in a </a:t>
            </a:r>
            <a:r>
              <a:rPr lang="en-IN" sz="1700" dirty="0" err="1"/>
              <a:t>dataframe</a:t>
            </a:r>
            <a:endParaRPr lang="en-IN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20C64-093D-4155-9FD3-69903C07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4604"/>
            <a:ext cx="5638800" cy="515875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3089C2F-B6A1-43E4-B617-86316CD94AC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153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Preparation for Modelling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49750-93ED-4C66-88DC-255BFDE6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94442"/>
            <a:ext cx="5638800" cy="51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1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D826-90C7-490C-BFC4-630579F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7772400" cy="457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1700" dirty="0"/>
              <a:t>Train Images with the classification are merged with respective the bounding box Co-ordinates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88090-2A9F-474E-A430-D4F462C4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30149"/>
            <a:ext cx="6599751" cy="48532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4F34AA-24DC-4F0A-9E21-EDC22CC9857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153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Preparation for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5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D826-90C7-490C-BFC4-630579F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8001000" cy="457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1700" dirty="0"/>
              <a:t>File path has been added against each training images , so that we can create the pipeline to access the images at ease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1D642-D206-44BD-809D-98448ED0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8134350" cy="43748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35827D-A64A-437F-B01D-1B3493CE6B1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153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Preparation for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7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D826-90C7-490C-BFC4-630579F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8382000" cy="457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1700" dirty="0"/>
              <a:t>Image width and height is mapped against the following function , it will be required when we have to modify the bounding box coordinates based on the resized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0F73E-DD7B-40D4-B5E7-293DCECF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71544"/>
            <a:ext cx="8685614" cy="43768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50874C8-7117-40E7-8DB6-9C2F6C0A065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153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Preparation </a:t>
            </a:r>
            <a:r>
              <a:rPr lang="en-IN"/>
              <a:t>for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8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D826-90C7-490C-BFC4-630579F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8382000" cy="457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1700" dirty="0"/>
              <a:t>Cv2 library is used to display the random images with it bounding boxes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A3569-B1F7-4807-93F8-DF1263D8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7772400" cy="456821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2729547-39C6-44AA-B428-0DCD615F574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153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Preparation for 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2729547-39C6-44AA-B428-0DCD615F574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153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0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Defining Batch Generator function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7D5677-63E4-4905-9624-2253AF9B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8077200" cy="519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2729547-39C6-44AA-B428-0DCD615F5749}"/>
              </a:ext>
            </a:extLst>
          </p:cNvPr>
          <p:cNvSpPr txBox="1">
            <a:spLocks/>
          </p:cNvSpPr>
          <p:nvPr/>
        </p:nvSpPr>
        <p:spPr>
          <a:xfrm>
            <a:off x="346435" y="76200"/>
            <a:ext cx="8153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Defining </a:t>
            </a:r>
            <a:r>
              <a:rPr lang="en-US" sz="2000" dirty="0" err="1"/>
              <a:t>IoU</a:t>
            </a:r>
            <a:r>
              <a:rPr lang="en-US" sz="2000" dirty="0"/>
              <a:t> calculation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1DF91-F3BB-48F7-BA8B-C4711265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6" y="762000"/>
            <a:ext cx="5474694" cy="56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8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2729547-39C6-44AA-B428-0DCD615F5749}"/>
              </a:ext>
            </a:extLst>
          </p:cNvPr>
          <p:cNvSpPr txBox="1">
            <a:spLocks/>
          </p:cNvSpPr>
          <p:nvPr/>
        </p:nvSpPr>
        <p:spPr>
          <a:xfrm>
            <a:off x="346435" y="503238"/>
            <a:ext cx="8153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Future Plan for Data VGG16 Model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F2CE-C847-41C8-8D3C-B764201153B3}"/>
              </a:ext>
            </a:extLst>
          </p:cNvPr>
          <p:cNvSpPr txBox="1"/>
          <p:nvPr/>
        </p:nvSpPr>
        <p:spPr>
          <a:xfrm>
            <a:off x="1676400" y="1524000"/>
            <a:ext cx="60162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without ‘</a:t>
            </a:r>
            <a:r>
              <a:rPr lang="en-US" dirty="0" err="1"/>
              <a:t>imagenet</a:t>
            </a:r>
            <a:r>
              <a:rPr lang="en-US" dirty="0"/>
              <a:t>’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classification using Image Augmentation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model building for Classification &amp;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32687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</TotalTime>
  <Words>273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VGG16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Capstone Project - CV - Car detection</dc:title>
  <dc:creator>manoj mahanta</dc:creator>
  <cp:lastModifiedBy>Gowthaman S</cp:lastModifiedBy>
  <cp:revision>169</cp:revision>
  <dcterms:created xsi:type="dcterms:W3CDTF">2006-08-16T00:00:00Z</dcterms:created>
  <dcterms:modified xsi:type="dcterms:W3CDTF">2021-05-23T13:01:59Z</dcterms:modified>
</cp:coreProperties>
</file>