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2388-601B-4D6D-BCD2-7FD27AAF6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AECF9-C8B1-439F-B8C4-B8B34A220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73D9A-EA9C-46CD-9C26-FABF7166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569E-C47B-4F6D-8D96-98C4B9605D7C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23932-C359-4CD3-A94C-06D81434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13010-8909-4EAF-BD42-D34E29BD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977D-FB5D-4EC0-B6FF-072D79A4D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3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83A5-016B-4AAA-A5DD-CA112A3A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9BCDD-3101-4196-A424-79FB1ABA6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D77B8-F461-4E25-A823-6B036ECA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569E-C47B-4F6D-8D96-98C4B9605D7C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9E2D0-D709-44C8-9B1C-F4E5E87F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F5287-34E2-4786-A65C-C310D0DD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977D-FB5D-4EC0-B6FF-072D79A4D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3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0B90A9-AA75-4CE0-830B-67D6A87D3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03745-8979-4D0C-AD48-2E057CF63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37E2C-E2E6-4730-91CE-0F1ED7A2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569E-C47B-4F6D-8D96-98C4B9605D7C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27AB9-9AE8-43F8-9B5C-431875DD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B917-14B7-4FD2-B733-4512FED3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977D-FB5D-4EC0-B6FF-072D79A4D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8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5A447-CD96-4620-B422-1DF347D9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3AD3-A2B6-4F8C-93F5-E709AB8BA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AB9A1-DBEE-4758-96A1-BC8E5BF9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569E-C47B-4F6D-8D96-98C4B9605D7C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806AE-5952-4945-8153-7FD6C5C9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5234E-338F-4A30-BFAF-A8D12DCE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977D-FB5D-4EC0-B6FF-072D79A4D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6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A7FD2-B61F-4E21-9E95-9A9A7A2E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C77B4-D264-4D26-9D15-1C48A2BED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CC8E3-F913-4448-9BF5-F93DE671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569E-C47B-4F6D-8D96-98C4B9605D7C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CAD65-F4EC-4FBE-93DC-BA2219F3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DBFC8-9FD9-406C-8106-E35303E4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977D-FB5D-4EC0-B6FF-072D79A4D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9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FA22-0FC6-4A7B-9258-84F248EB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622EC-A68E-43A8-939D-B98100CF7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120C5-A1D7-4927-99BE-2E012CB02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809BA-BFF4-4651-9D56-4247B796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569E-C47B-4F6D-8D96-98C4B9605D7C}" type="datetimeFigureOut">
              <a:rPr lang="en-US" smtClean="0"/>
              <a:t>5/22/21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E485F-173B-4EA7-A2B8-C6F05FF7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38550-1374-4820-AC68-33BE48B3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977D-FB5D-4EC0-B6FF-072D79A4D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1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3F62-9331-46FA-A6A6-87816B0D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2803E-2BC7-4EAF-B170-A517F16F2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2A9FB-0DF2-4030-92AC-3EE00A78E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9CE6B8-A804-406A-9AC8-1EE8DE151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0B1B0-98F0-4F67-B6CC-F5F80B4EE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1B300C-1255-44FC-8487-7227B69B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569E-C47B-4F6D-8D96-98C4B9605D7C}" type="datetimeFigureOut">
              <a:rPr lang="en-US" smtClean="0"/>
              <a:t>5/22/21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DA0C04-5092-496C-A607-B17B7752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3A5E1-7804-41D1-8C3E-A34AA0744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977D-FB5D-4EC0-B6FF-072D79A4D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6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8BB6-A9B2-4464-97E2-F2B04AEC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A9210F-71AD-4AEA-AD40-C86946FD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569E-C47B-4F6D-8D96-98C4B9605D7C}" type="datetimeFigureOut">
              <a:rPr lang="en-US" smtClean="0"/>
              <a:t>5/22/21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01C7D-AB9C-45D5-9C6A-5B41CA3E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55B40-385E-41C0-8BC8-18A1C968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977D-FB5D-4EC0-B6FF-072D79A4D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8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34CF4-0A4E-49FA-9C49-E5C395AA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569E-C47B-4F6D-8D96-98C4B9605D7C}" type="datetimeFigureOut">
              <a:rPr lang="en-US" smtClean="0"/>
              <a:t>5/22/21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E0947-E055-4BDF-9E0F-888C77BE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D3450-CA28-4AD4-A06C-AA63043D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977D-FB5D-4EC0-B6FF-072D79A4D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0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8D61-7320-4D42-B342-856DAE56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713D9-6848-4D78-9FB2-4ADC0B86D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F00D-2ED8-4669-B9BC-AE07E224D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CC6E-0363-4BEC-973D-01934F40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569E-C47B-4F6D-8D96-98C4B9605D7C}" type="datetimeFigureOut">
              <a:rPr lang="en-US" smtClean="0"/>
              <a:t>5/22/21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03C55-59BB-43AE-9383-79DB6EB9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90CCE-781C-4A26-A92C-061008A8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977D-FB5D-4EC0-B6FF-072D79A4D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6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E270-5C49-49A0-998A-24F98EA9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875A9-D4B7-4CA5-864F-38ED68B0A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15694-3188-409F-BB3C-2CB2470C8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BBDF1-E6F6-4147-B1B7-FC243AB6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569E-C47B-4F6D-8D96-98C4B9605D7C}" type="datetimeFigureOut">
              <a:rPr lang="en-US" smtClean="0"/>
              <a:t>5/22/21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FE047-F596-4BBC-87FC-AD918DBB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30E28-F92F-4A08-9139-C5370257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977D-FB5D-4EC0-B6FF-072D79A4D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6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741BB-96E9-47A8-9BA0-C4C5CB4F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3A355-DB4A-4346-83E5-31EABFDF5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2704A-5234-4DA7-A9BB-B54136261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0569E-C47B-4F6D-8D96-98C4B9605D7C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D6F2C-CFBD-46D0-814C-F330CAF25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28CF1-CB4A-4FD9-8F6E-D7F5243B6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0977D-FB5D-4EC0-B6FF-072D79A4D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2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7"/>
            <a:ext cx="3505495" cy="10405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ResNet50 – Image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214" y="1669775"/>
            <a:ext cx="3505494" cy="4959625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r>
              <a:rPr lang="en-US" sz="4800" dirty="0"/>
              <a:t>Architecture details</a:t>
            </a:r>
          </a:p>
          <a:p>
            <a:pPr lvl="1"/>
            <a:r>
              <a:rPr lang="en-US" sz="4800" dirty="0"/>
              <a:t>Transfer Learning – Pre-trained model</a:t>
            </a:r>
          </a:p>
          <a:p>
            <a:pPr lvl="1"/>
            <a:r>
              <a:rPr lang="en-IN" sz="4800" dirty="0"/>
              <a:t>Unfreezing a few of the last convolution blocks while keeping the first early conv blocks frozen</a:t>
            </a:r>
            <a:endParaRPr lang="en-US" sz="4800" dirty="0"/>
          </a:p>
          <a:p>
            <a:r>
              <a:rPr lang="en-US" sz="4800" dirty="0"/>
              <a:t>Transfer Learning/Custom </a:t>
            </a:r>
          </a:p>
          <a:p>
            <a:pPr lvl="1"/>
            <a:r>
              <a:rPr lang="en-US" sz="4800" dirty="0"/>
              <a:t>ResNet50</a:t>
            </a:r>
          </a:p>
          <a:p>
            <a:pPr lvl="1"/>
            <a:r>
              <a:rPr lang="en-US" sz="4800" dirty="0"/>
              <a:t>imagenet </a:t>
            </a:r>
            <a:r>
              <a:rPr lang="en-IN" sz="4800" dirty="0"/>
              <a:t>weights</a:t>
            </a:r>
          </a:p>
          <a:p>
            <a:pPr lvl="1"/>
            <a:r>
              <a:rPr lang="en-IN" sz="4800" dirty="0"/>
              <a:t>removed the last predicting layer of the pre-trained model and replace them with our own predicting layers</a:t>
            </a:r>
            <a:endParaRPr lang="en-US" sz="4800" dirty="0"/>
          </a:p>
          <a:p>
            <a:r>
              <a:rPr lang="en-US" sz="4800" dirty="0"/>
              <a:t>Input Image Size</a:t>
            </a:r>
          </a:p>
          <a:p>
            <a:pPr lvl="1"/>
            <a:r>
              <a:rPr lang="en-US" sz="4800" dirty="0"/>
              <a:t>124*124</a:t>
            </a:r>
          </a:p>
          <a:p>
            <a:r>
              <a:rPr lang="en-US" sz="4800" dirty="0"/>
              <a:t>Trainable Parameters</a:t>
            </a:r>
          </a:p>
          <a:p>
            <a:pPr lvl="1"/>
            <a:r>
              <a:rPr lang="en-IN" sz="4800" dirty="0"/>
              <a:t>Total params: 75,331,652 </a:t>
            </a:r>
          </a:p>
          <a:p>
            <a:pPr lvl="1"/>
            <a:r>
              <a:rPr lang="en-IN" sz="4800" dirty="0"/>
              <a:t>Trainable params: 75,278,532</a:t>
            </a:r>
            <a:endParaRPr lang="en-US" sz="4800" dirty="0"/>
          </a:p>
          <a:p>
            <a:r>
              <a:rPr lang="en-US" sz="4800" dirty="0"/>
              <a:t>Model Performance </a:t>
            </a:r>
          </a:p>
          <a:p>
            <a:pPr lvl="1"/>
            <a:r>
              <a:rPr lang="en-US" sz="4800" dirty="0"/>
              <a:t>Train Accuracy : </a:t>
            </a:r>
            <a:r>
              <a:rPr lang="en-IN" sz="4800" dirty="0"/>
              <a:t>0.0063</a:t>
            </a:r>
            <a:endParaRPr lang="en-US" sz="4800" dirty="0"/>
          </a:p>
          <a:p>
            <a:pPr lvl="1"/>
            <a:r>
              <a:rPr lang="en-US" sz="4800" dirty="0"/>
              <a:t>Train Loss : </a:t>
            </a:r>
            <a:r>
              <a:rPr lang="en-IN" sz="4800" dirty="0"/>
              <a:t>5.2901</a:t>
            </a:r>
            <a:endParaRPr lang="en-US" sz="4800" dirty="0"/>
          </a:p>
          <a:p>
            <a:pPr lvl="1"/>
            <a:r>
              <a:rPr lang="en-US" sz="4800" dirty="0"/>
              <a:t>Val accuracy : </a:t>
            </a:r>
            <a:r>
              <a:rPr lang="en-IN" sz="4800" dirty="0"/>
              <a:t>0.0119</a:t>
            </a:r>
            <a:endParaRPr lang="en-US" sz="4800" dirty="0"/>
          </a:p>
          <a:p>
            <a:pPr lvl="1"/>
            <a:r>
              <a:rPr lang="en-US" sz="4800" dirty="0"/>
              <a:t>Val Loss : </a:t>
            </a:r>
            <a:r>
              <a:rPr lang="en-IN" sz="4800" dirty="0"/>
              <a:t>5.2800</a:t>
            </a:r>
            <a:endParaRPr lang="en-US" sz="4800" dirty="0"/>
          </a:p>
          <a:p>
            <a:r>
              <a:rPr lang="en-US" sz="4800" dirty="0"/>
              <a:t>Important Note</a:t>
            </a:r>
          </a:p>
          <a:p>
            <a:pPr lvl="1"/>
            <a:r>
              <a:rPr lang="en-IN" sz="4800" dirty="0"/>
              <a:t>To improve performance unfreezing early layers to make it trainable</a:t>
            </a:r>
          </a:p>
          <a:p>
            <a:pPr marL="228600" lvl="1">
              <a:spcBef>
                <a:spcPts val="1000"/>
              </a:spcBef>
            </a:pPr>
            <a:r>
              <a:rPr lang="en-US" sz="4800" dirty="0">
                <a:hlinkClick r:id="rId2" action="ppaction://hlinksldjump"/>
              </a:rPr>
              <a:t>Annexure for details</a:t>
            </a:r>
            <a:endParaRPr lang="en-US" sz="4800" dirty="0"/>
          </a:p>
          <a:p>
            <a:pPr marL="0" indent="0">
              <a:buNone/>
            </a:pPr>
            <a:endParaRPr lang="en-US" sz="1100" dirty="0"/>
          </a:p>
          <a:p>
            <a:endParaRPr lang="en-US" sz="800" dirty="0"/>
          </a:p>
          <a:p>
            <a:endParaRPr lang="en-US" sz="8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3A24714-B251-CC4A-B717-473C4C7C1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426" y="807593"/>
            <a:ext cx="3602202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7318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7"/>
            <a:ext cx="3505495" cy="10405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ResNet50 – Object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214" y="1669775"/>
            <a:ext cx="3505494" cy="4959625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r>
              <a:rPr lang="en-US" sz="4800" dirty="0"/>
              <a:t>Architecture details</a:t>
            </a:r>
          </a:p>
          <a:p>
            <a:pPr lvl="1"/>
            <a:r>
              <a:rPr lang="en-US" sz="4800" dirty="0"/>
              <a:t>Transfer Learning – Pre-trained model</a:t>
            </a:r>
          </a:p>
          <a:p>
            <a:r>
              <a:rPr lang="en-US" sz="4800" dirty="0"/>
              <a:t>Transfer Learning/Custom </a:t>
            </a:r>
          </a:p>
          <a:p>
            <a:pPr lvl="1"/>
            <a:r>
              <a:rPr lang="en-US" sz="4800" dirty="0"/>
              <a:t>ResNet50</a:t>
            </a:r>
          </a:p>
          <a:p>
            <a:pPr lvl="1"/>
            <a:r>
              <a:rPr lang="en-US" sz="4800" dirty="0"/>
              <a:t>imagenet </a:t>
            </a:r>
            <a:r>
              <a:rPr lang="en-IN" sz="4800" dirty="0"/>
              <a:t>weights</a:t>
            </a:r>
          </a:p>
          <a:p>
            <a:pPr lvl="1"/>
            <a:r>
              <a:rPr lang="en-IN" sz="4800" dirty="0"/>
              <a:t>removed the last predicting layer of the pre-trained model and replace it with our own predicting layers</a:t>
            </a:r>
            <a:endParaRPr lang="en-US" sz="4800" dirty="0"/>
          </a:p>
          <a:p>
            <a:r>
              <a:rPr lang="en-US" sz="4800" dirty="0"/>
              <a:t>Input Image Size</a:t>
            </a:r>
          </a:p>
          <a:p>
            <a:pPr lvl="1"/>
            <a:r>
              <a:rPr lang="en-US" sz="4800" dirty="0"/>
              <a:t>124*124</a:t>
            </a:r>
          </a:p>
          <a:p>
            <a:r>
              <a:rPr lang="en-US" sz="4800" dirty="0"/>
              <a:t>Trainable Parameters</a:t>
            </a:r>
          </a:p>
          <a:p>
            <a:pPr lvl="1"/>
            <a:r>
              <a:rPr lang="en-IN" sz="4800" dirty="0"/>
              <a:t>Total params: 23,989,124 </a:t>
            </a:r>
          </a:p>
          <a:p>
            <a:pPr lvl="1"/>
            <a:r>
              <a:rPr lang="en-IN" sz="4800" dirty="0"/>
              <a:t>Trainable params: 401,412</a:t>
            </a:r>
            <a:endParaRPr lang="en-US" sz="4800" dirty="0"/>
          </a:p>
          <a:p>
            <a:r>
              <a:rPr lang="en-US" sz="4800" dirty="0"/>
              <a:t>Model Performance </a:t>
            </a:r>
          </a:p>
          <a:p>
            <a:pPr lvl="1"/>
            <a:r>
              <a:rPr lang="en-US" sz="4800" dirty="0"/>
              <a:t>Train Accuracy : </a:t>
            </a:r>
            <a:r>
              <a:rPr lang="en-IN" sz="4800" dirty="0"/>
              <a:t>0.7639</a:t>
            </a:r>
            <a:endParaRPr lang="en-US" sz="4800" dirty="0"/>
          </a:p>
          <a:p>
            <a:pPr lvl="1"/>
            <a:r>
              <a:rPr lang="en-US" sz="4800" dirty="0"/>
              <a:t>Train Loss : </a:t>
            </a:r>
            <a:r>
              <a:rPr lang="en-IN" sz="4800" dirty="0"/>
              <a:t>278.0834</a:t>
            </a:r>
            <a:endParaRPr lang="en-US" sz="4800" dirty="0"/>
          </a:p>
          <a:p>
            <a:pPr lvl="1"/>
            <a:r>
              <a:rPr lang="en-US" sz="4800" dirty="0"/>
              <a:t>Test accuracy : </a:t>
            </a:r>
            <a:r>
              <a:rPr lang="en-IN" sz="4800" dirty="0"/>
              <a:t>0.7662</a:t>
            </a:r>
            <a:endParaRPr lang="en-US" sz="4800" dirty="0"/>
          </a:p>
          <a:p>
            <a:pPr lvl="1"/>
            <a:r>
              <a:rPr lang="en-US" sz="4800" dirty="0"/>
              <a:t>Test Loss : </a:t>
            </a:r>
            <a:r>
              <a:rPr lang="en-IN" sz="4800" dirty="0"/>
              <a:t>274.9186</a:t>
            </a:r>
            <a:endParaRPr lang="en-US" sz="4800" dirty="0"/>
          </a:p>
          <a:p>
            <a:r>
              <a:rPr lang="en-US" sz="4800" dirty="0"/>
              <a:t>Important Note</a:t>
            </a:r>
          </a:p>
          <a:p>
            <a:pPr lvl="1"/>
            <a:r>
              <a:rPr lang="en-IN" sz="4800" dirty="0"/>
              <a:t>image augmentation, cross validation, hyperparameter tuning to improve performance </a:t>
            </a:r>
          </a:p>
          <a:p>
            <a:pPr marL="228600" lvl="1">
              <a:spcBef>
                <a:spcPts val="1000"/>
              </a:spcBef>
            </a:pPr>
            <a:r>
              <a:rPr lang="en-US" sz="4800" dirty="0">
                <a:hlinkClick r:id="rId2" action="ppaction://hlinksldjump"/>
              </a:rPr>
              <a:t>Annexure for details</a:t>
            </a:r>
            <a:endParaRPr lang="en-US" sz="4800" dirty="0"/>
          </a:p>
          <a:p>
            <a:pPr marL="0" indent="0">
              <a:buNone/>
            </a:pPr>
            <a:endParaRPr lang="en-US" sz="1100" dirty="0"/>
          </a:p>
          <a:p>
            <a:endParaRPr lang="en-US" sz="800" dirty="0"/>
          </a:p>
          <a:p>
            <a:endParaRPr lang="en-US" sz="8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3A74AAD-D26E-784C-B6EF-20564E118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112" y="121920"/>
            <a:ext cx="5047488" cy="65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7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153400" cy="563562"/>
          </a:xfrm>
        </p:spPr>
        <p:txBody>
          <a:bodyPr>
            <a:normAutofit/>
          </a:bodyPr>
          <a:lstStyle/>
          <a:p>
            <a:r>
              <a:rPr lang="en-US" sz="3200" dirty="0"/>
              <a:t>Consolidated Performance Reports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EEE92B3-B944-A54C-9033-D96961655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647893"/>
              </p:ext>
            </p:extLst>
          </p:nvPr>
        </p:nvGraphicFramePr>
        <p:xfrm>
          <a:off x="1067905" y="1842788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739129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84076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272142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409618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76272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/ Test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/ Test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90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0.0063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5.2901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0.0119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5.2800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69155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B742D01-AB6B-9A41-A928-52F903053F44}"/>
              </a:ext>
            </a:extLst>
          </p:cNvPr>
          <p:cNvSpPr txBox="1"/>
          <p:nvPr/>
        </p:nvSpPr>
        <p:spPr>
          <a:xfrm>
            <a:off x="1067905" y="1401418"/>
            <a:ext cx="2062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Classification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BC0E60-48A6-614F-82F0-78749F733D44}"/>
              </a:ext>
            </a:extLst>
          </p:cNvPr>
          <p:cNvSpPr/>
          <p:nvPr/>
        </p:nvSpPr>
        <p:spPr>
          <a:xfrm>
            <a:off x="1067905" y="3429000"/>
            <a:ext cx="1799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Object Detection</a:t>
            </a:r>
            <a:endParaRPr lang="en-US" b="1" dirty="0"/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80B23EE0-6471-3C49-BF17-F24432512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009774"/>
              </p:ext>
            </p:extLst>
          </p:nvPr>
        </p:nvGraphicFramePr>
        <p:xfrm>
          <a:off x="1067905" y="390269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739129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84076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272142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409618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76272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/ Test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/ Test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90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0.7639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278.0834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0.7662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274.9186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MobileNet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0.8815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25.9123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56.1673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69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481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56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48926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077200" cy="3349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Annexure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231</Words>
  <Application>Microsoft Macintosh PowerPoint</Application>
  <PresentationFormat>Widescreen</PresentationFormat>
  <Paragraphs>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ResNet50 – Image Classification</vt:lpstr>
      <vt:lpstr>ResNet50 – Object Detection</vt:lpstr>
      <vt:lpstr>Consolidated Performance Reports</vt:lpstr>
      <vt:lpstr>Annexure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Tiwari, Shashank</dc:creator>
  <cp:lastModifiedBy>Antra Bhattacharya</cp:lastModifiedBy>
  <cp:revision>18</cp:revision>
  <dcterms:created xsi:type="dcterms:W3CDTF">2021-05-21T12:04:18Z</dcterms:created>
  <dcterms:modified xsi:type="dcterms:W3CDTF">2021-05-23T05:28:03Z</dcterms:modified>
</cp:coreProperties>
</file>