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59" r:id="rId4"/>
    <p:sldId id="257" r:id="rId5"/>
    <p:sldId id="260" r:id="rId6"/>
    <p:sldId id="261" r:id="rId7"/>
    <p:sldId id="262" r:id="rId8"/>
    <p:sldId id="263" r:id="rId9"/>
    <p:sldId id="264" r:id="rId10"/>
    <p:sldId id="265"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666" y="19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1D8BD707-D9CF-40AE-B4C6-C98DA3205C09}" type="datetimeFigureOut">
              <a:rPr lang="en-US" smtClean="0"/>
              <a:pPr/>
              <a:t>5/22/2021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a:t>Click to edit Master title style</a:t>
            </a:r>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a:t>Click to edit Master title style</a:t>
            </a:r>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a:t>Click to edit Master title style</a:t>
            </a:r>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a:t>Click to edit Master title style</a:t>
            </a:r>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1D8BD707-D9CF-40AE-B4C6-C98DA3205C09}" type="datetimeFigureOut">
              <a:rPr lang="en-US" smtClean="0"/>
              <a:pPr/>
              <a:t>5/22/2021</a:t>
            </a:fld>
            <a:endParaRPr lang="en-US"/>
          </a:p>
        </p:txBody>
      </p:sp>
      <p:sp>
        <p:nvSpPr>
          <p:cNvPr id="6" name="Footer Placeholder 5"/>
          <p:cNvSpPr>
            <a:spLocks noGrp="1"/>
          </p:cNvSpPr>
          <p:nvPr>
            <p:ph type="ftr" sz="quarter" idx="11"/>
          </p:nvPr>
        </p:nvSpPr>
        <p:spPr>
          <a:xfrm>
            <a:off x="914400" y="55499"/>
            <a:ext cx="5562600" cy="365125"/>
          </a:xfrm>
        </p:spPr>
        <p:txBody>
          <a:bodyPr/>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D8BD707-D9CF-40AE-B4C6-C98DA3205C09}" type="datetimeFigureOut">
              <a:rPr lang="en-US" smtClean="0"/>
              <a:pPr/>
              <a:t>5/22/2021</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AIML Capstone Project - CV - Car detection</a:t>
            </a:r>
          </a:p>
        </p:txBody>
      </p:sp>
      <p:sp>
        <p:nvSpPr>
          <p:cNvPr id="3" name="Subtitle 2"/>
          <p:cNvSpPr>
            <a:spLocks noGrp="1"/>
          </p:cNvSpPr>
          <p:nvPr>
            <p:ph type="subTitle" idx="1"/>
          </p:nvPr>
        </p:nvSpPr>
        <p:spPr/>
        <p:txBody>
          <a:bodyPr/>
          <a:lstStyle/>
          <a:p>
            <a:r>
              <a:rPr lang="en-US" dirty="0"/>
              <a:t>Jun20A Group 6B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E1CC4-A59B-4C0C-A691-0AEFB46D0AE6}"/>
              </a:ext>
            </a:extLst>
          </p:cNvPr>
          <p:cNvSpPr>
            <a:spLocks noGrp="1"/>
          </p:cNvSpPr>
          <p:nvPr>
            <p:ph type="title"/>
          </p:nvPr>
        </p:nvSpPr>
        <p:spPr/>
        <p:txBody>
          <a:bodyPr/>
          <a:lstStyle/>
          <a:p>
            <a:r>
              <a:rPr lang="en-IN" sz="3600" dirty="0"/>
              <a:t>Data Preparation for </a:t>
            </a:r>
            <a:r>
              <a:rPr lang="en-IN" sz="3600" dirty="0" err="1"/>
              <a:t>Modeling</a:t>
            </a:r>
            <a:endParaRPr lang="en-IN" sz="3600" dirty="0"/>
          </a:p>
        </p:txBody>
      </p:sp>
      <p:sp>
        <p:nvSpPr>
          <p:cNvPr id="3" name="Content Placeholder 2">
            <a:extLst>
              <a:ext uri="{FF2B5EF4-FFF2-40B4-BE49-F238E27FC236}">
                <a16:creationId xmlns:a16="http://schemas.microsoft.com/office/drawing/2014/main" id="{8F1BD826-90C7-490C-BFC4-630579FC752A}"/>
              </a:ext>
            </a:extLst>
          </p:cNvPr>
          <p:cNvSpPr>
            <a:spLocks noGrp="1"/>
          </p:cNvSpPr>
          <p:nvPr>
            <p:ph idx="1"/>
          </p:nvPr>
        </p:nvSpPr>
        <p:spPr>
          <a:xfrm>
            <a:off x="838200" y="1295400"/>
            <a:ext cx="7772400" cy="4572000"/>
          </a:xfrm>
        </p:spPr>
        <p:txBody>
          <a:bodyPr>
            <a:normAutofit/>
          </a:bodyPr>
          <a:lstStyle/>
          <a:p>
            <a:r>
              <a:rPr lang="en-IN" sz="2800" dirty="0"/>
              <a:t>Train Images with the classification are merged with respective the bounding box Co-</a:t>
            </a:r>
            <a:r>
              <a:rPr lang="en-IN" sz="2800" dirty="0" err="1"/>
              <a:t>oridnates</a:t>
            </a:r>
            <a:endParaRPr lang="en-IN" sz="2800" dirty="0"/>
          </a:p>
        </p:txBody>
      </p:sp>
      <p:pic>
        <p:nvPicPr>
          <p:cNvPr id="4" name="Picture 3">
            <a:extLst>
              <a:ext uri="{FF2B5EF4-FFF2-40B4-BE49-F238E27FC236}">
                <a16:creationId xmlns:a16="http://schemas.microsoft.com/office/drawing/2014/main" id="{8E688090-2A9F-474E-A430-D4F462C47719}"/>
              </a:ext>
            </a:extLst>
          </p:cNvPr>
          <p:cNvPicPr>
            <a:picLocks noChangeAspect="1"/>
          </p:cNvPicPr>
          <p:nvPr/>
        </p:nvPicPr>
        <p:blipFill>
          <a:blip r:embed="rId2"/>
          <a:stretch>
            <a:fillRect/>
          </a:stretch>
        </p:blipFill>
        <p:spPr>
          <a:xfrm>
            <a:off x="1738312" y="2518718"/>
            <a:ext cx="5667375" cy="4167578"/>
          </a:xfrm>
          <a:prstGeom prst="rect">
            <a:avLst/>
          </a:prstGeom>
        </p:spPr>
      </p:pic>
    </p:spTree>
    <p:extLst>
      <p:ext uri="{BB962C8B-B14F-4D97-AF65-F5344CB8AC3E}">
        <p14:creationId xmlns:p14="http://schemas.microsoft.com/office/powerpoint/2010/main" val="2715054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E1CC4-A59B-4C0C-A691-0AEFB46D0AE6}"/>
              </a:ext>
            </a:extLst>
          </p:cNvPr>
          <p:cNvSpPr>
            <a:spLocks noGrp="1"/>
          </p:cNvSpPr>
          <p:nvPr>
            <p:ph type="title"/>
          </p:nvPr>
        </p:nvSpPr>
        <p:spPr/>
        <p:txBody>
          <a:bodyPr/>
          <a:lstStyle/>
          <a:p>
            <a:r>
              <a:rPr lang="en-IN" sz="3600" dirty="0"/>
              <a:t>Data Preparation for </a:t>
            </a:r>
            <a:r>
              <a:rPr lang="en-IN" sz="3600" dirty="0" err="1"/>
              <a:t>Modeling</a:t>
            </a:r>
            <a:endParaRPr lang="en-IN" sz="3600" dirty="0"/>
          </a:p>
        </p:txBody>
      </p:sp>
      <p:sp>
        <p:nvSpPr>
          <p:cNvPr id="3" name="Content Placeholder 2">
            <a:extLst>
              <a:ext uri="{FF2B5EF4-FFF2-40B4-BE49-F238E27FC236}">
                <a16:creationId xmlns:a16="http://schemas.microsoft.com/office/drawing/2014/main" id="{8F1BD826-90C7-490C-BFC4-630579FC752A}"/>
              </a:ext>
            </a:extLst>
          </p:cNvPr>
          <p:cNvSpPr>
            <a:spLocks noGrp="1"/>
          </p:cNvSpPr>
          <p:nvPr>
            <p:ph idx="1"/>
          </p:nvPr>
        </p:nvSpPr>
        <p:spPr>
          <a:xfrm>
            <a:off x="838200" y="1295400"/>
            <a:ext cx="8382000" cy="4572000"/>
          </a:xfrm>
        </p:spPr>
        <p:txBody>
          <a:bodyPr>
            <a:normAutofit/>
          </a:bodyPr>
          <a:lstStyle/>
          <a:p>
            <a:r>
              <a:rPr lang="en-IN" sz="2400" dirty="0"/>
              <a:t>File path has been added against each training images , so that we can create the pipeline to access the images at ease</a:t>
            </a:r>
          </a:p>
        </p:txBody>
      </p:sp>
      <p:pic>
        <p:nvPicPr>
          <p:cNvPr id="5" name="Picture 4">
            <a:extLst>
              <a:ext uri="{FF2B5EF4-FFF2-40B4-BE49-F238E27FC236}">
                <a16:creationId xmlns:a16="http://schemas.microsoft.com/office/drawing/2014/main" id="{3641D642-D206-44BD-809D-98448ED08F41}"/>
              </a:ext>
            </a:extLst>
          </p:cNvPr>
          <p:cNvPicPr>
            <a:picLocks noChangeAspect="1"/>
          </p:cNvPicPr>
          <p:nvPr/>
        </p:nvPicPr>
        <p:blipFill>
          <a:blip r:embed="rId2"/>
          <a:stretch>
            <a:fillRect/>
          </a:stretch>
        </p:blipFill>
        <p:spPr>
          <a:xfrm>
            <a:off x="838200" y="2178301"/>
            <a:ext cx="8134350" cy="4374899"/>
          </a:xfrm>
          <a:prstGeom prst="rect">
            <a:avLst/>
          </a:prstGeom>
        </p:spPr>
      </p:pic>
    </p:spTree>
    <p:extLst>
      <p:ext uri="{BB962C8B-B14F-4D97-AF65-F5344CB8AC3E}">
        <p14:creationId xmlns:p14="http://schemas.microsoft.com/office/powerpoint/2010/main" val="3368670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E1CC4-A59B-4C0C-A691-0AEFB46D0AE6}"/>
              </a:ext>
            </a:extLst>
          </p:cNvPr>
          <p:cNvSpPr>
            <a:spLocks noGrp="1"/>
          </p:cNvSpPr>
          <p:nvPr>
            <p:ph type="title"/>
          </p:nvPr>
        </p:nvSpPr>
        <p:spPr>
          <a:xfrm>
            <a:off x="883920" y="228600"/>
            <a:ext cx="7772400" cy="914400"/>
          </a:xfrm>
        </p:spPr>
        <p:txBody>
          <a:bodyPr/>
          <a:lstStyle/>
          <a:p>
            <a:r>
              <a:rPr lang="en-IN" sz="3600" dirty="0"/>
              <a:t>Data Preparation for </a:t>
            </a:r>
            <a:r>
              <a:rPr lang="en-IN" sz="3600" dirty="0" err="1"/>
              <a:t>Modeling</a:t>
            </a:r>
            <a:endParaRPr lang="en-IN" sz="3600" dirty="0"/>
          </a:p>
        </p:txBody>
      </p:sp>
      <p:sp>
        <p:nvSpPr>
          <p:cNvPr id="3" name="Content Placeholder 2">
            <a:extLst>
              <a:ext uri="{FF2B5EF4-FFF2-40B4-BE49-F238E27FC236}">
                <a16:creationId xmlns:a16="http://schemas.microsoft.com/office/drawing/2014/main" id="{8F1BD826-90C7-490C-BFC4-630579FC752A}"/>
              </a:ext>
            </a:extLst>
          </p:cNvPr>
          <p:cNvSpPr>
            <a:spLocks noGrp="1"/>
          </p:cNvSpPr>
          <p:nvPr>
            <p:ph idx="1"/>
          </p:nvPr>
        </p:nvSpPr>
        <p:spPr>
          <a:xfrm>
            <a:off x="685800" y="990600"/>
            <a:ext cx="8382000" cy="4572000"/>
          </a:xfrm>
        </p:spPr>
        <p:txBody>
          <a:bodyPr>
            <a:normAutofit/>
          </a:bodyPr>
          <a:lstStyle/>
          <a:p>
            <a:r>
              <a:rPr lang="en-IN" sz="2400" dirty="0"/>
              <a:t>Image width and height is mapped against the following function , it will be required when we have to modify the bounding box coordinates based on the resized images</a:t>
            </a:r>
          </a:p>
        </p:txBody>
      </p:sp>
      <p:pic>
        <p:nvPicPr>
          <p:cNvPr id="4" name="Picture 3">
            <a:extLst>
              <a:ext uri="{FF2B5EF4-FFF2-40B4-BE49-F238E27FC236}">
                <a16:creationId xmlns:a16="http://schemas.microsoft.com/office/drawing/2014/main" id="{25A0F73E-DD7B-40D4-B5E7-293DCECFE6F4}"/>
              </a:ext>
            </a:extLst>
          </p:cNvPr>
          <p:cNvPicPr>
            <a:picLocks noChangeAspect="1"/>
          </p:cNvPicPr>
          <p:nvPr/>
        </p:nvPicPr>
        <p:blipFill>
          <a:blip r:embed="rId2"/>
          <a:stretch>
            <a:fillRect/>
          </a:stretch>
        </p:blipFill>
        <p:spPr>
          <a:xfrm>
            <a:off x="502920" y="2314520"/>
            <a:ext cx="8534400" cy="4300656"/>
          </a:xfrm>
          <a:prstGeom prst="rect">
            <a:avLst/>
          </a:prstGeom>
        </p:spPr>
      </p:pic>
    </p:spTree>
    <p:extLst>
      <p:ext uri="{BB962C8B-B14F-4D97-AF65-F5344CB8AC3E}">
        <p14:creationId xmlns:p14="http://schemas.microsoft.com/office/powerpoint/2010/main" val="2544085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E1CC4-A59B-4C0C-A691-0AEFB46D0AE6}"/>
              </a:ext>
            </a:extLst>
          </p:cNvPr>
          <p:cNvSpPr>
            <a:spLocks noGrp="1"/>
          </p:cNvSpPr>
          <p:nvPr>
            <p:ph type="title"/>
          </p:nvPr>
        </p:nvSpPr>
        <p:spPr>
          <a:xfrm>
            <a:off x="883920" y="228600"/>
            <a:ext cx="7772400" cy="914400"/>
          </a:xfrm>
        </p:spPr>
        <p:txBody>
          <a:bodyPr/>
          <a:lstStyle/>
          <a:p>
            <a:r>
              <a:rPr lang="en-IN" sz="3600" dirty="0"/>
              <a:t>Data Preparation for </a:t>
            </a:r>
            <a:r>
              <a:rPr lang="en-IN" sz="3600" dirty="0" err="1"/>
              <a:t>Modeling</a:t>
            </a:r>
            <a:endParaRPr lang="en-IN" sz="3600" dirty="0"/>
          </a:p>
        </p:txBody>
      </p:sp>
      <p:sp>
        <p:nvSpPr>
          <p:cNvPr id="3" name="Content Placeholder 2">
            <a:extLst>
              <a:ext uri="{FF2B5EF4-FFF2-40B4-BE49-F238E27FC236}">
                <a16:creationId xmlns:a16="http://schemas.microsoft.com/office/drawing/2014/main" id="{8F1BD826-90C7-490C-BFC4-630579FC752A}"/>
              </a:ext>
            </a:extLst>
          </p:cNvPr>
          <p:cNvSpPr>
            <a:spLocks noGrp="1"/>
          </p:cNvSpPr>
          <p:nvPr>
            <p:ph idx="1"/>
          </p:nvPr>
        </p:nvSpPr>
        <p:spPr>
          <a:xfrm>
            <a:off x="685800" y="990600"/>
            <a:ext cx="8382000" cy="4572000"/>
          </a:xfrm>
        </p:spPr>
        <p:txBody>
          <a:bodyPr>
            <a:normAutofit/>
          </a:bodyPr>
          <a:lstStyle/>
          <a:p>
            <a:r>
              <a:rPr lang="en-IN" sz="2400" dirty="0"/>
              <a:t>Cv2 library is used to display the random images with it bounding boxes</a:t>
            </a:r>
          </a:p>
        </p:txBody>
      </p:sp>
      <p:pic>
        <p:nvPicPr>
          <p:cNvPr id="5" name="Picture 4">
            <a:extLst>
              <a:ext uri="{FF2B5EF4-FFF2-40B4-BE49-F238E27FC236}">
                <a16:creationId xmlns:a16="http://schemas.microsoft.com/office/drawing/2014/main" id="{5F1A3569-B1F7-4807-93F8-DF1263D8AF0F}"/>
              </a:ext>
            </a:extLst>
          </p:cNvPr>
          <p:cNvPicPr>
            <a:picLocks noChangeAspect="1"/>
          </p:cNvPicPr>
          <p:nvPr/>
        </p:nvPicPr>
        <p:blipFill>
          <a:blip r:embed="rId2"/>
          <a:stretch>
            <a:fillRect/>
          </a:stretch>
        </p:blipFill>
        <p:spPr>
          <a:xfrm>
            <a:off x="883920" y="2061184"/>
            <a:ext cx="7772400" cy="4568216"/>
          </a:xfrm>
          <a:prstGeom prst="rect">
            <a:avLst/>
          </a:prstGeom>
        </p:spPr>
      </p:pic>
    </p:spTree>
    <p:extLst>
      <p:ext uri="{BB962C8B-B14F-4D97-AF65-F5344CB8AC3E}">
        <p14:creationId xmlns:p14="http://schemas.microsoft.com/office/powerpoint/2010/main" val="320709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a:t>Project Details</a:t>
            </a:r>
          </a:p>
        </p:txBody>
      </p:sp>
      <p:sp>
        <p:nvSpPr>
          <p:cNvPr id="3" name="Content Placeholder 2"/>
          <p:cNvSpPr>
            <a:spLocks noGrp="1"/>
          </p:cNvSpPr>
          <p:nvPr>
            <p:ph idx="1"/>
          </p:nvPr>
        </p:nvSpPr>
        <p:spPr>
          <a:xfrm>
            <a:off x="457200" y="914400"/>
            <a:ext cx="8229600" cy="5211763"/>
          </a:xfrm>
        </p:spPr>
        <p:txBody>
          <a:bodyPr>
            <a:normAutofit lnSpcReduction="10000"/>
          </a:bodyPr>
          <a:lstStyle/>
          <a:p>
            <a:pPr>
              <a:buNone/>
            </a:pPr>
            <a:r>
              <a:rPr lang="en-US" sz="1600" b="1" u="sng" dirty="0"/>
              <a:t>Project Objective:</a:t>
            </a:r>
            <a:r>
              <a:rPr lang="en-US" sz="1600" dirty="0"/>
              <a:t>  </a:t>
            </a:r>
            <a:r>
              <a:rPr lang="en-US" sz="1600" i="1" dirty="0"/>
              <a:t>Design a DL based car identification model </a:t>
            </a:r>
          </a:p>
          <a:p>
            <a:pPr>
              <a:buNone/>
            </a:pPr>
            <a:endParaRPr lang="en-US" sz="1600" i="1" dirty="0"/>
          </a:p>
          <a:p>
            <a:pPr>
              <a:buNone/>
            </a:pPr>
            <a:r>
              <a:rPr lang="en-US" sz="1600" b="1" u="sng" dirty="0"/>
              <a:t>Domain:</a:t>
            </a:r>
            <a:r>
              <a:rPr lang="en-US" sz="1600" dirty="0"/>
              <a:t>  </a:t>
            </a:r>
            <a:r>
              <a:rPr lang="en-US" sz="1600" i="1" dirty="0"/>
              <a:t>Automotive. Surveillance </a:t>
            </a:r>
          </a:p>
          <a:p>
            <a:pPr>
              <a:buNone/>
            </a:pPr>
            <a:endParaRPr lang="en-US" sz="1600" i="1" dirty="0"/>
          </a:p>
          <a:p>
            <a:pPr>
              <a:buNone/>
            </a:pPr>
            <a:r>
              <a:rPr lang="en-US" sz="1600" b="1" u="sng" dirty="0"/>
              <a:t>Context: </a:t>
            </a:r>
            <a:r>
              <a:rPr lang="en-US" sz="1600" i="1" dirty="0"/>
              <a:t>Computer vision can be used to automate supervision and generate action appropriate action trigger if the event is predicted from the image of interest. For example a car moving on the road can be easily identified by a camera as make of the car, type, </a:t>
            </a:r>
            <a:r>
              <a:rPr lang="en-US" sz="1600" i="1" dirty="0" err="1"/>
              <a:t>colour</a:t>
            </a:r>
            <a:r>
              <a:rPr lang="en-US" sz="1600" i="1" dirty="0"/>
              <a:t>, number plates etc .</a:t>
            </a:r>
          </a:p>
          <a:p>
            <a:pPr>
              <a:buNone/>
            </a:pPr>
            <a:endParaRPr lang="en-US" sz="1600" i="1" dirty="0"/>
          </a:p>
          <a:p>
            <a:pPr>
              <a:buNone/>
            </a:pPr>
            <a:r>
              <a:rPr lang="en-US" sz="1600" b="1" u="sng" dirty="0"/>
              <a:t>Data Description: </a:t>
            </a:r>
            <a:r>
              <a:rPr lang="en-US" sz="1600" i="1" dirty="0"/>
              <a:t>The Cars dataset contains 16,185 images of 196 classes of cars. The data is split into 8,144 training images and 8,041 testing images, where each class has been split roughly in a 50-50 split. Classes are typically at the level of Make, Model, Year, e.g. 2012 Tesla Model S or 2012 BMW M3 coupe. </a:t>
            </a:r>
          </a:p>
          <a:p>
            <a:pPr>
              <a:buNone/>
            </a:pPr>
            <a:r>
              <a:rPr lang="en-US" sz="1600" i="1" dirty="0"/>
              <a:t>	Data description: </a:t>
            </a:r>
          </a:p>
          <a:p>
            <a:pPr>
              <a:buNone/>
            </a:pPr>
            <a:r>
              <a:rPr lang="en-US" sz="1600" i="1" dirty="0"/>
              <a:t>		‣ Train Images: Consists of real images of cars as per the make and year of the car. </a:t>
            </a:r>
          </a:p>
          <a:p>
            <a:pPr>
              <a:buNone/>
            </a:pPr>
            <a:r>
              <a:rPr lang="en-US" sz="1600" i="1" dirty="0"/>
              <a:t>		‣ Test Images: Consists of real images of cars as per the make and year of the car. </a:t>
            </a:r>
          </a:p>
          <a:p>
            <a:pPr>
              <a:buNone/>
            </a:pPr>
            <a:r>
              <a:rPr lang="en-US" sz="1600" i="1" dirty="0"/>
              <a:t>		‣ Train Annotation: Consists of bounding box region for training images. </a:t>
            </a:r>
          </a:p>
          <a:p>
            <a:pPr>
              <a:buNone/>
            </a:pPr>
            <a:r>
              <a:rPr lang="en-US" sz="1600" i="1" dirty="0"/>
              <a:t>		‣ Test Annotation: Consists of bounding box region for testing images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200" dirty="0"/>
              <a:t>Approach</a:t>
            </a:r>
          </a:p>
        </p:txBody>
      </p:sp>
      <p:sp>
        <p:nvSpPr>
          <p:cNvPr id="3" name="Content Placeholder 2"/>
          <p:cNvSpPr>
            <a:spLocks noGrp="1"/>
          </p:cNvSpPr>
          <p:nvPr>
            <p:ph idx="1"/>
          </p:nvPr>
        </p:nvSpPr>
        <p:spPr>
          <a:xfrm>
            <a:off x="457200" y="838200"/>
            <a:ext cx="8229600" cy="5287963"/>
          </a:xfrm>
        </p:spPr>
        <p:txBody>
          <a:bodyPr>
            <a:normAutofit fontScale="77500" lnSpcReduction="20000"/>
          </a:bodyPr>
          <a:lstStyle/>
          <a:p>
            <a:r>
              <a:rPr lang="en-US" sz="1600" dirty="0"/>
              <a:t>Understanding Data:</a:t>
            </a:r>
          </a:p>
          <a:p>
            <a:pPr lvl="1"/>
            <a:r>
              <a:rPr lang="en-US" sz="1600" dirty="0"/>
              <a:t>EDA</a:t>
            </a:r>
          </a:p>
          <a:p>
            <a:pPr lvl="1"/>
            <a:r>
              <a:rPr lang="en-US" sz="1600" dirty="0"/>
              <a:t>Image Augmentation and bounding boxes</a:t>
            </a:r>
          </a:p>
          <a:p>
            <a:r>
              <a:rPr lang="en-US" sz="1600" dirty="0"/>
              <a:t>Model Exploration:</a:t>
            </a:r>
          </a:p>
          <a:p>
            <a:pPr lvl="1"/>
            <a:r>
              <a:rPr lang="en-US" sz="1600" dirty="0"/>
              <a:t>Design, train and test CNN models to classify the car</a:t>
            </a:r>
          </a:p>
          <a:p>
            <a:pPr lvl="1"/>
            <a:r>
              <a:rPr lang="en-US" sz="1600" dirty="0"/>
              <a:t>Design, train and test RCNN &amp; its hybrids based object detection models to impose the bounding box </a:t>
            </a:r>
          </a:p>
          <a:p>
            <a:r>
              <a:rPr lang="en-US" sz="1600" dirty="0"/>
              <a:t>Fine Tuning Approach:</a:t>
            </a:r>
          </a:p>
          <a:p>
            <a:pPr lvl="1"/>
            <a:r>
              <a:rPr lang="en-US" sz="1600" dirty="0"/>
              <a:t>Read documentation and change points one step at a time</a:t>
            </a:r>
          </a:p>
          <a:p>
            <a:pPr lvl="1"/>
            <a:r>
              <a:rPr lang="en-US" sz="1600" dirty="0"/>
              <a:t>Auto fine tuners</a:t>
            </a:r>
          </a:p>
          <a:p>
            <a:r>
              <a:rPr lang="en-US" sz="1600" dirty="0"/>
              <a:t>Future Steps:</a:t>
            </a:r>
          </a:p>
          <a:p>
            <a:pPr lvl="1"/>
            <a:r>
              <a:rPr lang="en-US" sz="1600" dirty="0"/>
              <a:t>Further fine tuning</a:t>
            </a:r>
          </a:p>
          <a:p>
            <a:pPr lvl="1"/>
            <a:r>
              <a:rPr lang="en-US" sz="1600" dirty="0"/>
              <a:t>Pickle the tuned models</a:t>
            </a:r>
          </a:p>
          <a:p>
            <a:pPr lvl="1"/>
            <a:r>
              <a:rPr lang="en-US" sz="1600" dirty="0"/>
              <a:t>Implementing both CNN model and RCNN/hybrid approach for identifying car and its further details in a single step</a:t>
            </a:r>
          </a:p>
          <a:p>
            <a:pPr lvl="1"/>
            <a:r>
              <a:rPr lang="en-US" sz="1600" dirty="0"/>
              <a:t>UI design brainstorming</a:t>
            </a:r>
          </a:p>
          <a:p>
            <a:pPr lvl="1"/>
            <a:r>
              <a:rPr lang="en-US" sz="1600" dirty="0"/>
              <a:t>UI for automating tasks </a:t>
            </a:r>
          </a:p>
          <a:p>
            <a:pPr lvl="2"/>
            <a:r>
              <a:rPr lang="en-US" sz="1600" dirty="0"/>
              <a:t>Select data set folder</a:t>
            </a:r>
          </a:p>
          <a:p>
            <a:pPr lvl="2"/>
            <a:r>
              <a:rPr lang="en-US" sz="1600" dirty="0"/>
              <a:t>Select model – CNN</a:t>
            </a:r>
          </a:p>
          <a:p>
            <a:pPr lvl="2"/>
            <a:r>
              <a:rPr lang="en-US" sz="1600" dirty="0"/>
              <a:t>Select Model RCNN/Hybrid</a:t>
            </a:r>
          </a:p>
          <a:p>
            <a:pPr lvl="2"/>
            <a:r>
              <a:rPr lang="en-US" sz="1600" dirty="0"/>
              <a:t>Select test folder</a:t>
            </a:r>
          </a:p>
          <a:p>
            <a:pPr lvl="2"/>
            <a:r>
              <a:rPr lang="en-US" sz="1600" dirty="0"/>
              <a:t>Analyze result</a:t>
            </a:r>
          </a:p>
          <a:p>
            <a:pPr lvl="2"/>
            <a:r>
              <a:rPr lang="en-US" sz="1600" dirty="0"/>
              <a:t>Test on single images as </a:t>
            </a:r>
            <a:r>
              <a:rPr lang="en-US" sz="1600" dirty="0" err="1"/>
              <a:t>choosen</a:t>
            </a:r>
            <a:endParaRPr lang="en-US" sz="1600" dirty="0"/>
          </a:p>
          <a:p>
            <a:pPr lvl="2"/>
            <a:endParaRPr lang="en-US" sz="1600" dirty="0"/>
          </a:p>
          <a:p>
            <a:pPr lvl="1"/>
            <a:r>
              <a:rPr lang="en-US" sz="1600" dirty="0"/>
              <a:t>Pickled model  to be used for future prediction and viewing image</a:t>
            </a:r>
          </a:p>
          <a:p>
            <a:endParaRPr lang="en-US" sz="1600" dirty="0"/>
          </a:p>
          <a:p>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a:t>EDA</a:t>
            </a:r>
          </a:p>
        </p:txBody>
      </p:sp>
      <p:sp>
        <p:nvSpPr>
          <p:cNvPr id="3" name="Content Placeholder 2"/>
          <p:cNvSpPr>
            <a:spLocks noGrp="1"/>
          </p:cNvSpPr>
          <p:nvPr>
            <p:ph idx="1"/>
          </p:nvPr>
        </p:nvSpPr>
        <p:spPr>
          <a:xfrm>
            <a:off x="457200" y="1066800"/>
            <a:ext cx="8229600" cy="5059363"/>
          </a:xfrm>
        </p:spPr>
        <p:txBody>
          <a:bodyPr>
            <a:normAutofit/>
          </a:bodyPr>
          <a:lstStyle/>
          <a:p>
            <a:r>
              <a:rPr lang="en-US" sz="1600" dirty="0"/>
              <a:t>Data Provided:</a:t>
            </a:r>
          </a:p>
          <a:p>
            <a:pPr lvl="1"/>
            <a:r>
              <a:rPr lang="en-US" sz="1200" dirty="0"/>
              <a:t>Sets of car images and their bounding boxes coordinates</a:t>
            </a:r>
          </a:p>
          <a:p>
            <a:r>
              <a:rPr lang="en-US" sz="1600" dirty="0"/>
              <a:t>Total car types present in the dataset – 196</a:t>
            </a:r>
          </a:p>
          <a:p>
            <a:r>
              <a:rPr lang="en-US" sz="1600" dirty="0"/>
              <a:t>Distribution of images among the car types is very wide.</a:t>
            </a:r>
          </a:p>
          <a:p>
            <a:pPr lvl="1"/>
            <a:r>
              <a:rPr lang="en-US" sz="1200" dirty="0"/>
              <a:t>Its ranging from 22 images in a folder to 68 in train ad test sets.</a:t>
            </a:r>
          </a:p>
          <a:p>
            <a:pPr lvl="1"/>
            <a:r>
              <a:rPr lang="en-US" sz="1200" dirty="0"/>
              <a:t>For training and test sets, majority of folders are have 35-45 images</a:t>
            </a:r>
          </a:p>
          <a:p>
            <a:r>
              <a:rPr lang="en-US" sz="1600" dirty="0"/>
              <a:t>Images are of having very dynamic range </a:t>
            </a:r>
          </a:p>
          <a:p>
            <a:pPr lvl="1"/>
            <a:r>
              <a:rPr lang="en-US" sz="1200" dirty="0"/>
              <a:t>Images are having multiple light conditions</a:t>
            </a:r>
          </a:p>
          <a:p>
            <a:pPr lvl="1"/>
            <a:r>
              <a:rPr lang="en-US" sz="1200" dirty="0"/>
              <a:t>Only one car image coordinate is provided among multiple cars if present.</a:t>
            </a:r>
          </a:p>
          <a:p>
            <a:pPr lvl="1"/>
            <a:r>
              <a:rPr lang="en-US" sz="1200" dirty="0"/>
              <a:t>Image size are of varying nature </a:t>
            </a:r>
          </a:p>
          <a:p>
            <a:pPr lvl="1"/>
            <a:r>
              <a:rPr lang="en-US" sz="1200" dirty="0"/>
              <a:t>Image sizes range from very small size in 50x50 to 5000x5000 as well</a:t>
            </a:r>
          </a:p>
          <a:p>
            <a:pPr lvl="1"/>
            <a:r>
              <a:rPr lang="en-US" sz="1200" dirty="0"/>
              <a:t>Notice below image for concentration of image sizes</a:t>
            </a:r>
          </a:p>
          <a:p>
            <a:pPr lvl="1"/>
            <a:r>
              <a:rPr lang="en-US" sz="1200" dirty="0"/>
              <a:t>Maximum images are having size of 640x480</a:t>
            </a:r>
          </a:p>
          <a:p>
            <a:pPr lvl="1"/>
            <a:endParaRPr lang="en-US" sz="1200" dirty="0"/>
          </a:p>
          <a:p>
            <a:endParaRPr lang="en-US" sz="1600" dirty="0"/>
          </a:p>
          <a:p>
            <a:endParaRPr lang="en-US" sz="1600" dirty="0"/>
          </a:p>
        </p:txBody>
      </p:sp>
      <p:pic>
        <p:nvPicPr>
          <p:cNvPr id="5" name="Picture 4" descr="imgDistribution.PNG"/>
          <p:cNvPicPr>
            <a:picLocks noChangeAspect="1"/>
          </p:cNvPicPr>
          <p:nvPr/>
        </p:nvPicPr>
        <p:blipFill>
          <a:blip r:embed="rId2"/>
          <a:stretch>
            <a:fillRect/>
          </a:stretch>
        </p:blipFill>
        <p:spPr>
          <a:xfrm>
            <a:off x="5919428" y="1160059"/>
            <a:ext cx="2995972" cy="2345141"/>
          </a:xfrm>
          <a:prstGeom prst="rect">
            <a:avLst/>
          </a:prstGeom>
        </p:spPr>
      </p:pic>
      <p:pic>
        <p:nvPicPr>
          <p:cNvPr id="6" name="Picture 5" descr="carWithBboxes.PNG"/>
          <p:cNvPicPr>
            <a:picLocks noChangeAspect="1"/>
          </p:cNvPicPr>
          <p:nvPr/>
        </p:nvPicPr>
        <p:blipFill>
          <a:blip r:embed="rId3"/>
          <a:stretch>
            <a:fillRect/>
          </a:stretch>
        </p:blipFill>
        <p:spPr>
          <a:xfrm>
            <a:off x="6290864" y="3429000"/>
            <a:ext cx="2167336" cy="3269217"/>
          </a:xfrm>
          <a:prstGeom prst="rect">
            <a:avLst/>
          </a:prstGeom>
        </p:spPr>
      </p:pic>
      <p:pic>
        <p:nvPicPr>
          <p:cNvPr id="7" name="Picture 6" descr="ImgSizeDist.PNG"/>
          <p:cNvPicPr>
            <a:picLocks noChangeAspect="1"/>
          </p:cNvPicPr>
          <p:nvPr/>
        </p:nvPicPr>
        <p:blipFill>
          <a:blip r:embed="rId4"/>
          <a:stretch>
            <a:fillRect/>
          </a:stretch>
        </p:blipFill>
        <p:spPr>
          <a:xfrm>
            <a:off x="1447800" y="4419600"/>
            <a:ext cx="3505200" cy="2286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a:t>Image Augmentation &amp; Bounding Boxes</a:t>
            </a:r>
          </a:p>
        </p:txBody>
      </p:sp>
      <p:sp>
        <p:nvSpPr>
          <p:cNvPr id="3" name="Content Placeholder 2"/>
          <p:cNvSpPr>
            <a:spLocks noGrp="1"/>
          </p:cNvSpPr>
          <p:nvPr>
            <p:ph idx="1"/>
          </p:nvPr>
        </p:nvSpPr>
        <p:spPr>
          <a:xfrm>
            <a:off x="457200" y="990600"/>
            <a:ext cx="8229600" cy="5135563"/>
          </a:xfrm>
        </p:spPr>
        <p:txBody>
          <a:bodyPr>
            <a:normAutofit/>
          </a:bodyPr>
          <a:lstStyle/>
          <a:p>
            <a:r>
              <a:rPr lang="en-US" sz="1600" b="1" u="sng" dirty="0"/>
              <a:t>Data/Image Augmentation:</a:t>
            </a:r>
            <a:r>
              <a:rPr lang="en-US" sz="1600" dirty="0"/>
              <a:t> </a:t>
            </a:r>
            <a:r>
              <a:rPr lang="en-US" sz="1600" i="1" dirty="0"/>
              <a:t>Data/Image augmentation works is by thinking of it as a way to artificially expand our dataset. As is the case with deep learning applications, the more data, the merrier.</a:t>
            </a:r>
          </a:p>
          <a:p>
            <a:r>
              <a:rPr lang="en-US" sz="1600" dirty="0"/>
              <a:t>We have many deep learning libraries like </a:t>
            </a:r>
            <a:r>
              <a:rPr lang="en-US" sz="1600" dirty="0" err="1"/>
              <a:t>torchvision</a:t>
            </a:r>
            <a:r>
              <a:rPr lang="en-US" sz="1600" dirty="0"/>
              <a:t>, </a:t>
            </a:r>
            <a:r>
              <a:rPr lang="en-US" sz="1600" dirty="0" err="1"/>
              <a:t>keras</a:t>
            </a:r>
            <a:r>
              <a:rPr lang="en-US" sz="1600" dirty="0"/>
              <a:t>, and </a:t>
            </a:r>
            <a:r>
              <a:rPr lang="en-US" sz="1600" dirty="0" err="1"/>
              <a:t>specialised</a:t>
            </a:r>
            <a:r>
              <a:rPr lang="en-US" sz="1600" dirty="0"/>
              <a:t> libraries on </a:t>
            </a:r>
            <a:r>
              <a:rPr lang="en-US" sz="1600" dirty="0" err="1"/>
              <a:t>Github</a:t>
            </a:r>
            <a:r>
              <a:rPr lang="en-US" sz="1600" dirty="0"/>
              <a:t>  to support  data augmentation for classification training tasks, but we don’t have a data augmentation for object detection tasks, which will follow the bounding box along with it.</a:t>
            </a:r>
          </a:p>
          <a:p>
            <a:r>
              <a:rPr lang="en-US" sz="1600" i="1" dirty="0"/>
              <a:t>Augmentation type options attempted:</a:t>
            </a:r>
          </a:p>
          <a:p>
            <a:pPr lvl="1"/>
            <a:r>
              <a:rPr lang="en-US" sz="1200" i="1" dirty="0"/>
              <a:t>Resizing with/without letterbox pattern</a:t>
            </a:r>
          </a:p>
          <a:p>
            <a:pPr lvl="1"/>
            <a:r>
              <a:rPr lang="en-US" sz="1200" i="1" dirty="0"/>
              <a:t>Horizontal Flip</a:t>
            </a:r>
          </a:p>
          <a:p>
            <a:pPr lvl="1"/>
            <a:r>
              <a:rPr lang="en-US" sz="1200" i="1" dirty="0"/>
              <a:t>Scale</a:t>
            </a:r>
          </a:p>
          <a:p>
            <a:pPr lvl="1"/>
            <a:r>
              <a:rPr lang="en-US" sz="1200" i="1" dirty="0"/>
              <a:t>Rotation</a:t>
            </a:r>
          </a:p>
          <a:p>
            <a:pPr lvl="1"/>
            <a:r>
              <a:rPr lang="en-US" sz="1200" i="1" dirty="0"/>
              <a:t>Translation</a:t>
            </a:r>
          </a:p>
          <a:p>
            <a:pPr lvl="1"/>
            <a:r>
              <a:rPr lang="en-US" sz="1200" i="1" dirty="0"/>
              <a:t>Shearing</a:t>
            </a:r>
          </a:p>
          <a:p>
            <a:pPr lvl="1"/>
            <a:endParaRPr lang="en-US" sz="1200" i="1" dirty="0"/>
          </a:p>
        </p:txBody>
      </p:sp>
      <p:pic>
        <p:nvPicPr>
          <p:cNvPr id="4" name="Picture 3" descr="resize.PNG"/>
          <p:cNvPicPr>
            <a:picLocks noChangeAspect="1"/>
          </p:cNvPicPr>
          <p:nvPr/>
        </p:nvPicPr>
        <p:blipFill>
          <a:blip r:embed="rId2"/>
          <a:stretch>
            <a:fillRect/>
          </a:stretch>
        </p:blipFill>
        <p:spPr>
          <a:xfrm>
            <a:off x="6553200" y="2582064"/>
            <a:ext cx="1905000" cy="1989936"/>
          </a:xfrm>
          <a:prstGeom prst="rect">
            <a:avLst/>
          </a:prstGeom>
        </p:spPr>
      </p:pic>
      <p:pic>
        <p:nvPicPr>
          <p:cNvPr id="5" name="Picture 4" descr="Rotate.PNG"/>
          <p:cNvPicPr>
            <a:picLocks noChangeAspect="1"/>
          </p:cNvPicPr>
          <p:nvPr/>
        </p:nvPicPr>
        <p:blipFill>
          <a:blip r:embed="rId3"/>
          <a:stretch>
            <a:fillRect/>
          </a:stretch>
        </p:blipFill>
        <p:spPr>
          <a:xfrm>
            <a:off x="685801" y="4540835"/>
            <a:ext cx="2491978" cy="1707565"/>
          </a:xfrm>
          <a:prstGeom prst="rect">
            <a:avLst/>
          </a:prstGeom>
        </p:spPr>
      </p:pic>
      <p:pic>
        <p:nvPicPr>
          <p:cNvPr id="6" name="Picture 5" descr="Shearing.PNG"/>
          <p:cNvPicPr>
            <a:picLocks noChangeAspect="1"/>
          </p:cNvPicPr>
          <p:nvPr/>
        </p:nvPicPr>
        <p:blipFill>
          <a:blip r:embed="rId4"/>
          <a:stretch>
            <a:fillRect/>
          </a:stretch>
        </p:blipFill>
        <p:spPr>
          <a:xfrm>
            <a:off x="3352800" y="4572000"/>
            <a:ext cx="2583671" cy="1752600"/>
          </a:xfrm>
          <a:prstGeom prst="rect">
            <a:avLst/>
          </a:prstGeom>
        </p:spPr>
      </p:pic>
      <p:pic>
        <p:nvPicPr>
          <p:cNvPr id="7" name="Picture 6" descr="Scaling.PNG"/>
          <p:cNvPicPr>
            <a:picLocks noChangeAspect="1"/>
          </p:cNvPicPr>
          <p:nvPr/>
        </p:nvPicPr>
        <p:blipFill>
          <a:blip r:embed="rId5"/>
          <a:stretch>
            <a:fillRect/>
          </a:stretch>
        </p:blipFill>
        <p:spPr>
          <a:xfrm>
            <a:off x="4125160" y="2735361"/>
            <a:ext cx="2411870" cy="1684239"/>
          </a:xfrm>
          <a:prstGeom prst="rect">
            <a:avLst/>
          </a:prstGeom>
        </p:spPr>
      </p:pic>
      <p:pic>
        <p:nvPicPr>
          <p:cNvPr id="8" name="Picture 7" descr="HorizontalFlip.PNG"/>
          <p:cNvPicPr>
            <a:picLocks noChangeAspect="1"/>
          </p:cNvPicPr>
          <p:nvPr/>
        </p:nvPicPr>
        <p:blipFill>
          <a:blip r:embed="rId6"/>
          <a:stretch>
            <a:fillRect/>
          </a:stretch>
        </p:blipFill>
        <p:spPr>
          <a:xfrm>
            <a:off x="6096000" y="4572000"/>
            <a:ext cx="2563905" cy="1676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a:t>Faster RCNN</a:t>
            </a:r>
          </a:p>
        </p:txBody>
      </p:sp>
      <p:sp>
        <p:nvSpPr>
          <p:cNvPr id="3" name="Content Placeholder 2"/>
          <p:cNvSpPr>
            <a:spLocks noGrp="1"/>
          </p:cNvSpPr>
          <p:nvPr>
            <p:ph idx="1"/>
          </p:nvPr>
        </p:nvSpPr>
        <p:spPr>
          <a:xfrm>
            <a:off x="457200" y="990600"/>
            <a:ext cx="8229600" cy="5135563"/>
          </a:xfrm>
        </p:spPr>
        <p:txBody>
          <a:bodyPr>
            <a:normAutofit/>
          </a:bodyPr>
          <a:lstStyle/>
          <a:p>
            <a:r>
              <a:rPr lang="en-US" sz="1600" b="1" u="sng" dirty="0"/>
              <a:t>Why not RCNN? :</a:t>
            </a:r>
            <a:r>
              <a:rPr lang="en-US" sz="1600" dirty="0"/>
              <a:t> Introduction of R-CNN was important turn of event in object detection algorithm world. It was topped with Fast–RCNN and then finally by Faster-RCNN.</a:t>
            </a:r>
          </a:p>
          <a:p>
            <a:pPr lvl="1"/>
            <a:r>
              <a:rPr lang="en-US" sz="1600" dirty="0"/>
              <a:t>R-CNN was proposed to deal with the problem of efficient object localization in object detection</a:t>
            </a:r>
          </a:p>
          <a:p>
            <a:pPr lvl="1"/>
            <a:r>
              <a:rPr lang="en-US" sz="1600" dirty="0"/>
              <a:t>Earlier method uses exhaustive search to find object</a:t>
            </a:r>
          </a:p>
          <a:p>
            <a:pPr lvl="1"/>
            <a:r>
              <a:rPr lang="en-US" sz="1600" dirty="0"/>
              <a:t>R-CNN uses the Selective search algorithm which takes advantage of segmentation of objects and Exhaustive search to efficiently determine the region proposals</a:t>
            </a:r>
          </a:p>
          <a:p>
            <a:pPr lvl="1"/>
            <a:r>
              <a:rPr lang="en-US" sz="1600" dirty="0"/>
              <a:t>Selective search algorithm proposes approximately </a:t>
            </a:r>
            <a:r>
              <a:rPr lang="en-US" sz="1600" i="1" dirty="0"/>
              <a:t>2000</a:t>
            </a:r>
            <a:r>
              <a:rPr lang="en-US" sz="1600" dirty="0"/>
              <a:t> region proposals per image</a:t>
            </a:r>
          </a:p>
          <a:p>
            <a:pPr lvl="1"/>
            <a:r>
              <a:rPr lang="en-US" sz="1600" dirty="0"/>
              <a:t>Issues:</a:t>
            </a:r>
          </a:p>
          <a:p>
            <a:pPr lvl="2"/>
            <a:r>
              <a:rPr lang="en-US" sz="1600" dirty="0"/>
              <a:t>Each image needs to classify </a:t>
            </a:r>
            <a:r>
              <a:rPr lang="en-US" sz="1600" i="1" dirty="0"/>
              <a:t>2000</a:t>
            </a:r>
            <a:r>
              <a:rPr lang="en-US" sz="1600" dirty="0"/>
              <a:t> region proposals. Might not be an ideal case for all.</a:t>
            </a:r>
          </a:p>
          <a:p>
            <a:pPr lvl="2"/>
            <a:r>
              <a:rPr lang="en-US" sz="1600" dirty="0"/>
              <a:t>To store feature map, it requires lot of disk space. </a:t>
            </a:r>
          </a:p>
          <a:p>
            <a:pPr lvl="2"/>
            <a:r>
              <a:rPr lang="en-US" sz="1600" dirty="0"/>
              <a:t>R-CNN couldn’t be used real time. Each region proposal is fed independently to the CNN for feature extraction. This makes it impossible to run R-CNN in real-time.</a:t>
            </a:r>
          </a:p>
          <a:p>
            <a:pPr lvl="1"/>
            <a:r>
              <a:rPr lang="en-US" sz="1600" i="1" dirty="0"/>
              <a:t>For our current project objective of car detection, RCNN has a major drawback which leads to rejection. It can not be used in real time.</a:t>
            </a:r>
          </a:p>
          <a:p>
            <a:pPr lvl="1"/>
            <a:endParaRPr lang="en-US" sz="2000" dirty="0"/>
          </a:p>
          <a:p>
            <a:pPr lvl="2"/>
            <a:endParaRPr lang="en-US" sz="1600" dirty="0"/>
          </a:p>
          <a:p>
            <a:pPr lvl="2"/>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772400" cy="914400"/>
          </a:xfrm>
        </p:spPr>
        <p:txBody>
          <a:bodyPr>
            <a:normAutofit/>
          </a:bodyPr>
          <a:lstStyle/>
          <a:p>
            <a:r>
              <a:rPr lang="en-US" sz="3200" dirty="0"/>
              <a:t>Faster RCNN</a:t>
            </a:r>
          </a:p>
        </p:txBody>
      </p:sp>
      <p:sp>
        <p:nvSpPr>
          <p:cNvPr id="3" name="Content Placeholder 2"/>
          <p:cNvSpPr>
            <a:spLocks noGrp="1"/>
          </p:cNvSpPr>
          <p:nvPr>
            <p:ph idx="1"/>
          </p:nvPr>
        </p:nvSpPr>
        <p:spPr>
          <a:xfrm>
            <a:off x="533400" y="1600200"/>
            <a:ext cx="7772400" cy="4572000"/>
          </a:xfrm>
        </p:spPr>
        <p:txBody>
          <a:bodyPr>
            <a:normAutofit/>
          </a:bodyPr>
          <a:lstStyle/>
          <a:p>
            <a:r>
              <a:rPr lang="en-US" sz="1600" b="1" u="sng" dirty="0"/>
              <a:t>Why Not Fast RCNN?</a:t>
            </a:r>
            <a:r>
              <a:rPr lang="en-US" sz="1600" dirty="0"/>
              <a:t> :- Fast R-CNN overcomes several issues in R-CNN. It justifies its tag ahead of RCNN and is Fast.</a:t>
            </a:r>
          </a:p>
          <a:p>
            <a:r>
              <a:rPr lang="en-US" sz="1600" dirty="0"/>
              <a:t>Removes the requirement to store a feature map and saves disk space </a:t>
            </a:r>
          </a:p>
          <a:p>
            <a:r>
              <a:rPr lang="en-US" sz="1600" dirty="0"/>
              <a:t>Takes the whole image and region proposals as input in its CNN architecture in one forward propagation</a:t>
            </a:r>
          </a:p>
          <a:p>
            <a:r>
              <a:rPr lang="en-US" sz="1600" dirty="0" err="1"/>
              <a:t>Softmax</a:t>
            </a:r>
            <a:r>
              <a:rPr lang="en-US" sz="1600" dirty="0"/>
              <a:t> layer instead of SVM in its classification of region proposal which proved to be faster and generate better accuracy than SVM</a:t>
            </a:r>
          </a:p>
          <a:p>
            <a:pPr lvl="1"/>
            <a:r>
              <a:rPr lang="en-US" sz="1600" b="1" dirty="0" err="1"/>
              <a:t>Softmax</a:t>
            </a:r>
            <a:r>
              <a:rPr lang="en-US" sz="1600" b="1" dirty="0"/>
              <a:t> layer</a:t>
            </a:r>
            <a:r>
              <a:rPr lang="en-US" sz="1600" dirty="0"/>
              <a:t> to predict the class scores</a:t>
            </a:r>
          </a:p>
          <a:p>
            <a:pPr lvl="1"/>
            <a:r>
              <a:rPr lang="en-US" sz="1600" b="1" dirty="0"/>
              <a:t>FC layer</a:t>
            </a:r>
            <a:r>
              <a:rPr lang="en-US" sz="1600" dirty="0"/>
              <a:t> to predict the bounding boxes of the detected objects</a:t>
            </a:r>
          </a:p>
          <a:p>
            <a:r>
              <a:rPr lang="en-US" sz="1600" dirty="0"/>
              <a:t>Issues:</a:t>
            </a:r>
          </a:p>
          <a:p>
            <a:pPr lvl="1"/>
            <a:r>
              <a:rPr lang="en-US" sz="1600" i="1" dirty="0"/>
              <a:t>Most of the time taken by Fast R-CNN during detection is a selective search region proposal generation algorithm. Hence, it is the bottleneck of this architecture which was dealt with in Faster R-CNN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772400" cy="914400"/>
          </a:xfrm>
        </p:spPr>
        <p:txBody>
          <a:bodyPr>
            <a:normAutofit/>
          </a:bodyPr>
          <a:lstStyle/>
          <a:p>
            <a:r>
              <a:rPr lang="en-US" sz="3200" dirty="0"/>
              <a:t>Faster RCNN</a:t>
            </a:r>
          </a:p>
        </p:txBody>
      </p:sp>
      <p:sp>
        <p:nvSpPr>
          <p:cNvPr id="3" name="Content Placeholder 2"/>
          <p:cNvSpPr>
            <a:spLocks noGrp="1"/>
          </p:cNvSpPr>
          <p:nvPr>
            <p:ph idx="1"/>
          </p:nvPr>
        </p:nvSpPr>
        <p:spPr>
          <a:xfrm>
            <a:off x="381000" y="1371600"/>
            <a:ext cx="7772400" cy="4572000"/>
          </a:xfrm>
        </p:spPr>
        <p:txBody>
          <a:bodyPr>
            <a:normAutofit/>
          </a:bodyPr>
          <a:lstStyle/>
          <a:p>
            <a:r>
              <a:rPr lang="en-US" sz="1600" b="1" u="sng" dirty="0"/>
              <a:t>Why Faster RCNN? </a:t>
            </a:r>
            <a:r>
              <a:rPr lang="en-US" sz="1600" dirty="0"/>
              <a:t>:- Faster R-CNN is a single-stage model that is trained end-to-end.</a:t>
            </a:r>
          </a:p>
          <a:p>
            <a:r>
              <a:rPr lang="en-US" sz="1600" b="1" dirty="0"/>
              <a:t>Region proposal network (RPN)</a:t>
            </a:r>
            <a:r>
              <a:rPr lang="en-US" sz="1600" dirty="0"/>
              <a:t> which is a fully </a:t>
            </a:r>
            <a:r>
              <a:rPr lang="en-US" sz="1600" dirty="0" err="1"/>
              <a:t>convolutional</a:t>
            </a:r>
            <a:r>
              <a:rPr lang="en-US" sz="1600" dirty="0"/>
              <a:t> network that generates proposals with various scales and aspect ratios</a:t>
            </a:r>
          </a:p>
          <a:p>
            <a:r>
              <a:rPr lang="en-US" sz="1600" dirty="0"/>
              <a:t>Introduced the concept of </a:t>
            </a:r>
            <a:r>
              <a:rPr lang="en-US" sz="1600" b="1" dirty="0"/>
              <a:t>anchor boxes</a:t>
            </a:r>
          </a:p>
          <a:p>
            <a:r>
              <a:rPr lang="en-US" sz="1600" dirty="0"/>
              <a:t> </a:t>
            </a:r>
            <a:r>
              <a:rPr lang="en-US" sz="1600" dirty="0" err="1"/>
              <a:t>Convolutional</a:t>
            </a:r>
            <a:r>
              <a:rPr lang="en-US" sz="1600" dirty="0"/>
              <a:t> computations are shared across the RPN and the Fast R-CNN. This reduces the computational time</a:t>
            </a:r>
          </a:p>
          <a:p>
            <a:r>
              <a:rPr lang="en-US" sz="1600" dirty="0"/>
              <a:t>Architecture of Faster R-CNN:</a:t>
            </a:r>
          </a:p>
          <a:p>
            <a:pPr lvl="1"/>
            <a:r>
              <a:rPr lang="en-US" sz="1600" b="1" dirty="0"/>
              <a:t>RPN</a:t>
            </a:r>
            <a:r>
              <a:rPr lang="en-US" sz="1600" dirty="0"/>
              <a:t>: For generating region proposals</a:t>
            </a:r>
          </a:p>
          <a:p>
            <a:pPr lvl="1"/>
            <a:r>
              <a:rPr lang="en-US" sz="1600" b="1" dirty="0"/>
              <a:t>Fast R-CNN</a:t>
            </a:r>
            <a:r>
              <a:rPr lang="en-US" sz="1600" dirty="0"/>
              <a:t>: For detecting objects in the proposed regions</a:t>
            </a:r>
          </a:p>
          <a:p>
            <a:r>
              <a:rPr lang="en-US" sz="1600" dirty="0"/>
              <a:t>Drawback:</a:t>
            </a:r>
          </a:p>
          <a:p>
            <a:pPr lvl="1"/>
            <a:r>
              <a:rPr lang="en-US" sz="1600" dirty="0"/>
              <a:t>One drawback of Faster R-CNN is that the RPN is trained where all anchors in the mini-batch, of size 256, are extracted from a single image. Because all samples from a single image may be correlated (i.e. their features are similar), the network may take a lot of time until reaching convergence.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296E3-07AA-4A84-B95C-84143491FFF1}"/>
              </a:ext>
            </a:extLst>
          </p:cNvPr>
          <p:cNvSpPr>
            <a:spLocks noGrp="1"/>
          </p:cNvSpPr>
          <p:nvPr>
            <p:ph type="title"/>
          </p:nvPr>
        </p:nvSpPr>
        <p:spPr>
          <a:xfrm>
            <a:off x="878840" y="512064"/>
            <a:ext cx="7772400" cy="914400"/>
          </a:xfrm>
        </p:spPr>
        <p:txBody>
          <a:bodyPr/>
          <a:lstStyle/>
          <a:p>
            <a:r>
              <a:rPr lang="en-IN" sz="3600" dirty="0"/>
              <a:t>Data Preparation for </a:t>
            </a:r>
            <a:r>
              <a:rPr lang="en-IN" sz="3600" dirty="0" err="1"/>
              <a:t>Modeling</a:t>
            </a:r>
            <a:endParaRPr lang="en-IN" sz="3600" dirty="0"/>
          </a:p>
        </p:txBody>
      </p:sp>
      <p:sp>
        <p:nvSpPr>
          <p:cNvPr id="3" name="Content Placeholder 2">
            <a:extLst>
              <a:ext uri="{FF2B5EF4-FFF2-40B4-BE49-F238E27FC236}">
                <a16:creationId xmlns:a16="http://schemas.microsoft.com/office/drawing/2014/main" id="{F478A4E7-612D-4A5B-B966-B60F0E518373}"/>
              </a:ext>
            </a:extLst>
          </p:cNvPr>
          <p:cNvSpPr>
            <a:spLocks noGrp="1"/>
          </p:cNvSpPr>
          <p:nvPr>
            <p:ph idx="1"/>
          </p:nvPr>
        </p:nvSpPr>
        <p:spPr>
          <a:xfrm>
            <a:off x="878840" y="1295400"/>
            <a:ext cx="7772400" cy="4572000"/>
          </a:xfrm>
        </p:spPr>
        <p:txBody>
          <a:bodyPr/>
          <a:lstStyle/>
          <a:p>
            <a:r>
              <a:rPr lang="en-IN" dirty="0"/>
              <a:t>Mapping of  Images in  train folder with it class  and storing in a </a:t>
            </a:r>
            <a:r>
              <a:rPr lang="en-IN" dirty="0" err="1"/>
              <a:t>dataframe</a:t>
            </a:r>
            <a:endParaRPr lang="en-IN" dirty="0"/>
          </a:p>
        </p:txBody>
      </p:sp>
      <p:pic>
        <p:nvPicPr>
          <p:cNvPr id="4" name="Picture 3">
            <a:extLst>
              <a:ext uri="{FF2B5EF4-FFF2-40B4-BE49-F238E27FC236}">
                <a16:creationId xmlns:a16="http://schemas.microsoft.com/office/drawing/2014/main" id="{F8320C64-093D-4155-9FD3-69903C07D34B}"/>
              </a:ext>
            </a:extLst>
          </p:cNvPr>
          <p:cNvPicPr>
            <a:picLocks noChangeAspect="1"/>
          </p:cNvPicPr>
          <p:nvPr/>
        </p:nvPicPr>
        <p:blipFill>
          <a:blip r:embed="rId2"/>
          <a:stretch>
            <a:fillRect/>
          </a:stretch>
        </p:blipFill>
        <p:spPr>
          <a:xfrm>
            <a:off x="2362200" y="2514600"/>
            <a:ext cx="4419600" cy="4043351"/>
          </a:xfrm>
          <a:prstGeom prst="rect">
            <a:avLst/>
          </a:prstGeom>
        </p:spPr>
      </p:pic>
    </p:spTree>
    <p:extLst>
      <p:ext uri="{BB962C8B-B14F-4D97-AF65-F5344CB8AC3E}">
        <p14:creationId xmlns:p14="http://schemas.microsoft.com/office/powerpoint/2010/main" val="11219148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518</TotalTime>
  <Words>1161</Words>
  <Application>Microsoft Office PowerPoint</Application>
  <PresentationFormat>On-screen Show (4:3)</PresentationFormat>
  <Paragraphs>105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Consolas</vt:lpstr>
      <vt:lpstr>Corbel</vt:lpstr>
      <vt:lpstr>Wingdings</vt:lpstr>
      <vt:lpstr>Wingdings 2</vt:lpstr>
      <vt:lpstr>Wingdings 3</vt:lpstr>
      <vt:lpstr>Metro</vt:lpstr>
      <vt:lpstr>AIML Capstone Project - CV - Car detection</vt:lpstr>
      <vt:lpstr>Project Details</vt:lpstr>
      <vt:lpstr>Approach</vt:lpstr>
      <vt:lpstr>EDA</vt:lpstr>
      <vt:lpstr>Image Augmentation &amp; Bounding Boxes</vt:lpstr>
      <vt:lpstr>Faster RCNN</vt:lpstr>
      <vt:lpstr>Faster RCNN</vt:lpstr>
      <vt:lpstr>Faster RCNN</vt:lpstr>
      <vt:lpstr>Data Preparation for Modeling</vt:lpstr>
      <vt:lpstr>Data Preparation for Modeling</vt:lpstr>
      <vt:lpstr>Data Preparation for Modeling</vt:lpstr>
      <vt:lpstr>Data Preparation for Modeling</vt:lpstr>
      <vt:lpstr>Data Preparation for Modeling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AIML Capstone Project - CV - Car detection</dc:title>
  <dc:creator>manoj mahanta</dc:creator>
  <cp:lastModifiedBy>Gowthaman S</cp:lastModifiedBy>
  <cp:revision>60</cp:revision>
  <dcterms:created xsi:type="dcterms:W3CDTF">2006-08-16T00:00:00Z</dcterms:created>
  <dcterms:modified xsi:type="dcterms:W3CDTF">2021-05-22T05:21:25Z</dcterms:modified>
</cp:coreProperties>
</file>