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356" r:id="rId3"/>
    <p:sldId id="355" r:id="rId4"/>
    <p:sldId id="258"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0" autoAdjust="0"/>
  </p:normalViewPr>
  <p:slideViewPr>
    <p:cSldViewPr snapToGrid="0">
      <p:cViewPr varScale="1">
        <p:scale>
          <a:sx n="81" d="100"/>
          <a:sy n="81" d="100"/>
        </p:scale>
        <p:origin x="725"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5FECF-A089-405F-8F2F-FF895205B23D}"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8E16B-DC0C-496F-B8CE-34407D16D139}" type="slidenum">
              <a:rPr lang="en-US" smtClean="0"/>
              <a:t>‹#›</a:t>
            </a:fld>
            <a:endParaRPr lang="en-US"/>
          </a:p>
        </p:txBody>
      </p:sp>
    </p:spTree>
    <p:extLst>
      <p:ext uri="{BB962C8B-B14F-4D97-AF65-F5344CB8AC3E}">
        <p14:creationId xmlns:p14="http://schemas.microsoft.com/office/powerpoint/2010/main" val="2402099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3088967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6D9B-634C-8580-9915-16EE6B244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B0F2EF-17B0-3999-9551-8C467436E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ECF32E-DEB1-3FEB-DDFC-A2BD99FA9F43}"/>
              </a:ext>
            </a:extLst>
          </p:cNvPr>
          <p:cNvSpPr>
            <a:spLocks noGrp="1"/>
          </p:cNvSpPr>
          <p:nvPr>
            <p:ph type="dt" sz="half" idx="10"/>
          </p:nvPr>
        </p:nvSpPr>
        <p:spPr/>
        <p:txBody>
          <a:bodyPr/>
          <a:lstStyle/>
          <a:p>
            <a:fld id="{C9F2005D-2BAC-4F24-AF74-AEF94265B8AE}" type="datetimeFigureOut">
              <a:rPr lang="en-US" smtClean="0"/>
              <a:t>3/11/2024</a:t>
            </a:fld>
            <a:endParaRPr lang="en-US"/>
          </a:p>
        </p:txBody>
      </p:sp>
      <p:sp>
        <p:nvSpPr>
          <p:cNvPr id="5" name="Footer Placeholder 4">
            <a:extLst>
              <a:ext uri="{FF2B5EF4-FFF2-40B4-BE49-F238E27FC236}">
                <a16:creationId xmlns:a16="http://schemas.microsoft.com/office/drawing/2014/main" id="{5DF5D1EE-E5AD-9646-C409-194D5B4DE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2C74C-6823-685A-5D4A-533482DCBE75}"/>
              </a:ext>
            </a:extLst>
          </p:cNvPr>
          <p:cNvSpPr>
            <a:spLocks noGrp="1"/>
          </p:cNvSpPr>
          <p:nvPr>
            <p:ph type="sldNum" sz="quarter" idx="12"/>
          </p:nvPr>
        </p:nvSpPr>
        <p:spPr/>
        <p:txBody>
          <a:bodyPr/>
          <a:lstStyle/>
          <a:p>
            <a:fld id="{6B6BDA66-5932-4B23-8AC4-32F300BEA706}" type="slidenum">
              <a:rPr lang="en-US" smtClean="0"/>
              <a:t>‹#›</a:t>
            </a:fld>
            <a:endParaRPr lang="en-US"/>
          </a:p>
        </p:txBody>
      </p:sp>
    </p:spTree>
    <p:extLst>
      <p:ext uri="{BB962C8B-B14F-4D97-AF65-F5344CB8AC3E}">
        <p14:creationId xmlns:p14="http://schemas.microsoft.com/office/powerpoint/2010/main" val="98879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4A26-8EC0-5F42-D957-F272A40F9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7D3C70-1F03-A471-DF07-E611059808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0C602-ED98-8CD7-3E70-490DE8FBFF67}"/>
              </a:ext>
            </a:extLst>
          </p:cNvPr>
          <p:cNvSpPr>
            <a:spLocks noGrp="1"/>
          </p:cNvSpPr>
          <p:nvPr>
            <p:ph type="dt" sz="half" idx="10"/>
          </p:nvPr>
        </p:nvSpPr>
        <p:spPr/>
        <p:txBody>
          <a:bodyPr/>
          <a:lstStyle/>
          <a:p>
            <a:fld id="{C9F2005D-2BAC-4F24-AF74-AEF94265B8AE}" type="datetimeFigureOut">
              <a:rPr lang="en-US" smtClean="0"/>
              <a:t>3/11/2024</a:t>
            </a:fld>
            <a:endParaRPr lang="en-US"/>
          </a:p>
        </p:txBody>
      </p:sp>
      <p:sp>
        <p:nvSpPr>
          <p:cNvPr id="5" name="Footer Placeholder 4">
            <a:extLst>
              <a:ext uri="{FF2B5EF4-FFF2-40B4-BE49-F238E27FC236}">
                <a16:creationId xmlns:a16="http://schemas.microsoft.com/office/drawing/2014/main" id="{2D05986B-5F9A-7BFD-01EC-B32E17FA8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C7B13-473D-9BC8-43CE-DFDC572AA4A9}"/>
              </a:ext>
            </a:extLst>
          </p:cNvPr>
          <p:cNvSpPr>
            <a:spLocks noGrp="1"/>
          </p:cNvSpPr>
          <p:nvPr>
            <p:ph type="sldNum" sz="quarter" idx="12"/>
          </p:nvPr>
        </p:nvSpPr>
        <p:spPr/>
        <p:txBody>
          <a:bodyPr/>
          <a:lstStyle/>
          <a:p>
            <a:fld id="{6B6BDA66-5932-4B23-8AC4-32F300BEA706}" type="slidenum">
              <a:rPr lang="en-US" smtClean="0"/>
              <a:t>‹#›</a:t>
            </a:fld>
            <a:endParaRPr lang="en-US"/>
          </a:p>
        </p:txBody>
      </p:sp>
    </p:spTree>
    <p:extLst>
      <p:ext uri="{BB962C8B-B14F-4D97-AF65-F5344CB8AC3E}">
        <p14:creationId xmlns:p14="http://schemas.microsoft.com/office/powerpoint/2010/main" val="232366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9C093-A1DA-8FDD-9F01-FC88C0510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84D35E-97C8-316B-9BD4-F04E75508F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85EEC-14D5-8788-4290-63DAFC5680B2}"/>
              </a:ext>
            </a:extLst>
          </p:cNvPr>
          <p:cNvSpPr>
            <a:spLocks noGrp="1"/>
          </p:cNvSpPr>
          <p:nvPr>
            <p:ph type="dt" sz="half" idx="10"/>
          </p:nvPr>
        </p:nvSpPr>
        <p:spPr/>
        <p:txBody>
          <a:bodyPr/>
          <a:lstStyle/>
          <a:p>
            <a:fld id="{C9F2005D-2BAC-4F24-AF74-AEF94265B8AE}" type="datetimeFigureOut">
              <a:rPr lang="en-US" smtClean="0"/>
              <a:t>3/11/2024</a:t>
            </a:fld>
            <a:endParaRPr lang="en-US"/>
          </a:p>
        </p:txBody>
      </p:sp>
      <p:sp>
        <p:nvSpPr>
          <p:cNvPr id="5" name="Footer Placeholder 4">
            <a:extLst>
              <a:ext uri="{FF2B5EF4-FFF2-40B4-BE49-F238E27FC236}">
                <a16:creationId xmlns:a16="http://schemas.microsoft.com/office/drawing/2014/main" id="{142FA823-0FBE-5431-B724-4EB8D417E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3FDAD-E9DF-F1FB-1DE5-268DF0A2DB8D}"/>
              </a:ext>
            </a:extLst>
          </p:cNvPr>
          <p:cNvSpPr>
            <a:spLocks noGrp="1"/>
          </p:cNvSpPr>
          <p:nvPr>
            <p:ph type="sldNum" sz="quarter" idx="12"/>
          </p:nvPr>
        </p:nvSpPr>
        <p:spPr/>
        <p:txBody>
          <a:bodyPr/>
          <a:lstStyle/>
          <a:p>
            <a:fld id="{6B6BDA66-5932-4B23-8AC4-32F300BEA706}" type="slidenum">
              <a:rPr lang="en-US" smtClean="0"/>
              <a:t>‹#›</a:t>
            </a:fld>
            <a:endParaRPr lang="en-US"/>
          </a:p>
        </p:txBody>
      </p:sp>
    </p:spTree>
    <p:extLst>
      <p:ext uri="{BB962C8B-B14F-4D97-AF65-F5344CB8AC3E}">
        <p14:creationId xmlns:p14="http://schemas.microsoft.com/office/powerpoint/2010/main" val="2941574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81"/>
            <a:ext cx="10515600" cy="739056"/>
          </a:xfrm>
        </p:spPr>
        <p:txBody>
          <a:bodyPr>
            <a:normAutofit/>
          </a:bodyPr>
          <a:lstStyle>
            <a:lvl1pPr>
              <a:defRPr sz="3600"/>
            </a:lvl1pPr>
          </a:lstStyle>
          <a:p>
            <a:r>
              <a:rPr lang="en-US" dirty="0"/>
              <a:t>Click to edit Master title style</a:t>
            </a:r>
          </a:p>
        </p:txBody>
      </p:sp>
    </p:spTree>
    <p:extLst>
      <p:ext uri="{BB962C8B-B14F-4D97-AF65-F5344CB8AC3E}">
        <p14:creationId xmlns:p14="http://schemas.microsoft.com/office/powerpoint/2010/main" val="15836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87C1-2F17-B18A-E5DB-C86D1CD40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B4FF25-1F1E-8EFE-2E7A-42C067B9FA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DE61C-E45E-EAFC-971A-654A7D9C7C6D}"/>
              </a:ext>
            </a:extLst>
          </p:cNvPr>
          <p:cNvSpPr>
            <a:spLocks noGrp="1"/>
          </p:cNvSpPr>
          <p:nvPr>
            <p:ph type="dt" sz="half" idx="10"/>
          </p:nvPr>
        </p:nvSpPr>
        <p:spPr/>
        <p:txBody>
          <a:bodyPr/>
          <a:lstStyle/>
          <a:p>
            <a:fld id="{C9F2005D-2BAC-4F24-AF74-AEF94265B8AE}" type="datetimeFigureOut">
              <a:rPr lang="en-US" smtClean="0"/>
              <a:t>3/11/2024</a:t>
            </a:fld>
            <a:endParaRPr lang="en-US"/>
          </a:p>
        </p:txBody>
      </p:sp>
      <p:sp>
        <p:nvSpPr>
          <p:cNvPr id="5" name="Footer Placeholder 4">
            <a:extLst>
              <a:ext uri="{FF2B5EF4-FFF2-40B4-BE49-F238E27FC236}">
                <a16:creationId xmlns:a16="http://schemas.microsoft.com/office/drawing/2014/main" id="{95C4EC1B-9D95-02A3-87C2-9D106DF9A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0267-DBA5-5C09-6F9F-098C99FBF336}"/>
              </a:ext>
            </a:extLst>
          </p:cNvPr>
          <p:cNvSpPr>
            <a:spLocks noGrp="1"/>
          </p:cNvSpPr>
          <p:nvPr>
            <p:ph type="sldNum" sz="quarter" idx="12"/>
          </p:nvPr>
        </p:nvSpPr>
        <p:spPr/>
        <p:txBody>
          <a:bodyPr/>
          <a:lstStyle/>
          <a:p>
            <a:fld id="{6B6BDA66-5932-4B23-8AC4-32F300BEA706}" type="slidenum">
              <a:rPr lang="en-US" smtClean="0"/>
              <a:t>‹#›</a:t>
            </a:fld>
            <a:endParaRPr lang="en-US"/>
          </a:p>
        </p:txBody>
      </p:sp>
    </p:spTree>
    <p:extLst>
      <p:ext uri="{BB962C8B-B14F-4D97-AF65-F5344CB8AC3E}">
        <p14:creationId xmlns:p14="http://schemas.microsoft.com/office/powerpoint/2010/main" val="126283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0949-004B-D8E0-1B2A-EC4FF7C6A5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BD51DA-CA03-6DCB-1BA6-0C4C15B63B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CB20B6-70F3-8B54-C06F-3DADAAD9B9D3}"/>
              </a:ext>
            </a:extLst>
          </p:cNvPr>
          <p:cNvSpPr>
            <a:spLocks noGrp="1"/>
          </p:cNvSpPr>
          <p:nvPr>
            <p:ph type="dt" sz="half" idx="10"/>
          </p:nvPr>
        </p:nvSpPr>
        <p:spPr/>
        <p:txBody>
          <a:bodyPr/>
          <a:lstStyle/>
          <a:p>
            <a:fld id="{C9F2005D-2BAC-4F24-AF74-AEF94265B8AE}" type="datetimeFigureOut">
              <a:rPr lang="en-US" smtClean="0"/>
              <a:t>3/11/2024</a:t>
            </a:fld>
            <a:endParaRPr lang="en-US"/>
          </a:p>
        </p:txBody>
      </p:sp>
      <p:sp>
        <p:nvSpPr>
          <p:cNvPr id="5" name="Footer Placeholder 4">
            <a:extLst>
              <a:ext uri="{FF2B5EF4-FFF2-40B4-BE49-F238E27FC236}">
                <a16:creationId xmlns:a16="http://schemas.microsoft.com/office/drawing/2014/main" id="{FD293AC8-63DA-3EF7-952C-68B180E96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ED3E3-FB34-C5C4-4605-4B1E58538FF5}"/>
              </a:ext>
            </a:extLst>
          </p:cNvPr>
          <p:cNvSpPr>
            <a:spLocks noGrp="1"/>
          </p:cNvSpPr>
          <p:nvPr>
            <p:ph type="sldNum" sz="quarter" idx="12"/>
          </p:nvPr>
        </p:nvSpPr>
        <p:spPr/>
        <p:txBody>
          <a:bodyPr/>
          <a:lstStyle/>
          <a:p>
            <a:fld id="{6B6BDA66-5932-4B23-8AC4-32F300BEA706}" type="slidenum">
              <a:rPr lang="en-US" smtClean="0"/>
              <a:t>‹#›</a:t>
            </a:fld>
            <a:endParaRPr lang="en-US"/>
          </a:p>
        </p:txBody>
      </p:sp>
    </p:spTree>
    <p:extLst>
      <p:ext uri="{BB962C8B-B14F-4D97-AF65-F5344CB8AC3E}">
        <p14:creationId xmlns:p14="http://schemas.microsoft.com/office/powerpoint/2010/main" val="123791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3041-27AE-D1BE-C305-AED7DF860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C533C5-6766-37ED-2B46-5D4B7937EE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513E93-97FD-0623-CC5B-71F4B459ED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547AB8-B607-7F79-BD59-A16ED13FED98}"/>
              </a:ext>
            </a:extLst>
          </p:cNvPr>
          <p:cNvSpPr>
            <a:spLocks noGrp="1"/>
          </p:cNvSpPr>
          <p:nvPr>
            <p:ph type="dt" sz="half" idx="10"/>
          </p:nvPr>
        </p:nvSpPr>
        <p:spPr/>
        <p:txBody>
          <a:bodyPr/>
          <a:lstStyle/>
          <a:p>
            <a:fld id="{C9F2005D-2BAC-4F24-AF74-AEF94265B8AE}" type="datetimeFigureOut">
              <a:rPr lang="en-US" smtClean="0"/>
              <a:t>3/11/2024</a:t>
            </a:fld>
            <a:endParaRPr lang="en-US"/>
          </a:p>
        </p:txBody>
      </p:sp>
      <p:sp>
        <p:nvSpPr>
          <p:cNvPr id="6" name="Footer Placeholder 5">
            <a:extLst>
              <a:ext uri="{FF2B5EF4-FFF2-40B4-BE49-F238E27FC236}">
                <a16:creationId xmlns:a16="http://schemas.microsoft.com/office/drawing/2014/main" id="{F16FAB2D-80A9-93F0-63E4-596388821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D8870C-39C4-87D8-CEB1-526E418043F3}"/>
              </a:ext>
            </a:extLst>
          </p:cNvPr>
          <p:cNvSpPr>
            <a:spLocks noGrp="1"/>
          </p:cNvSpPr>
          <p:nvPr>
            <p:ph type="sldNum" sz="quarter" idx="12"/>
          </p:nvPr>
        </p:nvSpPr>
        <p:spPr/>
        <p:txBody>
          <a:bodyPr/>
          <a:lstStyle/>
          <a:p>
            <a:fld id="{6B6BDA66-5932-4B23-8AC4-32F300BEA706}" type="slidenum">
              <a:rPr lang="en-US" smtClean="0"/>
              <a:t>‹#›</a:t>
            </a:fld>
            <a:endParaRPr lang="en-US"/>
          </a:p>
        </p:txBody>
      </p:sp>
    </p:spTree>
    <p:extLst>
      <p:ext uri="{BB962C8B-B14F-4D97-AF65-F5344CB8AC3E}">
        <p14:creationId xmlns:p14="http://schemas.microsoft.com/office/powerpoint/2010/main" val="71021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6E46-8F4B-4E01-F649-1F7AEAF069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C18F3-46F7-B6B7-EE3D-521B8093F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C7BBB-AC30-6C94-5E2A-687CA4EE72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FB0520-7794-1CE2-789A-3074B26A5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540AA-8E10-7BD2-6CFF-65695E1191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82BB38-2E05-F82B-315F-45113D6C11CD}"/>
              </a:ext>
            </a:extLst>
          </p:cNvPr>
          <p:cNvSpPr>
            <a:spLocks noGrp="1"/>
          </p:cNvSpPr>
          <p:nvPr>
            <p:ph type="dt" sz="half" idx="10"/>
          </p:nvPr>
        </p:nvSpPr>
        <p:spPr/>
        <p:txBody>
          <a:bodyPr/>
          <a:lstStyle/>
          <a:p>
            <a:fld id="{C9F2005D-2BAC-4F24-AF74-AEF94265B8AE}" type="datetimeFigureOut">
              <a:rPr lang="en-US" smtClean="0"/>
              <a:t>3/11/2024</a:t>
            </a:fld>
            <a:endParaRPr lang="en-US"/>
          </a:p>
        </p:txBody>
      </p:sp>
      <p:sp>
        <p:nvSpPr>
          <p:cNvPr id="8" name="Footer Placeholder 7">
            <a:extLst>
              <a:ext uri="{FF2B5EF4-FFF2-40B4-BE49-F238E27FC236}">
                <a16:creationId xmlns:a16="http://schemas.microsoft.com/office/drawing/2014/main" id="{E92B3044-DB06-8EB8-967B-9586749E89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FAC8EB-D184-DA55-576B-AFA2857258CC}"/>
              </a:ext>
            </a:extLst>
          </p:cNvPr>
          <p:cNvSpPr>
            <a:spLocks noGrp="1"/>
          </p:cNvSpPr>
          <p:nvPr>
            <p:ph type="sldNum" sz="quarter" idx="12"/>
          </p:nvPr>
        </p:nvSpPr>
        <p:spPr/>
        <p:txBody>
          <a:bodyPr/>
          <a:lstStyle/>
          <a:p>
            <a:fld id="{6B6BDA66-5932-4B23-8AC4-32F300BEA706}" type="slidenum">
              <a:rPr lang="en-US" smtClean="0"/>
              <a:t>‹#›</a:t>
            </a:fld>
            <a:endParaRPr lang="en-US"/>
          </a:p>
        </p:txBody>
      </p:sp>
    </p:spTree>
    <p:extLst>
      <p:ext uri="{BB962C8B-B14F-4D97-AF65-F5344CB8AC3E}">
        <p14:creationId xmlns:p14="http://schemas.microsoft.com/office/powerpoint/2010/main" val="365601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32A0-B6A7-6A63-AE85-3B1968B488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4EBC37-D254-1EF5-0479-F5057998DC4E}"/>
              </a:ext>
            </a:extLst>
          </p:cNvPr>
          <p:cNvSpPr>
            <a:spLocks noGrp="1"/>
          </p:cNvSpPr>
          <p:nvPr>
            <p:ph type="dt" sz="half" idx="10"/>
          </p:nvPr>
        </p:nvSpPr>
        <p:spPr/>
        <p:txBody>
          <a:bodyPr/>
          <a:lstStyle/>
          <a:p>
            <a:fld id="{C9F2005D-2BAC-4F24-AF74-AEF94265B8AE}" type="datetimeFigureOut">
              <a:rPr lang="en-US" smtClean="0"/>
              <a:t>3/11/2024</a:t>
            </a:fld>
            <a:endParaRPr lang="en-US"/>
          </a:p>
        </p:txBody>
      </p:sp>
      <p:sp>
        <p:nvSpPr>
          <p:cNvPr id="4" name="Footer Placeholder 3">
            <a:extLst>
              <a:ext uri="{FF2B5EF4-FFF2-40B4-BE49-F238E27FC236}">
                <a16:creationId xmlns:a16="http://schemas.microsoft.com/office/drawing/2014/main" id="{5C8C097F-8FD2-B68A-D9DA-4112BA4781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689E53-7AA5-EF61-B921-6A34B091B542}"/>
              </a:ext>
            </a:extLst>
          </p:cNvPr>
          <p:cNvSpPr>
            <a:spLocks noGrp="1"/>
          </p:cNvSpPr>
          <p:nvPr>
            <p:ph type="sldNum" sz="quarter" idx="12"/>
          </p:nvPr>
        </p:nvSpPr>
        <p:spPr/>
        <p:txBody>
          <a:bodyPr/>
          <a:lstStyle/>
          <a:p>
            <a:fld id="{6B6BDA66-5932-4B23-8AC4-32F300BEA706}" type="slidenum">
              <a:rPr lang="en-US" smtClean="0"/>
              <a:t>‹#›</a:t>
            </a:fld>
            <a:endParaRPr lang="en-US"/>
          </a:p>
        </p:txBody>
      </p:sp>
    </p:spTree>
    <p:extLst>
      <p:ext uri="{BB962C8B-B14F-4D97-AF65-F5344CB8AC3E}">
        <p14:creationId xmlns:p14="http://schemas.microsoft.com/office/powerpoint/2010/main" val="398383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00E39-8253-3DE7-7437-5FAB15EE6D8B}"/>
              </a:ext>
            </a:extLst>
          </p:cNvPr>
          <p:cNvSpPr>
            <a:spLocks noGrp="1"/>
          </p:cNvSpPr>
          <p:nvPr>
            <p:ph type="dt" sz="half" idx="10"/>
          </p:nvPr>
        </p:nvSpPr>
        <p:spPr/>
        <p:txBody>
          <a:bodyPr/>
          <a:lstStyle/>
          <a:p>
            <a:fld id="{C9F2005D-2BAC-4F24-AF74-AEF94265B8AE}" type="datetimeFigureOut">
              <a:rPr lang="en-US" smtClean="0"/>
              <a:t>3/11/2024</a:t>
            </a:fld>
            <a:endParaRPr lang="en-US"/>
          </a:p>
        </p:txBody>
      </p:sp>
      <p:sp>
        <p:nvSpPr>
          <p:cNvPr id="3" name="Footer Placeholder 2">
            <a:extLst>
              <a:ext uri="{FF2B5EF4-FFF2-40B4-BE49-F238E27FC236}">
                <a16:creationId xmlns:a16="http://schemas.microsoft.com/office/drawing/2014/main" id="{25673D2E-A55C-F214-97F6-80D3E1CAF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D3024-4634-DB9B-05D7-1364B18A8C8D}"/>
              </a:ext>
            </a:extLst>
          </p:cNvPr>
          <p:cNvSpPr>
            <a:spLocks noGrp="1"/>
          </p:cNvSpPr>
          <p:nvPr>
            <p:ph type="sldNum" sz="quarter" idx="12"/>
          </p:nvPr>
        </p:nvSpPr>
        <p:spPr/>
        <p:txBody>
          <a:bodyPr/>
          <a:lstStyle/>
          <a:p>
            <a:fld id="{6B6BDA66-5932-4B23-8AC4-32F300BEA706}" type="slidenum">
              <a:rPr lang="en-US" smtClean="0"/>
              <a:t>‹#›</a:t>
            </a:fld>
            <a:endParaRPr lang="en-US"/>
          </a:p>
        </p:txBody>
      </p:sp>
    </p:spTree>
    <p:extLst>
      <p:ext uri="{BB962C8B-B14F-4D97-AF65-F5344CB8AC3E}">
        <p14:creationId xmlns:p14="http://schemas.microsoft.com/office/powerpoint/2010/main" val="27756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1BB1-9FEB-7BBD-CCAC-3AE457504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FED8CB-9D2E-06BC-AE71-6382A71881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B6DDC-D475-B7EE-7145-65D3A8486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167DF5-07D5-726F-A0FC-452499B9A2F2}"/>
              </a:ext>
            </a:extLst>
          </p:cNvPr>
          <p:cNvSpPr>
            <a:spLocks noGrp="1"/>
          </p:cNvSpPr>
          <p:nvPr>
            <p:ph type="dt" sz="half" idx="10"/>
          </p:nvPr>
        </p:nvSpPr>
        <p:spPr/>
        <p:txBody>
          <a:bodyPr/>
          <a:lstStyle/>
          <a:p>
            <a:fld id="{C9F2005D-2BAC-4F24-AF74-AEF94265B8AE}" type="datetimeFigureOut">
              <a:rPr lang="en-US" smtClean="0"/>
              <a:t>3/11/2024</a:t>
            </a:fld>
            <a:endParaRPr lang="en-US"/>
          </a:p>
        </p:txBody>
      </p:sp>
      <p:sp>
        <p:nvSpPr>
          <p:cNvPr id="6" name="Footer Placeholder 5">
            <a:extLst>
              <a:ext uri="{FF2B5EF4-FFF2-40B4-BE49-F238E27FC236}">
                <a16:creationId xmlns:a16="http://schemas.microsoft.com/office/drawing/2014/main" id="{73A642A9-77BA-F40D-443E-F9B2DE05A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703E9-FA2A-53BA-CAD7-FF2B71C26DAC}"/>
              </a:ext>
            </a:extLst>
          </p:cNvPr>
          <p:cNvSpPr>
            <a:spLocks noGrp="1"/>
          </p:cNvSpPr>
          <p:nvPr>
            <p:ph type="sldNum" sz="quarter" idx="12"/>
          </p:nvPr>
        </p:nvSpPr>
        <p:spPr/>
        <p:txBody>
          <a:bodyPr/>
          <a:lstStyle/>
          <a:p>
            <a:fld id="{6B6BDA66-5932-4B23-8AC4-32F300BEA706}" type="slidenum">
              <a:rPr lang="en-US" smtClean="0"/>
              <a:t>‹#›</a:t>
            </a:fld>
            <a:endParaRPr lang="en-US"/>
          </a:p>
        </p:txBody>
      </p:sp>
    </p:spTree>
    <p:extLst>
      <p:ext uri="{BB962C8B-B14F-4D97-AF65-F5344CB8AC3E}">
        <p14:creationId xmlns:p14="http://schemas.microsoft.com/office/powerpoint/2010/main" val="397480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3361-5893-E0A8-E1E0-3CDCCCE5D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8EDA79-503F-59BD-4905-FEB9373F6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015F4F-B5CD-CA2D-B3F9-B72C5C778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1D575-B73D-B06D-22EC-B64DEB6B37D8}"/>
              </a:ext>
            </a:extLst>
          </p:cNvPr>
          <p:cNvSpPr>
            <a:spLocks noGrp="1"/>
          </p:cNvSpPr>
          <p:nvPr>
            <p:ph type="dt" sz="half" idx="10"/>
          </p:nvPr>
        </p:nvSpPr>
        <p:spPr/>
        <p:txBody>
          <a:bodyPr/>
          <a:lstStyle/>
          <a:p>
            <a:fld id="{C9F2005D-2BAC-4F24-AF74-AEF94265B8AE}" type="datetimeFigureOut">
              <a:rPr lang="en-US" smtClean="0"/>
              <a:t>3/11/2024</a:t>
            </a:fld>
            <a:endParaRPr lang="en-US"/>
          </a:p>
        </p:txBody>
      </p:sp>
      <p:sp>
        <p:nvSpPr>
          <p:cNvPr id="6" name="Footer Placeholder 5">
            <a:extLst>
              <a:ext uri="{FF2B5EF4-FFF2-40B4-BE49-F238E27FC236}">
                <a16:creationId xmlns:a16="http://schemas.microsoft.com/office/drawing/2014/main" id="{0E1CFCEE-CA9B-D547-B804-17813E33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7386EA-6128-D239-87DA-A7E0B958ED48}"/>
              </a:ext>
            </a:extLst>
          </p:cNvPr>
          <p:cNvSpPr>
            <a:spLocks noGrp="1"/>
          </p:cNvSpPr>
          <p:nvPr>
            <p:ph type="sldNum" sz="quarter" idx="12"/>
          </p:nvPr>
        </p:nvSpPr>
        <p:spPr/>
        <p:txBody>
          <a:bodyPr/>
          <a:lstStyle/>
          <a:p>
            <a:fld id="{6B6BDA66-5932-4B23-8AC4-32F300BEA706}" type="slidenum">
              <a:rPr lang="en-US" smtClean="0"/>
              <a:t>‹#›</a:t>
            </a:fld>
            <a:endParaRPr lang="en-US"/>
          </a:p>
        </p:txBody>
      </p:sp>
    </p:spTree>
    <p:extLst>
      <p:ext uri="{BB962C8B-B14F-4D97-AF65-F5344CB8AC3E}">
        <p14:creationId xmlns:p14="http://schemas.microsoft.com/office/powerpoint/2010/main" val="315818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hyperlink" Target="http://www.presentationgo.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CA5398-F08B-7C4C-5FAB-0947E79D3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0F7ACC-C87F-D37A-9401-1DA906FC3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699BD-7A57-F7E2-9AFF-0997EFD09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2005D-2BAC-4F24-AF74-AEF94265B8AE}" type="datetimeFigureOut">
              <a:rPr lang="en-US" smtClean="0"/>
              <a:t>3/11/2024</a:t>
            </a:fld>
            <a:endParaRPr lang="en-US"/>
          </a:p>
        </p:txBody>
      </p:sp>
      <p:sp>
        <p:nvSpPr>
          <p:cNvPr id="5" name="Footer Placeholder 4">
            <a:extLst>
              <a:ext uri="{FF2B5EF4-FFF2-40B4-BE49-F238E27FC236}">
                <a16:creationId xmlns:a16="http://schemas.microsoft.com/office/drawing/2014/main" id="{234FDEE2-04C1-75D5-4C54-1C0611A3C2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882690-A624-C7DB-BA74-C7B95F351C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BDA66-5932-4B23-8AC4-32F300BEA706}" type="slidenum">
              <a:rPr lang="en-US" smtClean="0"/>
              <a:t>‹#›</a:t>
            </a:fld>
            <a:endParaRPr lang="en-US"/>
          </a:p>
        </p:txBody>
      </p:sp>
    </p:spTree>
    <p:extLst>
      <p:ext uri="{BB962C8B-B14F-4D97-AF65-F5344CB8AC3E}">
        <p14:creationId xmlns:p14="http://schemas.microsoft.com/office/powerpoint/2010/main" val="2464557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3482"/>
            <a:ext cx="10515600" cy="739056"/>
          </a:xfrm>
          <a:prstGeom prst="rect">
            <a:avLst/>
          </a:prstGeom>
        </p:spPr>
        <p:txBody>
          <a:bodyPr>
            <a:normAutofit/>
          </a:bodyPr>
          <a:lstStyle/>
          <a:p>
            <a:pPr marL="0" lvl="0"/>
            <a:r>
              <a:rPr lang="en-US"/>
              <a:t>Click to edit Master title style</a:t>
            </a:r>
          </a:p>
        </p:txBody>
      </p:sp>
      <p:sp>
        <p:nvSpPr>
          <p:cNvPr id="3" name="Text Placeholder 2"/>
          <p:cNvSpPr>
            <a:spLocks noGrp="1"/>
          </p:cNvSpPr>
          <p:nvPr>
            <p:ph type="body" idx="1"/>
          </p:nvPr>
        </p:nvSpPr>
        <p:spPr>
          <a:xfrm>
            <a:off x="838200" y="1219200"/>
            <a:ext cx="10515600"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305911"/>
            <a:ext cx="12192000" cy="552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www.</a:t>
            </a:r>
            <a:r>
              <a:rPr kumimoji="0" lang="en-US" sz="3200" b="0" i="0" u="none" strike="noStrike" kern="1200" cap="none" spc="150" normalizeH="0" baseline="0" noProof="0" dirty="0">
                <a:ln>
                  <a:noFill/>
                </a:ln>
                <a:solidFill>
                  <a:prstClr val="black">
                    <a:lumMod val="85000"/>
                    <a:lumOff val="15000"/>
                  </a:prstClr>
                </a:solidFill>
                <a:effectLst/>
                <a:uLnTx/>
                <a:uFillTx/>
                <a:latin typeface="+mn-lt"/>
                <a:ea typeface="+mn-ea"/>
                <a:cs typeface="+mn-cs"/>
              </a:rPr>
              <a:t>presentationgo</a:t>
            </a:r>
            <a:r>
              <a:rPr kumimoji="0" lang="en-US" sz="3200" b="0" i="0" u="none" strike="noStrike" kern="1200" cap="none" spc="150" normalizeH="0" baseline="0" noProof="0" dirty="0">
                <a:ln>
                  <a:noFill/>
                </a:ln>
                <a:solidFill>
                  <a:prstClr val="white">
                    <a:lumMod val="75000"/>
                  </a:prstClr>
                </a:solidFill>
                <a:effectLst/>
                <a:uLnTx/>
                <a:uFillTx/>
                <a:latin typeface="+mn-lt"/>
                <a:ea typeface="+mn-ea"/>
                <a:cs typeface="+mn-cs"/>
              </a:rPr>
              <a:t>.com</a:t>
            </a:r>
          </a:p>
        </p:txBody>
      </p:sp>
      <p:sp>
        <p:nvSpPr>
          <p:cNvPr id="13" name="Freeform 12"/>
          <p:cNvSpPr/>
          <p:nvPr userDrawn="1"/>
        </p:nvSpPr>
        <p:spPr>
          <a:xfrm rot="5400000">
            <a:off x="91178" y="173588"/>
            <a:ext cx="369496" cy="570902"/>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nvGrpSpPr>
          <p:cNvPr id="14" name="Group 13"/>
          <p:cNvGrpSpPr/>
          <p:nvPr userDrawn="1"/>
        </p:nvGrpSpPr>
        <p:grpSpPr>
          <a:xfrm>
            <a:off x="-1654908" y="-16654"/>
            <a:ext cx="1569183" cy="612144"/>
            <a:chOff x="-2096383" y="21447"/>
            <a:chExt cx="1569183" cy="612144"/>
          </a:xfrm>
        </p:grpSpPr>
        <p:sp>
          <p:nvSpPr>
            <p:cNvPr id="15" name="TextBox 14"/>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12701" y="6959601"/>
            <a:ext cx="1661032" cy="261610"/>
          </a:xfrm>
          <a:prstGeom prst="rect">
            <a:avLst/>
          </a:prstGeom>
        </p:spPr>
        <p:txBody>
          <a:bodyPr wrap="none">
            <a:spAutoFit/>
          </a:bodyPr>
          <a:lstStyle/>
          <a:p>
            <a:r>
              <a:rPr lang="en-US" sz="1100" b="0" i="0" dirty="0">
                <a:solidFill>
                  <a:srgbClr val="555555"/>
                </a:solidFill>
                <a:effectLst/>
                <a:latin typeface="Open Sans" panose="020B0606030504020204" pitchFamily="34" charset="0"/>
              </a:rPr>
              <a:t>© </a:t>
            </a:r>
            <a:r>
              <a:rPr lang="en-US" sz="1100" b="0" i="0" u="none" strike="noStrike" dirty="0">
                <a:solidFill>
                  <a:srgbClr val="A5CD28"/>
                </a:solidFill>
                <a:effectLst/>
                <a:latin typeface="Open Sans" panose="020B0606030504020204" pitchFamily="34" charset="0"/>
                <a:hlinkClick r:id="rId4" tooltip="PresentationGo!"/>
              </a:rPr>
              <a:t>presentationgo.com</a:t>
            </a:r>
            <a:endParaRPr lang="en-US" sz="1100" dirty="0"/>
          </a:p>
        </p:txBody>
      </p:sp>
    </p:spTree>
    <p:extLst>
      <p:ext uri="{BB962C8B-B14F-4D97-AF65-F5344CB8AC3E}">
        <p14:creationId xmlns:p14="http://schemas.microsoft.com/office/powerpoint/2010/main" val="26964549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lang="en-US" sz="3600" b="1" kern="1200">
          <a:solidFill>
            <a:schemeClr val="bg1"/>
          </a:solidFill>
          <a:latin typeface="Helvetica" panose="020B0500000000000000"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ffic collision - Wikipedia">
            <a:extLst>
              <a:ext uri="{FF2B5EF4-FFF2-40B4-BE49-F238E27FC236}">
                <a16:creationId xmlns:a16="http://schemas.microsoft.com/office/drawing/2014/main" id="{968EDA58-B48B-D1D4-14FC-CC8216E1264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7A4F50-BF56-66B9-B596-E797A70BD1F3}"/>
              </a:ext>
            </a:extLst>
          </p:cNvPr>
          <p:cNvSpPr txBox="1">
            <a:spLocks/>
          </p:cNvSpPr>
          <p:nvPr/>
        </p:nvSpPr>
        <p:spPr>
          <a:xfrm>
            <a:off x="746289" y="1400782"/>
            <a:ext cx="10699421" cy="126076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latin typeface="Andalus" panose="02020603050405020304" pitchFamily="18" charset="-78"/>
                <a:cs typeface="Andalus" panose="02020603050405020304" pitchFamily="18" charset="-78"/>
              </a:rPr>
              <a:t>Road Accident Analysis Results</a:t>
            </a:r>
          </a:p>
        </p:txBody>
      </p:sp>
      <p:sp>
        <p:nvSpPr>
          <p:cNvPr id="3" name="Subtitle 2">
            <a:extLst>
              <a:ext uri="{FF2B5EF4-FFF2-40B4-BE49-F238E27FC236}">
                <a16:creationId xmlns:a16="http://schemas.microsoft.com/office/drawing/2014/main" id="{EE404AE4-AA91-CB19-256E-84414275AC7A}"/>
              </a:ext>
            </a:extLst>
          </p:cNvPr>
          <p:cNvSpPr txBox="1">
            <a:spLocks/>
          </p:cNvSpPr>
          <p:nvPr/>
        </p:nvSpPr>
        <p:spPr>
          <a:xfrm>
            <a:off x="1611548" y="2753624"/>
            <a:ext cx="9144000" cy="61128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bg1"/>
                </a:solidFill>
                <a:latin typeface="Bahnschrift Condensed" panose="020B0502040204020203" pitchFamily="34" charset="0"/>
              </a:rPr>
              <a:t>Mohammad Mahdi </a:t>
            </a:r>
            <a:r>
              <a:rPr lang="en-US" dirty="0">
                <a:solidFill>
                  <a:schemeClr val="bg1"/>
                </a:solidFill>
                <a:latin typeface="Bahnschrift Condensed" panose="020B0502040204020203" pitchFamily="34" charset="0"/>
              </a:rPr>
              <a:t>Norouzi </a:t>
            </a:r>
          </a:p>
        </p:txBody>
      </p:sp>
    </p:spTree>
    <p:extLst>
      <p:ext uri="{BB962C8B-B14F-4D97-AF65-F5344CB8AC3E}">
        <p14:creationId xmlns:p14="http://schemas.microsoft.com/office/powerpoint/2010/main" val="1391722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416620" y="172675"/>
            <a:ext cx="1075217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If we plot the number of casualties in different home area types for different casualty classes, we observe that the highest number of casualties in each casualty class is related to urban areas first, followed by rural areas.</a:t>
            </a:r>
            <a:endParaRPr lang="en-US" sz="4000" dirty="0">
              <a:latin typeface="Andalus" panose="02020603050405020304" pitchFamily="18" charset="-78"/>
              <a:cs typeface="Andalus" panose="02020603050405020304" pitchFamily="18" charset="-78"/>
            </a:endParaRPr>
          </a:p>
        </p:txBody>
      </p:sp>
      <p:pic>
        <p:nvPicPr>
          <p:cNvPr id="9218" name="Picture 2">
            <a:extLst>
              <a:ext uri="{FF2B5EF4-FFF2-40B4-BE49-F238E27FC236}">
                <a16:creationId xmlns:a16="http://schemas.microsoft.com/office/drawing/2014/main" id="{A74D93B5-DFE8-871B-ED31-3F8C34671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462" y="1415075"/>
            <a:ext cx="7094710" cy="54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93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719911" y="249003"/>
            <a:ext cx="1075217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The following plot displays the IMD decile of the area where the casualty resides. However, due to a lack of data regarding the number of populations in each IMD decile, further analysis is limited.</a:t>
            </a:r>
            <a:endParaRPr lang="en-US" sz="4800" dirty="0">
              <a:latin typeface="Andalus" panose="02020603050405020304" pitchFamily="18" charset="-78"/>
              <a:cs typeface="Andalus" panose="02020603050405020304" pitchFamily="18" charset="-78"/>
            </a:endParaRPr>
          </a:p>
        </p:txBody>
      </p:sp>
      <p:pic>
        <p:nvPicPr>
          <p:cNvPr id="12290" name="Picture 2">
            <a:extLst>
              <a:ext uri="{FF2B5EF4-FFF2-40B4-BE49-F238E27FC236}">
                <a16:creationId xmlns:a16="http://schemas.microsoft.com/office/drawing/2014/main" id="{4FA9618D-EE28-8FE8-EFB9-CA0BC1CD3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243" y="1449332"/>
            <a:ext cx="10463514" cy="5342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6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1051461" y="1426195"/>
            <a:ext cx="9805592"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Next, we proceed with a more complex analysis. In this step, we employ a heatmap to describe the relationship between the number of casualties and two different parameters. The plot below illustrates the correlation of each parameter with other parameters in the columns.</a:t>
            </a:r>
            <a:endParaRPr lang="en-US" sz="4800" dirty="0">
              <a:latin typeface="Andalus" panose="02020603050405020304" pitchFamily="18" charset="-78"/>
              <a:cs typeface="Andalus" panose="02020603050405020304" pitchFamily="18" charset="-78"/>
            </a:endParaRPr>
          </a:p>
        </p:txBody>
      </p:sp>
      <p:grpSp>
        <p:nvGrpSpPr>
          <p:cNvPr id="2" name="Group 1">
            <a:extLst>
              <a:ext uri="{FF2B5EF4-FFF2-40B4-BE49-F238E27FC236}">
                <a16:creationId xmlns:a16="http://schemas.microsoft.com/office/drawing/2014/main" id="{C85AC586-B72B-336C-BCAB-670A90570291}"/>
              </a:ext>
            </a:extLst>
          </p:cNvPr>
          <p:cNvGrpSpPr/>
          <p:nvPr/>
        </p:nvGrpSpPr>
        <p:grpSpPr>
          <a:xfrm>
            <a:off x="122552" y="141639"/>
            <a:ext cx="3195918" cy="936812"/>
            <a:chOff x="5692588" y="1560606"/>
            <a:chExt cx="3195918" cy="936812"/>
          </a:xfrm>
        </p:grpSpPr>
        <p:sp>
          <p:nvSpPr>
            <p:cNvPr id="3" name="Rectangle: Rounded Corners 2">
              <a:extLst>
                <a:ext uri="{FF2B5EF4-FFF2-40B4-BE49-F238E27FC236}">
                  <a16:creationId xmlns:a16="http://schemas.microsoft.com/office/drawing/2014/main" id="{B6836766-EDF2-A903-CA3E-9CE67CEAB343}"/>
                </a:ext>
              </a:extLst>
            </p:cNvPr>
            <p:cNvSpPr/>
            <p:nvPr/>
          </p:nvSpPr>
          <p:spPr>
            <a:xfrm>
              <a:off x="5800164" y="1625600"/>
              <a:ext cx="3088342" cy="806824"/>
            </a:xfrm>
            <a:prstGeom prst="roundRect">
              <a:avLst>
                <a:gd name="adj" fmla="val 50000"/>
              </a:avLst>
            </a:prstGeom>
            <a:noFill/>
            <a:ln w="5715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51E9D7D3-EF30-4C95-338B-59F235C7645C}"/>
                </a:ext>
              </a:extLst>
            </p:cNvPr>
            <p:cNvSpPr/>
            <p:nvPr/>
          </p:nvSpPr>
          <p:spPr>
            <a:xfrm>
              <a:off x="6279776" y="1780241"/>
              <a:ext cx="2420879" cy="497542"/>
            </a:xfrm>
            <a:prstGeom prst="roundRect">
              <a:avLst>
                <a:gd name="adj" fmla="val 50000"/>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ACD105F6-68C9-FAE1-50CB-41DFC2EA140C}"/>
                </a:ext>
              </a:extLst>
            </p:cNvPr>
            <p:cNvSpPr/>
            <p:nvPr/>
          </p:nvSpPr>
          <p:spPr>
            <a:xfrm>
              <a:off x="5692588" y="1560606"/>
              <a:ext cx="936812" cy="936812"/>
            </a:xfrm>
            <a:prstGeom prst="ellips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BBCA5353-EE03-2C00-F717-62D366904124}"/>
                </a:ext>
              </a:extLst>
            </p:cNvPr>
            <p:cNvSpPr/>
            <p:nvPr/>
          </p:nvSpPr>
          <p:spPr>
            <a:xfrm>
              <a:off x="5692588" y="1625600"/>
              <a:ext cx="806824" cy="806824"/>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Calibri" panose="020F0502020204030204"/>
                  <a:ea typeface="+mn-ea"/>
                  <a:cs typeface="+mn-cs"/>
                </a:rPr>
                <a:t>2</a:t>
              </a:r>
            </a:p>
          </p:txBody>
        </p:sp>
      </p:grpSp>
      <p:sp>
        <p:nvSpPr>
          <p:cNvPr id="7" name="TextBox 6">
            <a:extLst>
              <a:ext uri="{FF2B5EF4-FFF2-40B4-BE49-F238E27FC236}">
                <a16:creationId xmlns:a16="http://schemas.microsoft.com/office/drawing/2014/main" id="{EE6C477E-5293-7A1D-0BF1-5F4F91087FDE}"/>
              </a:ext>
            </a:extLst>
          </p:cNvPr>
          <p:cNvSpPr txBox="1"/>
          <p:nvPr/>
        </p:nvSpPr>
        <p:spPr>
          <a:xfrm>
            <a:off x="1268901" y="379212"/>
            <a:ext cx="1861718" cy="461665"/>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a:solidFill>
                  <a:prstClr val="black"/>
                </a:solidFill>
                <a:latin typeface="Andalus" panose="02020603050405020304" pitchFamily="18" charset="-78"/>
                <a:cs typeface="Andalus" panose="02020603050405020304" pitchFamily="18" charset="-78"/>
              </a:rPr>
              <a:t>Patterns</a:t>
            </a:r>
            <a:endParaRPr kumimoji="0" lang="en-US" sz="2400" b="1" i="0" u="none" strike="noStrike" kern="0" cap="none" spc="0" normalizeH="0" baseline="0" noProof="0" dirty="0">
              <a:ln>
                <a:noFill/>
              </a:ln>
              <a:solidFill>
                <a:prstClr val="black"/>
              </a:solidFill>
              <a:effectLst/>
              <a:uLnTx/>
              <a:uFillTx/>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35686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3E3C65E5-6D88-173B-39AB-20F9340B4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958" y="0"/>
            <a:ext cx="8518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11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719911" y="249003"/>
            <a:ext cx="10752178"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In the plot below, we can observe the general relationship between the number of casualties, casualty severity, and the age of casualties.</a:t>
            </a:r>
            <a:endParaRPr lang="en-US" sz="6000" dirty="0">
              <a:latin typeface="Andalus" panose="02020603050405020304" pitchFamily="18" charset="-78"/>
              <a:cs typeface="Andalus" panose="02020603050405020304" pitchFamily="18" charset="-78"/>
            </a:endParaRPr>
          </a:p>
        </p:txBody>
      </p:sp>
      <p:pic>
        <p:nvPicPr>
          <p:cNvPr id="15362" name="Picture 2">
            <a:extLst>
              <a:ext uri="{FF2B5EF4-FFF2-40B4-BE49-F238E27FC236}">
                <a16:creationId xmlns:a16="http://schemas.microsoft.com/office/drawing/2014/main" id="{B810338F-27CD-2E71-F2E4-1E055F353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65" y="1080000"/>
            <a:ext cx="9684272" cy="574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10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719911" y="249003"/>
            <a:ext cx="1075217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In another view of the last plot, we can observe the most common age bands of casualties for each type of casualty severity. For example, fatal casualties consist of more people aged over 66 years old than other casualty severities.</a:t>
            </a:r>
            <a:endParaRPr lang="en-US" sz="7200" dirty="0">
              <a:latin typeface="Andalus" panose="02020603050405020304" pitchFamily="18" charset="-78"/>
              <a:cs typeface="Andalus" panose="02020603050405020304" pitchFamily="18" charset="-78"/>
            </a:endParaRPr>
          </a:p>
        </p:txBody>
      </p:sp>
      <p:pic>
        <p:nvPicPr>
          <p:cNvPr id="16386" name="Picture 2">
            <a:extLst>
              <a:ext uri="{FF2B5EF4-FFF2-40B4-BE49-F238E27FC236}">
                <a16:creationId xmlns:a16="http://schemas.microsoft.com/office/drawing/2014/main" id="{CA630511-62C7-239B-B4FA-CB825C8CB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92" y="1416694"/>
            <a:ext cx="9174927" cy="5441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734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719911" y="249003"/>
            <a:ext cx="1075217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Alternatively, in another plot of this type, we can observe the percentage of each type of casualty within each age band of casualties. We may notice a consistent pattern across all age bands of casualties.</a:t>
            </a:r>
            <a:endParaRPr lang="en-US" sz="8800" dirty="0">
              <a:latin typeface="Andalus" panose="02020603050405020304" pitchFamily="18" charset="-78"/>
              <a:cs typeface="Andalus" panose="02020603050405020304" pitchFamily="18" charset="-78"/>
            </a:endParaRPr>
          </a:p>
        </p:txBody>
      </p:sp>
      <p:pic>
        <p:nvPicPr>
          <p:cNvPr id="17410" name="Picture 2">
            <a:extLst>
              <a:ext uri="{FF2B5EF4-FFF2-40B4-BE49-F238E27FC236}">
                <a16:creationId xmlns:a16="http://schemas.microsoft.com/office/drawing/2014/main" id="{BAF8A136-8E13-47E3-5CA6-A6078A49D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818" y="1532491"/>
            <a:ext cx="8979674" cy="532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556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516566" y="179555"/>
            <a:ext cx="10752178" cy="1200329"/>
          </a:xfrm>
          <a:prstGeom prst="rect">
            <a:avLst/>
          </a:prstGeom>
          <a:noFill/>
        </p:spPr>
        <p:txBody>
          <a:bodyPr wrap="square" rtlCol="0">
            <a:spAutoFit/>
          </a:bodyPr>
          <a:lstStyle/>
          <a:p>
            <a:pPr marL="342900" indent="-342900" rtl="0">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In these three slides, we can observe the same analysis as before using a heatmap, but in this step, we compare different genders. The majority of casualties are male, and their injuries tend to be slight.</a:t>
            </a:r>
            <a:endParaRPr lang="en-US" sz="11500" b="0" dirty="0">
              <a:effectLst/>
              <a:latin typeface="Andalus" panose="02020603050405020304" pitchFamily="18" charset="-78"/>
              <a:cs typeface="Andalus" panose="02020603050405020304" pitchFamily="18" charset="-78"/>
            </a:endParaRPr>
          </a:p>
        </p:txBody>
      </p:sp>
      <p:pic>
        <p:nvPicPr>
          <p:cNvPr id="18434" name="Picture 2">
            <a:extLst>
              <a:ext uri="{FF2B5EF4-FFF2-40B4-BE49-F238E27FC236}">
                <a16:creationId xmlns:a16="http://schemas.microsoft.com/office/drawing/2014/main" id="{5933FE16-542F-03B9-6D95-7EFD9AD8C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700" y="1564550"/>
            <a:ext cx="7216875" cy="519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720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516566" y="179555"/>
            <a:ext cx="10752178" cy="830997"/>
          </a:xfrm>
          <a:prstGeom prst="rect">
            <a:avLst/>
          </a:prstGeom>
          <a:noFill/>
        </p:spPr>
        <p:txBody>
          <a:bodyPr wrap="square" rtlCol="0">
            <a:spAutoFit/>
          </a:bodyPr>
          <a:lstStyle/>
          <a:p>
            <a:pPr marL="342900" indent="-342900" rtl="0">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In the following plot, we can observe which gender most of the casualties of each type belong to.</a:t>
            </a:r>
            <a:endParaRPr lang="en-US" sz="16600" b="0" dirty="0">
              <a:effectLst/>
              <a:latin typeface="Andalus" panose="02020603050405020304" pitchFamily="18" charset="-78"/>
              <a:cs typeface="Andalus" panose="02020603050405020304" pitchFamily="18" charset="-78"/>
            </a:endParaRPr>
          </a:p>
        </p:txBody>
      </p:sp>
      <p:pic>
        <p:nvPicPr>
          <p:cNvPr id="19458" name="Picture 2">
            <a:extLst>
              <a:ext uri="{FF2B5EF4-FFF2-40B4-BE49-F238E27FC236}">
                <a16:creationId xmlns:a16="http://schemas.microsoft.com/office/drawing/2014/main" id="{1BC1D5F9-43B8-5719-AAB7-618D12E7C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160" y="1464695"/>
            <a:ext cx="7321680" cy="539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620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516566" y="179555"/>
            <a:ext cx="10752178" cy="830997"/>
          </a:xfrm>
          <a:prstGeom prst="rect">
            <a:avLst/>
          </a:prstGeom>
          <a:noFill/>
        </p:spPr>
        <p:txBody>
          <a:bodyPr wrap="square" rtlCol="0">
            <a:spAutoFit/>
          </a:bodyPr>
          <a:lstStyle/>
          <a:p>
            <a:pPr marL="342900" indent="-342900" rtl="0">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The result of the following plot indicates that females have fewer fatal casualties than males.</a:t>
            </a:r>
            <a:endParaRPr lang="en-US" sz="23900" b="0" dirty="0">
              <a:effectLst/>
              <a:latin typeface="Andalus" panose="02020603050405020304" pitchFamily="18" charset="-78"/>
              <a:cs typeface="Andalus" panose="02020603050405020304" pitchFamily="18" charset="-78"/>
            </a:endParaRPr>
          </a:p>
        </p:txBody>
      </p:sp>
      <p:pic>
        <p:nvPicPr>
          <p:cNvPr id="20482" name="Picture 2">
            <a:extLst>
              <a:ext uri="{FF2B5EF4-FFF2-40B4-BE49-F238E27FC236}">
                <a16:creationId xmlns:a16="http://schemas.microsoft.com/office/drawing/2014/main" id="{56378DD7-1FAA-8557-261F-950682EC9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456" y="1278030"/>
            <a:ext cx="7575087" cy="557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08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0976F350-1AC8-AB4E-B8A7-5BAACEC83A22}"/>
              </a:ext>
            </a:extLst>
          </p:cNvPr>
          <p:cNvSpPr/>
          <p:nvPr/>
        </p:nvSpPr>
        <p:spPr>
          <a:xfrm>
            <a:off x="2245267" y="1700032"/>
            <a:ext cx="7068853" cy="1166410"/>
          </a:xfrm>
          <a:custGeom>
            <a:avLst/>
            <a:gdLst/>
            <a:ahLst/>
            <a:cxnLst>
              <a:cxn ang="0">
                <a:pos x="wd2" y="hd2"/>
              </a:cxn>
              <a:cxn ang="5400000">
                <a:pos x="wd2" y="hd2"/>
              </a:cxn>
              <a:cxn ang="10800000">
                <a:pos x="wd2" y="hd2"/>
              </a:cxn>
              <a:cxn ang="16200000">
                <a:pos x="wd2" y="hd2"/>
              </a:cxn>
            </a:cxnLst>
            <a:rect l="0" t="0" r="r" b="b"/>
            <a:pathLst>
              <a:path w="21600" h="21600" extrusionOk="0">
                <a:moveTo>
                  <a:pt x="20686" y="0"/>
                </a:moveTo>
                <a:lnTo>
                  <a:pt x="6074" y="0"/>
                </a:lnTo>
                <a:cubicBezTo>
                  <a:pt x="5902" y="0"/>
                  <a:pt x="5741" y="413"/>
                  <a:pt x="5619" y="1152"/>
                </a:cubicBezTo>
                <a:lnTo>
                  <a:pt x="3442" y="14342"/>
                </a:lnTo>
                <a:lnTo>
                  <a:pt x="2313" y="7128"/>
                </a:lnTo>
                <a:lnTo>
                  <a:pt x="1190" y="7128"/>
                </a:lnTo>
                <a:cubicBezTo>
                  <a:pt x="534" y="7128"/>
                  <a:pt x="0" y="10365"/>
                  <a:pt x="0" y="14342"/>
                </a:cubicBezTo>
                <a:lnTo>
                  <a:pt x="0" y="14342"/>
                </a:lnTo>
                <a:cubicBezTo>
                  <a:pt x="0" y="18319"/>
                  <a:pt x="534" y="21557"/>
                  <a:pt x="1190" y="21557"/>
                </a:cubicBezTo>
                <a:lnTo>
                  <a:pt x="2313" y="21557"/>
                </a:lnTo>
                <a:lnTo>
                  <a:pt x="2435" y="21600"/>
                </a:lnTo>
                <a:lnTo>
                  <a:pt x="5719" y="1695"/>
                </a:lnTo>
                <a:cubicBezTo>
                  <a:pt x="5798" y="1217"/>
                  <a:pt x="5902" y="956"/>
                  <a:pt x="6013" y="956"/>
                </a:cubicBezTo>
                <a:lnTo>
                  <a:pt x="20341" y="956"/>
                </a:lnTo>
                <a:cubicBezTo>
                  <a:pt x="20646" y="956"/>
                  <a:pt x="20890" y="2456"/>
                  <a:pt x="20890" y="4281"/>
                </a:cubicBezTo>
                <a:lnTo>
                  <a:pt x="20890" y="13755"/>
                </a:lnTo>
                <a:cubicBezTo>
                  <a:pt x="20890" y="14950"/>
                  <a:pt x="21048" y="15907"/>
                  <a:pt x="21245" y="15907"/>
                </a:cubicBezTo>
                <a:lnTo>
                  <a:pt x="21245" y="15907"/>
                </a:lnTo>
                <a:cubicBezTo>
                  <a:pt x="21442" y="15907"/>
                  <a:pt x="21600" y="14950"/>
                  <a:pt x="21600" y="13755"/>
                </a:cubicBezTo>
                <a:lnTo>
                  <a:pt x="21600" y="5541"/>
                </a:lnTo>
                <a:cubicBezTo>
                  <a:pt x="21600" y="2477"/>
                  <a:pt x="21191" y="0"/>
                  <a:pt x="20686" y="0"/>
                </a:cubicBezTo>
                <a:close/>
              </a:path>
            </a:pathLst>
          </a:custGeom>
          <a:solidFill>
            <a:srgbClr val="0070C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800"/>
          </a:p>
        </p:txBody>
      </p:sp>
      <p:sp>
        <p:nvSpPr>
          <p:cNvPr id="8" name="TextBox 7">
            <a:extLst>
              <a:ext uri="{FF2B5EF4-FFF2-40B4-BE49-F238E27FC236}">
                <a16:creationId xmlns:a16="http://schemas.microsoft.com/office/drawing/2014/main" id="{8F0ED6AC-9556-E949-A225-D5EB2BBFB8AE}"/>
              </a:ext>
            </a:extLst>
          </p:cNvPr>
          <p:cNvSpPr txBox="1"/>
          <p:nvPr/>
        </p:nvSpPr>
        <p:spPr>
          <a:xfrm>
            <a:off x="2556539" y="2152453"/>
            <a:ext cx="418704" cy="646331"/>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bg1"/>
                </a:solidFill>
                <a:effectLst>
                  <a:outerShdw blurRad="38100" dist="38100" dir="2700000" algn="tl">
                    <a:srgbClr val="000000">
                      <a:alpha val="43137"/>
                    </a:srgbClr>
                  </a:outerShdw>
                </a:effectLst>
              </a:rPr>
              <a:t>2</a:t>
            </a:r>
          </a:p>
        </p:txBody>
      </p:sp>
      <p:sp>
        <p:nvSpPr>
          <p:cNvPr id="23" name="TextBox 18">
            <a:extLst>
              <a:ext uri="{FF2B5EF4-FFF2-40B4-BE49-F238E27FC236}">
                <a16:creationId xmlns:a16="http://schemas.microsoft.com/office/drawing/2014/main" id="{7919E68C-195F-3045-9846-E96A0F69DB79}"/>
              </a:ext>
            </a:extLst>
          </p:cNvPr>
          <p:cNvSpPr txBox="1"/>
          <p:nvPr/>
        </p:nvSpPr>
        <p:spPr>
          <a:xfrm>
            <a:off x="4232399" y="1652073"/>
            <a:ext cx="4113503" cy="64633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Aldhabi" panose="01000000000000000000" pitchFamily="2" charset="-78"/>
                <a:cs typeface="Aldhabi" panose="01000000000000000000" pitchFamily="2" charset="-78"/>
              </a:rPr>
              <a:t>Finding Patterns in the Dataset</a:t>
            </a:r>
            <a:r>
              <a:rPr lang="en-US" sz="3600" b="1" noProof="1">
                <a:solidFill>
                  <a:schemeClr val="bg1"/>
                </a:solidFill>
                <a:latin typeface="Aldhabi" panose="01000000000000000000" pitchFamily="2" charset="-78"/>
                <a:cs typeface="Aldhabi" panose="01000000000000000000" pitchFamily="2" charset="-78"/>
              </a:rPr>
              <a:t> I</a:t>
            </a:r>
          </a:p>
        </p:txBody>
      </p:sp>
      <p:pic>
        <p:nvPicPr>
          <p:cNvPr id="15" name="Graphic 28" descr="Board Of Directors with solid fill">
            <a:extLst>
              <a:ext uri="{FF2B5EF4-FFF2-40B4-BE49-F238E27FC236}">
                <a16:creationId xmlns:a16="http://schemas.microsoft.com/office/drawing/2014/main" id="{85B0BBC9-1933-BB4A-9D20-754D2B831C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8337" y="3883603"/>
            <a:ext cx="435850" cy="435850"/>
          </a:xfrm>
          <a:prstGeom prst="rect">
            <a:avLst/>
          </a:prstGeom>
        </p:spPr>
      </p:pic>
      <p:sp>
        <p:nvSpPr>
          <p:cNvPr id="5" name="Shape">
            <a:extLst>
              <a:ext uri="{FF2B5EF4-FFF2-40B4-BE49-F238E27FC236}">
                <a16:creationId xmlns:a16="http://schemas.microsoft.com/office/drawing/2014/main" id="{090FDB14-8C91-AB46-A9AB-A66BA6E1F993}"/>
              </a:ext>
            </a:extLst>
          </p:cNvPr>
          <p:cNvSpPr/>
          <p:nvPr/>
        </p:nvSpPr>
        <p:spPr>
          <a:xfrm>
            <a:off x="2245267" y="2671233"/>
            <a:ext cx="7068853" cy="1166410"/>
          </a:xfrm>
          <a:custGeom>
            <a:avLst/>
            <a:gdLst/>
            <a:ahLst/>
            <a:cxnLst>
              <a:cxn ang="0">
                <a:pos x="wd2" y="hd2"/>
              </a:cxn>
              <a:cxn ang="5400000">
                <a:pos x="wd2" y="hd2"/>
              </a:cxn>
              <a:cxn ang="10800000">
                <a:pos x="wd2" y="hd2"/>
              </a:cxn>
              <a:cxn ang="16200000">
                <a:pos x="wd2" y="hd2"/>
              </a:cxn>
            </a:cxnLst>
            <a:rect l="0" t="0" r="r" b="b"/>
            <a:pathLst>
              <a:path w="21600" h="21600" extrusionOk="0">
                <a:moveTo>
                  <a:pt x="20686" y="0"/>
                </a:moveTo>
                <a:lnTo>
                  <a:pt x="6074" y="0"/>
                </a:lnTo>
                <a:cubicBezTo>
                  <a:pt x="5902" y="0"/>
                  <a:pt x="5741" y="413"/>
                  <a:pt x="5619" y="1152"/>
                </a:cubicBezTo>
                <a:lnTo>
                  <a:pt x="3442" y="14342"/>
                </a:lnTo>
                <a:lnTo>
                  <a:pt x="2313" y="7128"/>
                </a:lnTo>
                <a:lnTo>
                  <a:pt x="1190" y="7128"/>
                </a:lnTo>
                <a:cubicBezTo>
                  <a:pt x="534" y="7128"/>
                  <a:pt x="0" y="10365"/>
                  <a:pt x="0" y="14342"/>
                </a:cubicBezTo>
                <a:lnTo>
                  <a:pt x="0" y="14342"/>
                </a:lnTo>
                <a:cubicBezTo>
                  <a:pt x="0" y="18319"/>
                  <a:pt x="534" y="21557"/>
                  <a:pt x="1190" y="21557"/>
                </a:cubicBezTo>
                <a:lnTo>
                  <a:pt x="2313" y="21557"/>
                </a:lnTo>
                <a:lnTo>
                  <a:pt x="2435" y="21600"/>
                </a:lnTo>
                <a:lnTo>
                  <a:pt x="5719" y="1695"/>
                </a:lnTo>
                <a:cubicBezTo>
                  <a:pt x="5798" y="1217"/>
                  <a:pt x="5902" y="956"/>
                  <a:pt x="6013" y="956"/>
                </a:cubicBezTo>
                <a:lnTo>
                  <a:pt x="20341" y="956"/>
                </a:lnTo>
                <a:cubicBezTo>
                  <a:pt x="20646" y="956"/>
                  <a:pt x="20890" y="2456"/>
                  <a:pt x="20890" y="4281"/>
                </a:cubicBezTo>
                <a:lnTo>
                  <a:pt x="20890" y="13755"/>
                </a:lnTo>
                <a:cubicBezTo>
                  <a:pt x="20890" y="14950"/>
                  <a:pt x="21048" y="15907"/>
                  <a:pt x="21245" y="15907"/>
                </a:cubicBezTo>
                <a:lnTo>
                  <a:pt x="21245" y="15907"/>
                </a:lnTo>
                <a:cubicBezTo>
                  <a:pt x="21442" y="15907"/>
                  <a:pt x="21600" y="14950"/>
                  <a:pt x="21600" y="13755"/>
                </a:cubicBezTo>
                <a:lnTo>
                  <a:pt x="21600" y="5541"/>
                </a:lnTo>
                <a:cubicBezTo>
                  <a:pt x="21600" y="2499"/>
                  <a:pt x="21191" y="0"/>
                  <a:pt x="20686" y="0"/>
                </a:cubicBezTo>
                <a:close/>
              </a:path>
            </a:pathLst>
          </a:custGeom>
          <a:solidFill>
            <a:srgbClr val="00B05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800"/>
          </a:p>
        </p:txBody>
      </p:sp>
      <p:sp>
        <p:nvSpPr>
          <p:cNvPr id="9" name="TextBox 12">
            <a:extLst>
              <a:ext uri="{FF2B5EF4-FFF2-40B4-BE49-F238E27FC236}">
                <a16:creationId xmlns:a16="http://schemas.microsoft.com/office/drawing/2014/main" id="{3A0171CC-9CEC-014B-917C-278F45C563E6}"/>
              </a:ext>
            </a:extLst>
          </p:cNvPr>
          <p:cNvSpPr txBox="1"/>
          <p:nvPr/>
        </p:nvSpPr>
        <p:spPr>
          <a:xfrm>
            <a:off x="2556539" y="3123653"/>
            <a:ext cx="418704" cy="646331"/>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bg1"/>
                </a:solidFill>
                <a:effectLst>
                  <a:outerShdw blurRad="38100" dist="38100" dir="2700000" algn="tl">
                    <a:srgbClr val="000000">
                      <a:alpha val="43137"/>
                    </a:srgbClr>
                  </a:outerShdw>
                </a:effectLst>
              </a:rPr>
              <a:t>3</a:t>
            </a:r>
          </a:p>
        </p:txBody>
      </p:sp>
      <p:sp>
        <p:nvSpPr>
          <p:cNvPr id="21" name="TextBox 21">
            <a:extLst>
              <a:ext uri="{FF2B5EF4-FFF2-40B4-BE49-F238E27FC236}">
                <a16:creationId xmlns:a16="http://schemas.microsoft.com/office/drawing/2014/main" id="{1190A923-09C9-964C-A4E0-31076403BEBA}"/>
              </a:ext>
            </a:extLst>
          </p:cNvPr>
          <p:cNvSpPr txBox="1"/>
          <p:nvPr/>
        </p:nvSpPr>
        <p:spPr>
          <a:xfrm>
            <a:off x="4232397" y="2546700"/>
            <a:ext cx="4113503" cy="64633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Aldhabi" panose="01000000000000000000" pitchFamily="2" charset="-78"/>
                <a:cs typeface="Aldhabi" panose="01000000000000000000" pitchFamily="2" charset="-78"/>
              </a:rPr>
              <a:t>Providing Multiple Solutions </a:t>
            </a:r>
            <a:r>
              <a:rPr lang="en-US" sz="3600" b="1" noProof="1">
                <a:solidFill>
                  <a:schemeClr val="bg1"/>
                </a:solidFill>
                <a:latin typeface="Aldhabi" panose="01000000000000000000" pitchFamily="2" charset="-78"/>
                <a:cs typeface="Aldhabi" panose="01000000000000000000" pitchFamily="2" charset="-78"/>
              </a:rPr>
              <a:t>um</a:t>
            </a:r>
          </a:p>
        </p:txBody>
      </p:sp>
      <p:pic>
        <p:nvPicPr>
          <p:cNvPr id="16" name="Graphic 29" descr="Briefcase with solid fill">
            <a:extLst>
              <a:ext uri="{FF2B5EF4-FFF2-40B4-BE49-F238E27FC236}">
                <a16:creationId xmlns:a16="http://schemas.microsoft.com/office/drawing/2014/main" id="{4C31E891-9B2A-6942-95EA-8C0C4729BA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13608" y="2905728"/>
            <a:ext cx="435850" cy="435850"/>
          </a:xfrm>
          <a:prstGeom prst="rect">
            <a:avLst/>
          </a:prstGeom>
        </p:spPr>
      </p:pic>
      <p:sp>
        <p:nvSpPr>
          <p:cNvPr id="3" name="Shape">
            <a:extLst>
              <a:ext uri="{FF2B5EF4-FFF2-40B4-BE49-F238E27FC236}">
                <a16:creationId xmlns:a16="http://schemas.microsoft.com/office/drawing/2014/main" id="{FB9A9158-A7B1-CA41-91B1-380989E8B30D}"/>
              </a:ext>
            </a:extLst>
          </p:cNvPr>
          <p:cNvSpPr/>
          <p:nvPr/>
        </p:nvSpPr>
        <p:spPr>
          <a:xfrm>
            <a:off x="2245267" y="728832"/>
            <a:ext cx="7068853" cy="1166410"/>
          </a:xfrm>
          <a:custGeom>
            <a:avLst/>
            <a:gdLst/>
            <a:ahLst/>
            <a:cxnLst>
              <a:cxn ang="0">
                <a:pos x="wd2" y="hd2"/>
              </a:cxn>
              <a:cxn ang="5400000">
                <a:pos x="wd2" y="hd2"/>
              </a:cxn>
              <a:cxn ang="10800000">
                <a:pos x="wd2" y="hd2"/>
              </a:cxn>
              <a:cxn ang="16200000">
                <a:pos x="wd2" y="hd2"/>
              </a:cxn>
            </a:cxnLst>
            <a:rect l="0" t="0" r="r" b="b"/>
            <a:pathLst>
              <a:path w="21600" h="21600" extrusionOk="0">
                <a:moveTo>
                  <a:pt x="20686" y="0"/>
                </a:moveTo>
                <a:lnTo>
                  <a:pt x="6074" y="0"/>
                </a:lnTo>
                <a:cubicBezTo>
                  <a:pt x="5902" y="0"/>
                  <a:pt x="5741" y="413"/>
                  <a:pt x="5619" y="1152"/>
                </a:cubicBezTo>
                <a:lnTo>
                  <a:pt x="3442" y="14342"/>
                </a:lnTo>
                <a:lnTo>
                  <a:pt x="2313" y="7128"/>
                </a:lnTo>
                <a:lnTo>
                  <a:pt x="1190" y="7128"/>
                </a:lnTo>
                <a:cubicBezTo>
                  <a:pt x="534" y="7128"/>
                  <a:pt x="0" y="10365"/>
                  <a:pt x="0" y="14342"/>
                </a:cubicBezTo>
                <a:lnTo>
                  <a:pt x="0" y="14342"/>
                </a:lnTo>
                <a:cubicBezTo>
                  <a:pt x="0" y="18319"/>
                  <a:pt x="534" y="21557"/>
                  <a:pt x="1190" y="21557"/>
                </a:cubicBezTo>
                <a:lnTo>
                  <a:pt x="2313" y="21557"/>
                </a:lnTo>
                <a:lnTo>
                  <a:pt x="2435" y="21600"/>
                </a:lnTo>
                <a:lnTo>
                  <a:pt x="5719" y="1695"/>
                </a:lnTo>
                <a:cubicBezTo>
                  <a:pt x="5798" y="1217"/>
                  <a:pt x="5902" y="956"/>
                  <a:pt x="6013" y="956"/>
                </a:cubicBezTo>
                <a:lnTo>
                  <a:pt x="20341" y="956"/>
                </a:lnTo>
                <a:cubicBezTo>
                  <a:pt x="20646" y="956"/>
                  <a:pt x="20890" y="2456"/>
                  <a:pt x="20890" y="4281"/>
                </a:cubicBezTo>
                <a:lnTo>
                  <a:pt x="20890" y="13755"/>
                </a:lnTo>
                <a:cubicBezTo>
                  <a:pt x="20890" y="14950"/>
                  <a:pt x="21048" y="15907"/>
                  <a:pt x="21245" y="15907"/>
                </a:cubicBezTo>
                <a:lnTo>
                  <a:pt x="21245" y="15907"/>
                </a:lnTo>
                <a:cubicBezTo>
                  <a:pt x="21442" y="15907"/>
                  <a:pt x="21600" y="14950"/>
                  <a:pt x="21600" y="13755"/>
                </a:cubicBezTo>
                <a:lnTo>
                  <a:pt x="21600" y="5541"/>
                </a:lnTo>
                <a:cubicBezTo>
                  <a:pt x="21600" y="2477"/>
                  <a:pt x="21191" y="0"/>
                  <a:pt x="20686" y="0"/>
                </a:cubicBezTo>
                <a:close/>
              </a:path>
            </a:pathLst>
          </a:custGeom>
          <a:solidFill>
            <a:srgbClr val="FF000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800"/>
          </a:p>
        </p:txBody>
      </p:sp>
      <p:sp>
        <p:nvSpPr>
          <p:cNvPr id="7" name="TextBox 2">
            <a:extLst>
              <a:ext uri="{FF2B5EF4-FFF2-40B4-BE49-F238E27FC236}">
                <a16:creationId xmlns:a16="http://schemas.microsoft.com/office/drawing/2014/main" id="{D9EC1E50-A42C-5248-8AF8-B88D3CF5602F}"/>
              </a:ext>
            </a:extLst>
          </p:cNvPr>
          <p:cNvSpPr txBox="1"/>
          <p:nvPr/>
        </p:nvSpPr>
        <p:spPr>
          <a:xfrm>
            <a:off x="2556539" y="1181253"/>
            <a:ext cx="418704" cy="646331"/>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bg1"/>
                </a:solidFill>
                <a:effectLst>
                  <a:outerShdw blurRad="38100" dist="38100" dir="2700000" algn="tl">
                    <a:srgbClr val="000000">
                      <a:alpha val="43137"/>
                    </a:srgbClr>
                  </a:outerShdw>
                </a:effectLst>
              </a:rPr>
              <a:t>1</a:t>
            </a:r>
          </a:p>
        </p:txBody>
      </p:sp>
      <p:sp>
        <p:nvSpPr>
          <p:cNvPr id="25" name="TextBox 15">
            <a:extLst>
              <a:ext uri="{FF2B5EF4-FFF2-40B4-BE49-F238E27FC236}">
                <a16:creationId xmlns:a16="http://schemas.microsoft.com/office/drawing/2014/main" id="{0285A1CD-CBE7-2A48-BAB2-1904B5658B15}"/>
              </a:ext>
            </a:extLst>
          </p:cNvPr>
          <p:cNvSpPr txBox="1"/>
          <p:nvPr/>
        </p:nvSpPr>
        <p:spPr>
          <a:xfrm>
            <a:off x="4232398" y="668654"/>
            <a:ext cx="4113503" cy="64633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Aldhabi" panose="01000000000000000000" pitchFamily="2" charset="-78"/>
                <a:cs typeface="Aldhabi" panose="01000000000000000000" pitchFamily="2" charset="-78"/>
              </a:rPr>
              <a:t>Objective of Analysis</a:t>
            </a:r>
          </a:p>
        </p:txBody>
      </p:sp>
      <p:pic>
        <p:nvPicPr>
          <p:cNvPr id="17" name="Graphic 30" descr="Customer review with solid fill">
            <a:extLst>
              <a:ext uri="{FF2B5EF4-FFF2-40B4-BE49-F238E27FC236}">
                <a16:creationId xmlns:a16="http://schemas.microsoft.com/office/drawing/2014/main" id="{EE46363F-23CA-F644-B99C-446C923EFE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13608" y="963328"/>
            <a:ext cx="435850" cy="435850"/>
          </a:xfrm>
          <a:prstGeom prst="rect">
            <a:avLst/>
          </a:prstGeom>
        </p:spPr>
      </p:pic>
      <p:sp>
        <p:nvSpPr>
          <p:cNvPr id="6" name="Shape">
            <a:extLst>
              <a:ext uri="{FF2B5EF4-FFF2-40B4-BE49-F238E27FC236}">
                <a16:creationId xmlns:a16="http://schemas.microsoft.com/office/drawing/2014/main" id="{EDBE537E-97E2-ED44-BD0C-28D0F7B2FF59}"/>
              </a:ext>
            </a:extLst>
          </p:cNvPr>
          <p:cNvSpPr/>
          <p:nvPr/>
        </p:nvSpPr>
        <p:spPr>
          <a:xfrm>
            <a:off x="2245267" y="3642432"/>
            <a:ext cx="7068853" cy="1166410"/>
          </a:xfrm>
          <a:custGeom>
            <a:avLst/>
            <a:gdLst/>
            <a:ahLst/>
            <a:cxnLst>
              <a:cxn ang="0">
                <a:pos x="wd2" y="hd2"/>
              </a:cxn>
              <a:cxn ang="5400000">
                <a:pos x="wd2" y="hd2"/>
              </a:cxn>
              <a:cxn ang="10800000">
                <a:pos x="wd2" y="hd2"/>
              </a:cxn>
              <a:cxn ang="16200000">
                <a:pos x="wd2" y="hd2"/>
              </a:cxn>
            </a:cxnLst>
            <a:rect l="0" t="0" r="r" b="b"/>
            <a:pathLst>
              <a:path w="21600" h="21600" extrusionOk="0">
                <a:moveTo>
                  <a:pt x="20686" y="0"/>
                </a:moveTo>
                <a:lnTo>
                  <a:pt x="6074" y="0"/>
                </a:lnTo>
                <a:cubicBezTo>
                  <a:pt x="5902" y="0"/>
                  <a:pt x="5741" y="413"/>
                  <a:pt x="5619" y="1152"/>
                </a:cubicBezTo>
                <a:lnTo>
                  <a:pt x="3442" y="14342"/>
                </a:lnTo>
                <a:lnTo>
                  <a:pt x="2313" y="7128"/>
                </a:lnTo>
                <a:lnTo>
                  <a:pt x="1190" y="7128"/>
                </a:lnTo>
                <a:cubicBezTo>
                  <a:pt x="534" y="7128"/>
                  <a:pt x="0" y="10365"/>
                  <a:pt x="0" y="14342"/>
                </a:cubicBezTo>
                <a:lnTo>
                  <a:pt x="0" y="14342"/>
                </a:lnTo>
                <a:cubicBezTo>
                  <a:pt x="0" y="18319"/>
                  <a:pt x="534" y="21557"/>
                  <a:pt x="1190" y="21557"/>
                </a:cubicBezTo>
                <a:lnTo>
                  <a:pt x="2313" y="21557"/>
                </a:lnTo>
                <a:lnTo>
                  <a:pt x="2435" y="21600"/>
                </a:lnTo>
                <a:lnTo>
                  <a:pt x="5719" y="1695"/>
                </a:lnTo>
                <a:cubicBezTo>
                  <a:pt x="5798" y="1217"/>
                  <a:pt x="5902" y="956"/>
                  <a:pt x="6013" y="956"/>
                </a:cubicBezTo>
                <a:lnTo>
                  <a:pt x="20341" y="956"/>
                </a:lnTo>
                <a:cubicBezTo>
                  <a:pt x="20646" y="956"/>
                  <a:pt x="20890" y="2456"/>
                  <a:pt x="20890" y="4281"/>
                </a:cubicBezTo>
                <a:lnTo>
                  <a:pt x="20890" y="13755"/>
                </a:lnTo>
                <a:cubicBezTo>
                  <a:pt x="20890" y="14950"/>
                  <a:pt x="21048" y="15907"/>
                  <a:pt x="21245" y="15907"/>
                </a:cubicBezTo>
                <a:lnTo>
                  <a:pt x="21245" y="15907"/>
                </a:lnTo>
                <a:cubicBezTo>
                  <a:pt x="21442" y="15907"/>
                  <a:pt x="21600" y="14950"/>
                  <a:pt x="21600" y="13755"/>
                </a:cubicBezTo>
                <a:lnTo>
                  <a:pt x="21600" y="5541"/>
                </a:lnTo>
                <a:cubicBezTo>
                  <a:pt x="21600" y="2477"/>
                  <a:pt x="21191" y="0"/>
                  <a:pt x="20686" y="0"/>
                </a:cubicBezTo>
                <a:close/>
              </a:path>
            </a:pathLst>
          </a:custGeom>
          <a:solidFill>
            <a:srgbClr val="7030A0"/>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800"/>
          </a:p>
        </p:txBody>
      </p:sp>
      <p:sp>
        <p:nvSpPr>
          <p:cNvPr id="10" name="TextBox 13">
            <a:extLst>
              <a:ext uri="{FF2B5EF4-FFF2-40B4-BE49-F238E27FC236}">
                <a16:creationId xmlns:a16="http://schemas.microsoft.com/office/drawing/2014/main" id="{7B3045DB-6591-1646-81CC-FB7EE905416B}"/>
              </a:ext>
            </a:extLst>
          </p:cNvPr>
          <p:cNvSpPr txBox="1"/>
          <p:nvPr/>
        </p:nvSpPr>
        <p:spPr>
          <a:xfrm>
            <a:off x="2556539" y="4094853"/>
            <a:ext cx="418704" cy="646331"/>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bg1"/>
                </a:solidFill>
                <a:effectLst>
                  <a:outerShdw blurRad="38100" dist="38100" dir="2700000" algn="tl">
                    <a:srgbClr val="000000">
                      <a:alpha val="43137"/>
                    </a:srgbClr>
                  </a:outerShdw>
                </a:effectLst>
              </a:rPr>
              <a:t>4</a:t>
            </a:r>
          </a:p>
        </p:txBody>
      </p:sp>
      <p:sp>
        <p:nvSpPr>
          <p:cNvPr id="19" name="TextBox 24">
            <a:extLst>
              <a:ext uri="{FF2B5EF4-FFF2-40B4-BE49-F238E27FC236}">
                <a16:creationId xmlns:a16="http://schemas.microsoft.com/office/drawing/2014/main" id="{890CEB9D-53B2-6D41-BBCC-F2E241AAE13D}"/>
              </a:ext>
            </a:extLst>
          </p:cNvPr>
          <p:cNvSpPr txBox="1"/>
          <p:nvPr/>
        </p:nvSpPr>
        <p:spPr>
          <a:xfrm>
            <a:off x="4232397" y="3521323"/>
            <a:ext cx="4113503" cy="64633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Aldhabi" panose="01000000000000000000" pitchFamily="2" charset="-78"/>
                <a:cs typeface="Aldhabi" panose="01000000000000000000" pitchFamily="2" charset="-78"/>
              </a:rPr>
              <a:t>Conclusion</a:t>
            </a:r>
            <a:endParaRPr lang="en-US" sz="3600" b="1" noProof="1">
              <a:solidFill>
                <a:schemeClr val="bg1"/>
              </a:solidFill>
              <a:latin typeface="Aldhabi" panose="01000000000000000000" pitchFamily="2" charset="-78"/>
              <a:cs typeface="Aldhabi" panose="01000000000000000000" pitchFamily="2" charset="-78"/>
            </a:endParaRPr>
          </a:p>
        </p:txBody>
      </p:sp>
      <p:pic>
        <p:nvPicPr>
          <p:cNvPr id="18" name="Graphic 33" descr="Target Audience with solid fill">
            <a:extLst>
              <a:ext uri="{FF2B5EF4-FFF2-40B4-BE49-F238E27FC236}">
                <a16:creationId xmlns:a16="http://schemas.microsoft.com/office/drawing/2014/main" id="{8BADB472-B621-3E48-AE90-EB5140F8F6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8337" y="1932760"/>
            <a:ext cx="435850" cy="435850"/>
          </a:xfrm>
          <a:prstGeom prst="rect">
            <a:avLst/>
          </a:prstGeom>
        </p:spPr>
      </p:pic>
    </p:spTree>
    <p:extLst>
      <p:ext uri="{BB962C8B-B14F-4D97-AF65-F5344CB8AC3E}">
        <p14:creationId xmlns:p14="http://schemas.microsoft.com/office/powerpoint/2010/main" val="93993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516566" y="179555"/>
            <a:ext cx="10752178" cy="1200329"/>
          </a:xfrm>
          <a:prstGeom prst="rect">
            <a:avLst/>
          </a:prstGeom>
          <a:noFill/>
        </p:spPr>
        <p:txBody>
          <a:bodyPr wrap="square" rtlCol="0">
            <a:spAutoFit/>
          </a:bodyPr>
          <a:lstStyle/>
          <a:p>
            <a:pPr marL="342900" indent="-342900" rtl="0">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Like the previous heatmap, we can conduct the same analysis for casualty severity and casualty type. In the following heatmap plot, we can observe that the majority of casualties are car occupants and have slight casualties.</a:t>
            </a:r>
            <a:endParaRPr lang="en-US" sz="34400" b="0" dirty="0">
              <a:effectLst/>
              <a:latin typeface="Andalus" panose="02020603050405020304" pitchFamily="18" charset="-78"/>
              <a:cs typeface="Andalus" panose="02020603050405020304" pitchFamily="18" charset="-78"/>
            </a:endParaRPr>
          </a:p>
        </p:txBody>
      </p:sp>
      <p:pic>
        <p:nvPicPr>
          <p:cNvPr id="21506" name="Picture 2">
            <a:extLst>
              <a:ext uri="{FF2B5EF4-FFF2-40B4-BE49-F238E27FC236}">
                <a16:creationId xmlns:a16="http://schemas.microsoft.com/office/drawing/2014/main" id="{64A1E966-0BA8-A1B0-5F50-50F297966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81175"/>
            <a:ext cx="121920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629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516566" y="179555"/>
            <a:ext cx="10752178" cy="1200329"/>
          </a:xfrm>
          <a:prstGeom prst="rect">
            <a:avLst/>
          </a:prstGeom>
          <a:noFill/>
        </p:spPr>
        <p:txBody>
          <a:bodyPr wrap="square" rtlCol="0">
            <a:spAutoFit/>
          </a:bodyPr>
          <a:lstStyle/>
          <a:p>
            <a:pPr marL="342900" indent="-342900" rtl="0">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From the following result, we can conclude that "car occupant," "pedestrian," and "Motorcycle over 500cc rider or passenger" are the main fatal casualties, respectively. However, cyclist casualties rank third in terms of slight casualties.</a:t>
            </a:r>
            <a:endParaRPr lang="en-US" sz="49600" b="0" dirty="0">
              <a:effectLst/>
              <a:latin typeface="Andalus" panose="02020603050405020304" pitchFamily="18" charset="-78"/>
              <a:cs typeface="Andalus" panose="02020603050405020304" pitchFamily="18" charset="-78"/>
            </a:endParaRPr>
          </a:p>
        </p:txBody>
      </p:sp>
      <p:pic>
        <p:nvPicPr>
          <p:cNvPr id="22530" name="Picture 2">
            <a:extLst>
              <a:ext uri="{FF2B5EF4-FFF2-40B4-BE49-F238E27FC236}">
                <a16:creationId xmlns:a16="http://schemas.microsoft.com/office/drawing/2014/main" id="{DB0E75DC-6582-B09F-1F6B-AA9FEDEE1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1620"/>
            <a:ext cx="121920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383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516566" y="179555"/>
            <a:ext cx="10752178" cy="1569660"/>
          </a:xfrm>
          <a:prstGeom prst="rect">
            <a:avLst/>
          </a:prstGeom>
          <a:noFill/>
        </p:spPr>
        <p:txBody>
          <a:bodyPr wrap="square" rtlCol="0">
            <a:spAutoFit/>
          </a:bodyPr>
          <a:lstStyle/>
          <a:p>
            <a:pPr marL="342900" indent="-342900" rtl="0">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The heatmap below shows that "minibus," "Taxi/Private hire car occupant," and "Goods vehicle (over 3.5t. and under 7.5t.) occupant" have the minimum serious casualties, respectively. However, in contrast, motorcycles have the maximum serious casualties compared to other casualty types.</a:t>
            </a:r>
            <a:endParaRPr lang="en-US" sz="71400" b="0" dirty="0">
              <a:effectLst/>
              <a:latin typeface="Andalus" panose="02020603050405020304" pitchFamily="18" charset="-78"/>
              <a:cs typeface="Andalus" panose="02020603050405020304" pitchFamily="18" charset="-78"/>
            </a:endParaRPr>
          </a:p>
        </p:txBody>
      </p:sp>
      <p:pic>
        <p:nvPicPr>
          <p:cNvPr id="23554" name="Picture 2">
            <a:extLst>
              <a:ext uri="{FF2B5EF4-FFF2-40B4-BE49-F238E27FC236}">
                <a16:creationId xmlns:a16="http://schemas.microsoft.com/office/drawing/2014/main" id="{5B0BC075-A227-F0F6-752F-11F7A44BD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9215"/>
            <a:ext cx="121920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2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516566" y="179555"/>
            <a:ext cx="10752178" cy="1200329"/>
          </a:xfrm>
          <a:prstGeom prst="rect">
            <a:avLst/>
          </a:prstGeom>
          <a:noFill/>
        </p:spPr>
        <p:txBody>
          <a:bodyPr wrap="square" rtlCol="0">
            <a:spAutoFit/>
          </a:bodyPr>
          <a:lstStyle/>
          <a:p>
            <a:pPr marL="342900" indent="-342900" algn="just" rtl="0">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The heatmap of pedestrian locations shows that "In carriageway, crossing elsewhere" has the greatest number of casualties; however, these casualties belong to the slight casualty class.</a:t>
            </a:r>
            <a:endParaRPr lang="en-US" sz="102800" b="0" dirty="0">
              <a:effectLst/>
              <a:latin typeface="Andalus" panose="02020603050405020304" pitchFamily="18" charset="-78"/>
              <a:cs typeface="Andalus" panose="02020603050405020304" pitchFamily="18" charset="-78"/>
            </a:endParaRPr>
          </a:p>
        </p:txBody>
      </p:sp>
      <p:pic>
        <p:nvPicPr>
          <p:cNvPr id="24578" name="Picture 2">
            <a:extLst>
              <a:ext uri="{FF2B5EF4-FFF2-40B4-BE49-F238E27FC236}">
                <a16:creationId xmlns:a16="http://schemas.microsoft.com/office/drawing/2014/main" id="{852A0879-ABCF-F90E-5492-28F9FDDA9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82107"/>
            <a:ext cx="12192000" cy="4811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567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516566" y="179555"/>
            <a:ext cx="10752178" cy="1938992"/>
          </a:xfrm>
          <a:prstGeom prst="rect">
            <a:avLst/>
          </a:prstGeom>
          <a:noFill/>
        </p:spPr>
        <p:txBody>
          <a:bodyPr wrap="square" rtlCol="0">
            <a:spAutoFit/>
          </a:bodyPr>
          <a:lstStyle/>
          <a:p>
            <a:pPr marL="342900" indent="-342900" algn="just" rtl="0">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The majority of fatal casualties belong to "In carriageway, crossing elsewhere" and "In carriageway, not crossing," respectively. However, "Crossing on pedestrian crossing facility" has the second most serious casualties. Conversely, "Crossing in zig-zag exit lines," "Crossing in zig-zag approach lines," and "On refuge, central island, or central reservation" have the minimum casualties of each type.</a:t>
            </a:r>
            <a:endParaRPr lang="en-US" sz="148100" b="0" dirty="0">
              <a:effectLst/>
              <a:latin typeface="Andalus" panose="02020603050405020304" pitchFamily="18" charset="-78"/>
              <a:cs typeface="Andalus" panose="02020603050405020304" pitchFamily="18" charset="-78"/>
            </a:endParaRPr>
          </a:p>
        </p:txBody>
      </p:sp>
      <p:pic>
        <p:nvPicPr>
          <p:cNvPr id="26626" name="Picture 2">
            <a:extLst>
              <a:ext uri="{FF2B5EF4-FFF2-40B4-BE49-F238E27FC236}">
                <a16:creationId xmlns:a16="http://schemas.microsoft.com/office/drawing/2014/main" id="{CD25A5D6-FFF4-DD6D-1750-6BF9C8BB8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18547"/>
            <a:ext cx="12192000" cy="473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249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516566" y="179555"/>
            <a:ext cx="10752178" cy="1200329"/>
          </a:xfrm>
          <a:prstGeom prst="rect">
            <a:avLst/>
          </a:prstGeom>
          <a:noFill/>
        </p:spPr>
        <p:txBody>
          <a:bodyPr wrap="square" rtlCol="0">
            <a:spAutoFit/>
          </a:bodyPr>
          <a:lstStyle/>
          <a:p>
            <a:pPr marL="342900" indent="-342900" algn="just" rtl="0">
              <a:spcBef>
                <a:spcPts val="1200"/>
              </a:spcBef>
              <a:spcAft>
                <a:spcPts val="1200"/>
              </a:spcAf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For pedestrian movement, we observe that "Crossing from driver's nearside" has the maximum number of casualties of the slight type in the first position, followed by "Crossing from driver's offside" in the second position.</a:t>
            </a:r>
            <a:endParaRPr lang="en-US" sz="213200" b="0" dirty="0">
              <a:effectLst/>
              <a:latin typeface="Andalus" panose="02020603050405020304" pitchFamily="18" charset="-78"/>
              <a:cs typeface="Andalus" panose="02020603050405020304" pitchFamily="18" charset="-78"/>
            </a:endParaRPr>
          </a:p>
        </p:txBody>
      </p:sp>
      <p:pic>
        <p:nvPicPr>
          <p:cNvPr id="27650" name="Picture 2">
            <a:extLst>
              <a:ext uri="{FF2B5EF4-FFF2-40B4-BE49-F238E27FC236}">
                <a16:creationId xmlns:a16="http://schemas.microsoft.com/office/drawing/2014/main" id="{41A3086B-1CCC-CB3B-ED74-B4A9A2ACF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3976"/>
            <a:ext cx="12192000" cy="414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645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1ED768-50C0-CE1B-3580-84BD7A367967}"/>
              </a:ext>
            </a:extLst>
          </p:cNvPr>
          <p:cNvGrpSpPr/>
          <p:nvPr/>
        </p:nvGrpSpPr>
        <p:grpSpPr>
          <a:xfrm>
            <a:off x="122552" y="141639"/>
            <a:ext cx="3195918" cy="936812"/>
            <a:chOff x="5692588" y="1560606"/>
            <a:chExt cx="3195918" cy="936812"/>
          </a:xfrm>
        </p:grpSpPr>
        <p:sp>
          <p:nvSpPr>
            <p:cNvPr id="3" name="Rectangle: Rounded Corners 2">
              <a:extLst>
                <a:ext uri="{FF2B5EF4-FFF2-40B4-BE49-F238E27FC236}">
                  <a16:creationId xmlns:a16="http://schemas.microsoft.com/office/drawing/2014/main" id="{13319132-F2CF-FA6D-850C-8BCFDEED8177}"/>
                </a:ext>
              </a:extLst>
            </p:cNvPr>
            <p:cNvSpPr/>
            <p:nvPr/>
          </p:nvSpPr>
          <p:spPr>
            <a:xfrm>
              <a:off x="5800164" y="1625600"/>
              <a:ext cx="3088342" cy="806824"/>
            </a:xfrm>
            <a:prstGeom prst="roundRect">
              <a:avLst>
                <a:gd name="adj" fmla="val 50000"/>
              </a:avLst>
            </a:prstGeom>
            <a:noFill/>
            <a:ln w="571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6E3DA8EC-5398-7AFB-FF51-22F658F5D557}"/>
                </a:ext>
              </a:extLst>
            </p:cNvPr>
            <p:cNvSpPr/>
            <p:nvPr/>
          </p:nvSpPr>
          <p:spPr>
            <a:xfrm>
              <a:off x="6279776" y="1780241"/>
              <a:ext cx="2420879" cy="497542"/>
            </a:xfrm>
            <a:prstGeom prst="roundRect">
              <a:avLst>
                <a:gd name="adj" fmla="val 50000"/>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C1DA7ADD-1A90-6ADE-F2D4-D51A7C1595F9}"/>
                </a:ext>
              </a:extLst>
            </p:cNvPr>
            <p:cNvSpPr/>
            <p:nvPr/>
          </p:nvSpPr>
          <p:spPr>
            <a:xfrm>
              <a:off x="5692588" y="1560606"/>
              <a:ext cx="936812" cy="936812"/>
            </a:xfrm>
            <a:prstGeom prst="ellips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E464DE00-8402-391A-DE41-D7BB9927CDA6}"/>
                </a:ext>
              </a:extLst>
            </p:cNvPr>
            <p:cNvSpPr/>
            <p:nvPr/>
          </p:nvSpPr>
          <p:spPr>
            <a:xfrm>
              <a:off x="5692588" y="1625600"/>
              <a:ext cx="806824" cy="806824"/>
            </a:xfrm>
            <a:prstGeom prst="ellipse">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a-IR" sz="3200" b="1" kern="0" dirty="0">
                  <a:solidFill>
                    <a:prstClr val="white"/>
                  </a:solidFill>
                  <a:latin typeface="Calibri" panose="020F0502020204030204"/>
                </a:rPr>
                <a:t>1</a:t>
              </a:r>
              <a:endParaRPr kumimoji="0" lang="en-US" sz="32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extBox 6">
            <a:extLst>
              <a:ext uri="{FF2B5EF4-FFF2-40B4-BE49-F238E27FC236}">
                <a16:creationId xmlns:a16="http://schemas.microsoft.com/office/drawing/2014/main" id="{9EBC73B9-04A2-6DC3-8AC9-663E799B92BD}"/>
              </a:ext>
            </a:extLst>
          </p:cNvPr>
          <p:cNvSpPr txBox="1"/>
          <p:nvPr/>
        </p:nvSpPr>
        <p:spPr>
          <a:xfrm>
            <a:off x="1268901" y="379212"/>
            <a:ext cx="1861718" cy="461665"/>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a:latin typeface="Andalus" panose="02020603050405020304" pitchFamily="18" charset="-78"/>
                <a:cs typeface="Andalus" panose="02020603050405020304" pitchFamily="18" charset="-78"/>
              </a:rPr>
              <a:t>Solutions</a:t>
            </a:r>
            <a:endParaRPr kumimoji="0" lang="en-US" sz="2400" b="1" i="0" u="none" strike="noStrike" kern="0" cap="none" spc="0" normalizeH="0" baseline="0" noProof="0" dirty="0">
              <a:ln>
                <a:noFill/>
              </a:ln>
              <a:solidFill>
                <a:prstClr val="black"/>
              </a:solidFill>
              <a:effectLst/>
              <a:uLnTx/>
              <a:uFillTx/>
              <a:latin typeface="Andalus" panose="02020603050405020304" pitchFamily="18" charset="-78"/>
              <a:cs typeface="Andalus" panose="02020603050405020304" pitchFamily="18" charset="-78"/>
            </a:endParaRPr>
          </a:p>
        </p:txBody>
      </p:sp>
      <p:sp>
        <p:nvSpPr>
          <p:cNvPr id="8" name="TextBox 7">
            <a:extLst>
              <a:ext uri="{FF2B5EF4-FFF2-40B4-BE49-F238E27FC236}">
                <a16:creationId xmlns:a16="http://schemas.microsoft.com/office/drawing/2014/main" id="{40D8C188-C278-1556-70C6-F1D1C93D8FD0}"/>
              </a:ext>
            </a:extLst>
          </p:cNvPr>
          <p:cNvSpPr txBox="1"/>
          <p:nvPr/>
        </p:nvSpPr>
        <p:spPr>
          <a:xfrm>
            <a:off x="1268901" y="1516284"/>
            <a:ext cx="9654198"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ndalus" panose="02020603050405020304" pitchFamily="18" charset="-78"/>
                <a:cs typeface="Andalus" panose="02020603050405020304" pitchFamily="18" charset="-78"/>
              </a:rPr>
              <a:t>If people use public transport (such as taxis or minibuses) the injuries will not be serious in the event of an accident</a:t>
            </a:r>
            <a:endParaRPr lang="fa-IR" sz="2400" dirty="0">
              <a:latin typeface="Andalus" panose="02020603050405020304" pitchFamily="18" charset="-78"/>
              <a:cs typeface="Andalus" panose="02020603050405020304" pitchFamily="18" charset="-78"/>
            </a:endParaRPr>
          </a:p>
          <a:p>
            <a:endParaRPr lang="en-US" sz="2400"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r>
              <a:rPr lang="fa-IR" sz="2400" dirty="0">
                <a:latin typeface="Andalus" panose="02020603050405020304" pitchFamily="18" charset="-78"/>
                <a:cs typeface="Andalus" panose="02020603050405020304" pitchFamily="18" charset="-78"/>
              </a:rPr>
              <a:t> Since</a:t>
            </a:r>
            <a:r>
              <a:rPr lang="en-US" sz="2400" dirty="0">
                <a:latin typeface="Andalus" panose="02020603050405020304" pitchFamily="18" charset="-78"/>
                <a:cs typeface="Andalus" panose="02020603050405020304" pitchFamily="18" charset="-78"/>
              </a:rPr>
              <a:t> accidents at pedestrian crossings have many injured people (the second rank), by increasing the fine in this area, this number can be reduced.</a:t>
            </a:r>
            <a:endParaRPr lang="fa-IR" sz="2400" dirty="0">
              <a:latin typeface="Andalus" panose="02020603050405020304" pitchFamily="18" charset="-78"/>
              <a:cs typeface="Andalus" panose="02020603050405020304" pitchFamily="18" charset="-78"/>
            </a:endParaRPr>
          </a:p>
          <a:p>
            <a:pPr marL="285750" indent="-285750">
              <a:buFont typeface="Arial" panose="020B0604020202020204" pitchFamily="34" charset="0"/>
              <a:buChar char="•"/>
            </a:pPr>
            <a:endParaRPr lang="en-US" sz="24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23191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F4D4-18F5-5B5D-B4BB-592E73D315F8}"/>
              </a:ext>
            </a:extLst>
          </p:cNvPr>
          <p:cNvSpPr>
            <a:spLocks noGrp="1"/>
          </p:cNvSpPr>
          <p:nvPr>
            <p:ph type="title"/>
          </p:nvPr>
        </p:nvSpPr>
        <p:spPr>
          <a:xfrm>
            <a:off x="838200" y="1960775"/>
            <a:ext cx="10515600" cy="2303249"/>
          </a:xfrm>
        </p:spPr>
        <p:txBody>
          <a:bodyPr>
            <a:noAutofit/>
          </a:bodyPr>
          <a:lstStyle/>
          <a:p>
            <a:pPr marL="457200" indent="-457200" rtl="0">
              <a:spcBef>
                <a:spcPts val="0"/>
              </a:spcBef>
              <a:spcAft>
                <a:spcPts val="0"/>
              </a:spcAft>
              <a:buFont typeface="Arial" panose="020B0604020202020204" pitchFamily="34" charset="0"/>
              <a:buChar char="•"/>
            </a:pPr>
            <a:r>
              <a:rPr lang="en-US" sz="3200" b="0" i="0" u="none" strike="noStrike" dirty="0">
                <a:solidFill>
                  <a:srgbClr val="000000"/>
                </a:solidFill>
                <a:effectLst/>
                <a:latin typeface="Arabic Typesetting" panose="03020402040406030203" pitchFamily="66" charset="-78"/>
                <a:cs typeface="Arabic Typesetting" panose="03020402040406030203" pitchFamily="66" charset="-78"/>
              </a:rPr>
              <a:t>We aim to extract patterns and useful information from the provided dataset. The first and simplest method involves analyzing the number of casualties according to different parameters, such as pedestrian location, age of casualties, and others.</a:t>
            </a:r>
            <a:br>
              <a:rPr lang="en-US" sz="6600" b="0" dirty="0">
                <a:effectLst/>
                <a:latin typeface="Arabic Typesetting" panose="03020402040406030203" pitchFamily="66" charset="-78"/>
                <a:cs typeface="Arabic Typesetting" panose="03020402040406030203" pitchFamily="66" charset="-78"/>
              </a:rPr>
            </a:br>
            <a:r>
              <a:rPr lang="en-US" sz="3200" b="0" i="0" u="none" strike="noStrike" dirty="0">
                <a:solidFill>
                  <a:srgbClr val="000000"/>
                </a:solidFill>
                <a:effectLst/>
                <a:latin typeface="Arabic Typesetting" panose="03020402040406030203" pitchFamily="66" charset="-78"/>
                <a:cs typeface="Arabic Typesetting" panose="03020402040406030203" pitchFamily="66" charset="-78"/>
              </a:rPr>
              <a:t>In the subsequent slides, we will illustrate these relationships and provide explanations for each.</a:t>
            </a:r>
            <a:endParaRPr lang="en-US" sz="6600" dirty="0">
              <a:latin typeface="Arabic Typesetting" panose="03020402040406030203" pitchFamily="66" charset="-78"/>
              <a:cs typeface="Arabic Typesetting" panose="03020402040406030203" pitchFamily="66" charset="-78"/>
            </a:endParaRPr>
          </a:p>
        </p:txBody>
      </p:sp>
      <p:grpSp>
        <p:nvGrpSpPr>
          <p:cNvPr id="59" name="Group 58">
            <a:extLst>
              <a:ext uri="{FF2B5EF4-FFF2-40B4-BE49-F238E27FC236}">
                <a16:creationId xmlns:a16="http://schemas.microsoft.com/office/drawing/2014/main" id="{4E14369F-943F-DB19-06E0-26B8441BA51A}"/>
              </a:ext>
            </a:extLst>
          </p:cNvPr>
          <p:cNvGrpSpPr/>
          <p:nvPr/>
        </p:nvGrpSpPr>
        <p:grpSpPr>
          <a:xfrm>
            <a:off x="122552" y="141639"/>
            <a:ext cx="3195918" cy="936812"/>
            <a:chOff x="5692588" y="1560606"/>
            <a:chExt cx="3195918" cy="936812"/>
          </a:xfrm>
        </p:grpSpPr>
        <p:sp>
          <p:nvSpPr>
            <p:cNvPr id="60" name="Rectangle: Rounded Corners 59">
              <a:extLst>
                <a:ext uri="{FF2B5EF4-FFF2-40B4-BE49-F238E27FC236}">
                  <a16:creationId xmlns:a16="http://schemas.microsoft.com/office/drawing/2014/main" id="{140E1377-40DE-4EFB-0940-0C43BF5C768A}"/>
                </a:ext>
              </a:extLst>
            </p:cNvPr>
            <p:cNvSpPr/>
            <p:nvPr/>
          </p:nvSpPr>
          <p:spPr>
            <a:xfrm>
              <a:off x="5800164" y="1625600"/>
              <a:ext cx="3088342" cy="806824"/>
            </a:xfrm>
            <a:prstGeom prst="roundRect">
              <a:avLst>
                <a:gd name="adj" fmla="val 50000"/>
              </a:avLst>
            </a:prstGeom>
            <a:noFill/>
            <a:ln w="571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Rectangle: Rounded Corners 60">
              <a:extLst>
                <a:ext uri="{FF2B5EF4-FFF2-40B4-BE49-F238E27FC236}">
                  <a16:creationId xmlns:a16="http://schemas.microsoft.com/office/drawing/2014/main" id="{A1ED3D81-CFDB-A9FC-F7F3-24E4E3E8B334}"/>
                </a:ext>
              </a:extLst>
            </p:cNvPr>
            <p:cNvSpPr/>
            <p:nvPr/>
          </p:nvSpPr>
          <p:spPr>
            <a:xfrm>
              <a:off x="6279776" y="1780241"/>
              <a:ext cx="2420879" cy="497542"/>
            </a:xfrm>
            <a:prstGeom prst="roundRect">
              <a:avLst>
                <a:gd name="adj" fmla="val 50000"/>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89BB7FA7-F030-CE8A-3DEE-A5DA3DEFE597}"/>
                </a:ext>
              </a:extLst>
            </p:cNvPr>
            <p:cNvSpPr/>
            <p:nvPr/>
          </p:nvSpPr>
          <p:spPr>
            <a:xfrm>
              <a:off x="5692588" y="1560606"/>
              <a:ext cx="936812" cy="936812"/>
            </a:xfrm>
            <a:prstGeom prst="ellips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EB2370CE-2554-D74D-B7CF-C71A308F72E5}"/>
                </a:ext>
              </a:extLst>
            </p:cNvPr>
            <p:cNvSpPr/>
            <p:nvPr/>
          </p:nvSpPr>
          <p:spPr>
            <a:xfrm>
              <a:off x="5692588" y="1625600"/>
              <a:ext cx="806824" cy="806824"/>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a-IR" sz="3200" b="1" kern="0" dirty="0">
                  <a:solidFill>
                    <a:prstClr val="white"/>
                  </a:solidFill>
                  <a:latin typeface="Calibri" panose="020F0502020204030204"/>
                </a:rPr>
                <a:t>1</a:t>
              </a:r>
              <a:endParaRPr kumimoji="0" lang="en-US" sz="32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64" name="TextBox 63">
            <a:extLst>
              <a:ext uri="{FF2B5EF4-FFF2-40B4-BE49-F238E27FC236}">
                <a16:creationId xmlns:a16="http://schemas.microsoft.com/office/drawing/2014/main" id="{5BE27576-2398-9B36-0253-8EF42B2EC6C6}"/>
              </a:ext>
            </a:extLst>
          </p:cNvPr>
          <p:cNvSpPr txBox="1"/>
          <p:nvPr/>
        </p:nvSpPr>
        <p:spPr>
          <a:xfrm>
            <a:off x="1268901" y="379212"/>
            <a:ext cx="1861718" cy="461665"/>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Andalus" panose="02020603050405020304" pitchFamily="18" charset="-78"/>
                <a:cs typeface="Andalus" panose="02020603050405020304" pitchFamily="18" charset="-78"/>
              </a:rPr>
              <a:t>Objective</a:t>
            </a:r>
          </a:p>
        </p:txBody>
      </p:sp>
    </p:spTree>
    <p:extLst>
      <p:ext uri="{BB962C8B-B14F-4D97-AF65-F5344CB8AC3E}">
        <p14:creationId xmlns:p14="http://schemas.microsoft.com/office/powerpoint/2010/main" val="317058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FE814F-6D42-BAAC-8520-AFC04EF8E43C}"/>
              </a:ext>
            </a:extLst>
          </p:cNvPr>
          <p:cNvGrpSpPr/>
          <p:nvPr/>
        </p:nvGrpSpPr>
        <p:grpSpPr>
          <a:xfrm>
            <a:off x="122552" y="141639"/>
            <a:ext cx="3195918" cy="936812"/>
            <a:chOff x="5692588" y="1560606"/>
            <a:chExt cx="3195918" cy="936812"/>
          </a:xfrm>
        </p:grpSpPr>
        <p:sp>
          <p:nvSpPr>
            <p:cNvPr id="3" name="Rectangle: Rounded Corners 2">
              <a:extLst>
                <a:ext uri="{FF2B5EF4-FFF2-40B4-BE49-F238E27FC236}">
                  <a16:creationId xmlns:a16="http://schemas.microsoft.com/office/drawing/2014/main" id="{83E5034A-C926-7118-FD15-90AF3A7781C7}"/>
                </a:ext>
              </a:extLst>
            </p:cNvPr>
            <p:cNvSpPr/>
            <p:nvPr/>
          </p:nvSpPr>
          <p:spPr>
            <a:xfrm>
              <a:off x="5800164" y="1625600"/>
              <a:ext cx="3088342" cy="806824"/>
            </a:xfrm>
            <a:prstGeom prst="roundRect">
              <a:avLst>
                <a:gd name="adj" fmla="val 50000"/>
              </a:avLst>
            </a:prstGeom>
            <a:noFill/>
            <a:ln w="5715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FE48BFA1-F973-7EE5-406D-03BC964F8A1F}"/>
                </a:ext>
              </a:extLst>
            </p:cNvPr>
            <p:cNvSpPr/>
            <p:nvPr/>
          </p:nvSpPr>
          <p:spPr>
            <a:xfrm>
              <a:off x="6279776" y="1780241"/>
              <a:ext cx="2420879" cy="497542"/>
            </a:xfrm>
            <a:prstGeom prst="roundRect">
              <a:avLst>
                <a:gd name="adj" fmla="val 50000"/>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C5491924-6224-26D2-EA1F-96DC1065BE4D}"/>
                </a:ext>
              </a:extLst>
            </p:cNvPr>
            <p:cNvSpPr/>
            <p:nvPr/>
          </p:nvSpPr>
          <p:spPr>
            <a:xfrm>
              <a:off x="5692588" y="1560606"/>
              <a:ext cx="936812" cy="936812"/>
            </a:xfrm>
            <a:prstGeom prst="ellips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2AD07CD1-FDF4-909E-D919-C58C22C517F7}"/>
                </a:ext>
              </a:extLst>
            </p:cNvPr>
            <p:cNvSpPr/>
            <p:nvPr/>
          </p:nvSpPr>
          <p:spPr>
            <a:xfrm>
              <a:off x="5692588" y="1625600"/>
              <a:ext cx="806824" cy="806824"/>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Calibri" panose="020F0502020204030204"/>
                  <a:ea typeface="+mn-ea"/>
                  <a:cs typeface="+mn-cs"/>
                </a:rPr>
                <a:t>2</a:t>
              </a:r>
            </a:p>
          </p:txBody>
        </p:sp>
      </p:grpSp>
      <p:sp>
        <p:nvSpPr>
          <p:cNvPr id="7" name="TextBox 6">
            <a:extLst>
              <a:ext uri="{FF2B5EF4-FFF2-40B4-BE49-F238E27FC236}">
                <a16:creationId xmlns:a16="http://schemas.microsoft.com/office/drawing/2014/main" id="{4ACD7839-F664-FB00-C3B3-293BD09F703B}"/>
              </a:ext>
            </a:extLst>
          </p:cNvPr>
          <p:cNvSpPr txBox="1"/>
          <p:nvPr/>
        </p:nvSpPr>
        <p:spPr>
          <a:xfrm>
            <a:off x="1268901" y="379212"/>
            <a:ext cx="1861718" cy="461665"/>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a:solidFill>
                  <a:prstClr val="black"/>
                </a:solidFill>
              </a:rPr>
              <a:t>Patterns</a:t>
            </a:r>
            <a:endParaRPr kumimoji="0" lang="en-US" sz="2400" b="1" i="0" u="none" strike="noStrike" kern="0" cap="none" spc="0" normalizeH="0" baseline="0" noProof="0" dirty="0">
              <a:ln>
                <a:noFill/>
              </a:ln>
              <a:solidFill>
                <a:prstClr val="black"/>
              </a:solidFill>
              <a:effectLst/>
              <a:uLnTx/>
              <a:uFillTx/>
            </a:endParaRPr>
          </a:p>
        </p:txBody>
      </p:sp>
      <p:sp>
        <p:nvSpPr>
          <p:cNvPr id="8" name="TextBox 7">
            <a:extLst>
              <a:ext uri="{FF2B5EF4-FFF2-40B4-BE49-F238E27FC236}">
                <a16:creationId xmlns:a16="http://schemas.microsoft.com/office/drawing/2014/main" id="{A407D413-390C-601D-C26D-9BC74E009CC1}"/>
              </a:ext>
            </a:extLst>
          </p:cNvPr>
          <p:cNvSpPr txBox="1"/>
          <p:nvPr/>
        </p:nvSpPr>
        <p:spPr>
          <a:xfrm>
            <a:off x="891182" y="1168098"/>
            <a:ext cx="10752178"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According to the plot below, we can observe that 66.5 percent of casualties are drivers or riders. From this result, we can conclude that in the majority of accidents, there are either no pedestrians or passengers involved. Alternatively, if passengers are present, they are less likely to become casualties.</a:t>
            </a:r>
            <a:endParaRPr lang="en-US" sz="2400" dirty="0">
              <a:latin typeface="Andalus" panose="02020603050405020304" pitchFamily="18" charset="-78"/>
              <a:cs typeface="Andalus" panose="02020603050405020304" pitchFamily="18" charset="-78"/>
            </a:endParaRPr>
          </a:p>
        </p:txBody>
      </p:sp>
      <p:pic>
        <p:nvPicPr>
          <p:cNvPr id="3074" name="Picture 2">
            <a:extLst>
              <a:ext uri="{FF2B5EF4-FFF2-40B4-BE49-F238E27FC236}">
                <a16:creationId xmlns:a16="http://schemas.microsoft.com/office/drawing/2014/main" id="{265F31B1-FAD7-E621-9326-360EBE4D6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911" y="2737758"/>
            <a:ext cx="5333676" cy="412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01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362862" y="291876"/>
            <a:ext cx="10244178"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The plot below displays that over 60 percent of driver or rider casualties are car occupants, with cyclists being the second most affected group.</a:t>
            </a:r>
            <a:endParaRPr lang="en-US" sz="3200" dirty="0">
              <a:latin typeface="Andalus" panose="02020603050405020304" pitchFamily="18" charset="-78"/>
              <a:cs typeface="Andalus" panose="02020603050405020304" pitchFamily="18" charset="-78"/>
            </a:endParaRPr>
          </a:p>
        </p:txBody>
      </p:sp>
      <p:pic>
        <p:nvPicPr>
          <p:cNvPr id="4098" name="Picture 2">
            <a:extLst>
              <a:ext uri="{FF2B5EF4-FFF2-40B4-BE49-F238E27FC236}">
                <a16:creationId xmlns:a16="http://schemas.microsoft.com/office/drawing/2014/main" id="{2EDB5C0A-C3B1-4233-507B-2E2AFD0E4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3350"/>
            <a:ext cx="12192000" cy="54546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1DB92CE-D04F-DBBB-17D1-D285C41660AA}"/>
              </a:ext>
            </a:extLst>
          </p:cNvPr>
          <p:cNvSpPr/>
          <p:nvPr/>
        </p:nvSpPr>
        <p:spPr>
          <a:xfrm>
            <a:off x="8144256" y="2633472"/>
            <a:ext cx="1213104" cy="20116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Rectangle 9">
            <a:extLst>
              <a:ext uri="{FF2B5EF4-FFF2-40B4-BE49-F238E27FC236}">
                <a16:creationId xmlns:a16="http://schemas.microsoft.com/office/drawing/2014/main" id="{EDB6AD4E-132D-F7C5-2C25-4FFC8E65DB6E}"/>
              </a:ext>
            </a:extLst>
          </p:cNvPr>
          <p:cNvSpPr/>
          <p:nvPr/>
        </p:nvSpPr>
        <p:spPr>
          <a:xfrm>
            <a:off x="8154162" y="1670939"/>
            <a:ext cx="1203198" cy="201168"/>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77513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FE814F-6D42-BAAC-8520-AFC04EF8E43C}"/>
              </a:ext>
            </a:extLst>
          </p:cNvPr>
          <p:cNvGrpSpPr/>
          <p:nvPr/>
        </p:nvGrpSpPr>
        <p:grpSpPr>
          <a:xfrm>
            <a:off x="122552" y="141639"/>
            <a:ext cx="3195918" cy="936812"/>
            <a:chOff x="5692588" y="1560606"/>
            <a:chExt cx="3195918" cy="936812"/>
          </a:xfrm>
        </p:grpSpPr>
        <p:sp>
          <p:nvSpPr>
            <p:cNvPr id="3" name="Rectangle: Rounded Corners 2">
              <a:extLst>
                <a:ext uri="{FF2B5EF4-FFF2-40B4-BE49-F238E27FC236}">
                  <a16:creationId xmlns:a16="http://schemas.microsoft.com/office/drawing/2014/main" id="{83E5034A-C926-7118-FD15-90AF3A7781C7}"/>
                </a:ext>
              </a:extLst>
            </p:cNvPr>
            <p:cNvSpPr/>
            <p:nvPr/>
          </p:nvSpPr>
          <p:spPr>
            <a:xfrm>
              <a:off x="5800164" y="1625600"/>
              <a:ext cx="3088342" cy="806824"/>
            </a:xfrm>
            <a:prstGeom prst="roundRect">
              <a:avLst>
                <a:gd name="adj" fmla="val 50000"/>
              </a:avLst>
            </a:prstGeom>
            <a:noFill/>
            <a:ln w="5715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FE48BFA1-F973-7EE5-406D-03BC964F8A1F}"/>
                </a:ext>
              </a:extLst>
            </p:cNvPr>
            <p:cNvSpPr/>
            <p:nvPr/>
          </p:nvSpPr>
          <p:spPr>
            <a:xfrm>
              <a:off x="6279776" y="1780241"/>
              <a:ext cx="2420879" cy="497542"/>
            </a:xfrm>
            <a:prstGeom prst="roundRect">
              <a:avLst>
                <a:gd name="adj" fmla="val 50000"/>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C5491924-6224-26D2-EA1F-96DC1065BE4D}"/>
                </a:ext>
              </a:extLst>
            </p:cNvPr>
            <p:cNvSpPr/>
            <p:nvPr/>
          </p:nvSpPr>
          <p:spPr>
            <a:xfrm>
              <a:off x="5692588" y="1560606"/>
              <a:ext cx="936812" cy="936812"/>
            </a:xfrm>
            <a:prstGeom prst="ellips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2AD07CD1-FDF4-909E-D919-C58C22C517F7}"/>
                </a:ext>
              </a:extLst>
            </p:cNvPr>
            <p:cNvSpPr/>
            <p:nvPr/>
          </p:nvSpPr>
          <p:spPr>
            <a:xfrm>
              <a:off x="5692588" y="1625600"/>
              <a:ext cx="806824" cy="806824"/>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Calibri" panose="020F0502020204030204"/>
                  <a:ea typeface="+mn-ea"/>
                  <a:cs typeface="+mn-cs"/>
                </a:rPr>
                <a:t>2</a:t>
              </a:r>
            </a:p>
          </p:txBody>
        </p:sp>
      </p:grpSp>
      <p:sp>
        <p:nvSpPr>
          <p:cNvPr id="7" name="TextBox 6">
            <a:extLst>
              <a:ext uri="{FF2B5EF4-FFF2-40B4-BE49-F238E27FC236}">
                <a16:creationId xmlns:a16="http://schemas.microsoft.com/office/drawing/2014/main" id="{4ACD7839-F664-FB00-C3B3-293BD09F703B}"/>
              </a:ext>
            </a:extLst>
          </p:cNvPr>
          <p:cNvSpPr txBox="1"/>
          <p:nvPr/>
        </p:nvSpPr>
        <p:spPr>
          <a:xfrm>
            <a:off x="1268901" y="379212"/>
            <a:ext cx="1861718" cy="461665"/>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a:solidFill>
                  <a:prstClr val="black"/>
                </a:solidFill>
                <a:latin typeface="Andalus" panose="02020603050405020304" pitchFamily="18" charset="-78"/>
                <a:cs typeface="Andalus" panose="02020603050405020304" pitchFamily="18" charset="-78"/>
              </a:rPr>
              <a:t>Patterns</a:t>
            </a:r>
            <a:endParaRPr kumimoji="0" lang="en-US" sz="2400" b="1" i="0" u="none" strike="noStrike" kern="0" cap="none" spc="0" normalizeH="0" baseline="0" noProof="0" dirty="0">
              <a:ln>
                <a:noFill/>
              </a:ln>
              <a:solidFill>
                <a:prstClr val="black"/>
              </a:solidFill>
              <a:effectLst/>
              <a:uLnTx/>
              <a:uFillTx/>
              <a:latin typeface="Andalus" panose="02020603050405020304" pitchFamily="18" charset="-78"/>
              <a:cs typeface="Andalus" panose="02020603050405020304" pitchFamily="18" charset="-78"/>
            </a:endParaRPr>
          </a:p>
        </p:txBody>
      </p:sp>
      <p:sp>
        <p:nvSpPr>
          <p:cNvPr id="8" name="TextBox 7">
            <a:extLst>
              <a:ext uri="{FF2B5EF4-FFF2-40B4-BE49-F238E27FC236}">
                <a16:creationId xmlns:a16="http://schemas.microsoft.com/office/drawing/2014/main" id="{A407D413-390C-601D-C26D-9BC74E009CC1}"/>
              </a:ext>
            </a:extLst>
          </p:cNvPr>
          <p:cNvSpPr txBox="1"/>
          <p:nvPr/>
        </p:nvSpPr>
        <p:spPr>
          <a:xfrm>
            <a:off x="891182" y="1168098"/>
            <a:ext cx="10752178" cy="461665"/>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More than 1.5 times the casualties are male.</a:t>
            </a:r>
            <a:endParaRPr lang="en-US" sz="3200" dirty="0">
              <a:latin typeface="Andalus" panose="02020603050405020304" pitchFamily="18" charset="-78"/>
              <a:cs typeface="Andalus" panose="02020603050405020304" pitchFamily="18" charset="-78"/>
            </a:endParaRPr>
          </a:p>
        </p:txBody>
      </p:sp>
      <p:pic>
        <p:nvPicPr>
          <p:cNvPr id="5122" name="Picture 2">
            <a:extLst>
              <a:ext uri="{FF2B5EF4-FFF2-40B4-BE49-F238E27FC236}">
                <a16:creationId xmlns:a16="http://schemas.microsoft.com/office/drawing/2014/main" id="{84C28730-514B-E105-20F5-9ADF967D6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619" y="2162851"/>
            <a:ext cx="56102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37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07D413-390C-601D-C26D-9BC74E009CC1}"/>
              </a:ext>
            </a:extLst>
          </p:cNvPr>
          <p:cNvSpPr txBox="1"/>
          <p:nvPr/>
        </p:nvSpPr>
        <p:spPr>
          <a:xfrm>
            <a:off x="362862" y="291876"/>
            <a:ext cx="10244178"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According to the plot below, the majority of casualties are related to individuals aged 18.</a:t>
            </a:r>
            <a:endParaRPr lang="en-US" sz="4000" dirty="0">
              <a:latin typeface="Andalus" panose="02020603050405020304" pitchFamily="18" charset="-78"/>
              <a:cs typeface="Andalus" panose="02020603050405020304" pitchFamily="18" charset="-78"/>
            </a:endParaRPr>
          </a:p>
        </p:txBody>
      </p:sp>
      <p:pic>
        <p:nvPicPr>
          <p:cNvPr id="6146" name="Picture 2">
            <a:extLst>
              <a:ext uri="{FF2B5EF4-FFF2-40B4-BE49-F238E27FC236}">
                <a16:creationId xmlns:a16="http://schemas.microsoft.com/office/drawing/2014/main" id="{44CFEE62-13C1-782C-AD03-250F19663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961" y="1053196"/>
            <a:ext cx="8716508" cy="580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384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FE814F-6D42-BAAC-8520-AFC04EF8E43C}"/>
              </a:ext>
            </a:extLst>
          </p:cNvPr>
          <p:cNvGrpSpPr/>
          <p:nvPr/>
        </p:nvGrpSpPr>
        <p:grpSpPr>
          <a:xfrm>
            <a:off x="122552" y="141639"/>
            <a:ext cx="3195918" cy="936812"/>
            <a:chOff x="5692588" y="1560606"/>
            <a:chExt cx="3195918" cy="936812"/>
          </a:xfrm>
        </p:grpSpPr>
        <p:sp>
          <p:nvSpPr>
            <p:cNvPr id="3" name="Rectangle: Rounded Corners 2">
              <a:extLst>
                <a:ext uri="{FF2B5EF4-FFF2-40B4-BE49-F238E27FC236}">
                  <a16:creationId xmlns:a16="http://schemas.microsoft.com/office/drawing/2014/main" id="{83E5034A-C926-7118-FD15-90AF3A7781C7}"/>
                </a:ext>
              </a:extLst>
            </p:cNvPr>
            <p:cNvSpPr/>
            <p:nvPr/>
          </p:nvSpPr>
          <p:spPr>
            <a:xfrm>
              <a:off x="5800164" y="1625600"/>
              <a:ext cx="3088342" cy="806824"/>
            </a:xfrm>
            <a:prstGeom prst="roundRect">
              <a:avLst>
                <a:gd name="adj" fmla="val 50000"/>
              </a:avLst>
            </a:prstGeom>
            <a:noFill/>
            <a:ln w="5715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FE48BFA1-F973-7EE5-406D-03BC964F8A1F}"/>
                </a:ext>
              </a:extLst>
            </p:cNvPr>
            <p:cNvSpPr/>
            <p:nvPr/>
          </p:nvSpPr>
          <p:spPr>
            <a:xfrm>
              <a:off x="6279776" y="1780241"/>
              <a:ext cx="2420879" cy="497542"/>
            </a:xfrm>
            <a:prstGeom prst="roundRect">
              <a:avLst>
                <a:gd name="adj" fmla="val 50000"/>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C5491924-6224-26D2-EA1F-96DC1065BE4D}"/>
                </a:ext>
              </a:extLst>
            </p:cNvPr>
            <p:cNvSpPr/>
            <p:nvPr/>
          </p:nvSpPr>
          <p:spPr>
            <a:xfrm>
              <a:off x="5692588" y="1560606"/>
              <a:ext cx="936812" cy="936812"/>
            </a:xfrm>
            <a:prstGeom prst="ellips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2AD07CD1-FDF4-909E-D919-C58C22C517F7}"/>
                </a:ext>
              </a:extLst>
            </p:cNvPr>
            <p:cNvSpPr/>
            <p:nvPr/>
          </p:nvSpPr>
          <p:spPr>
            <a:xfrm>
              <a:off x="5692588" y="1625600"/>
              <a:ext cx="806824" cy="806824"/>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Calibri" panose="020F0502020204030204"/>
                  <a:ea typeface="+mn-ea"/>
                  <a:cs typeface="+mn-cs"/>
                </a:rPr>
                <a:t>2</a:t>
              </a:r>
            </a:p>
          </p:txBody>
        </p:sp>
      </p:grpSp>
      <p:sp>
        <p:nvSpPr>
          <p:cNvPr id="7" name="TextBox 6">
            <a:extLst>
              <a:ext uri="{FF2B5EF4-FFF2-40B4-BE49-F238E27FC236}">
                <a16:creationId xmlns:a16="http://schemas.microsoft.com/office/drawing/2014/main" id="{4ACD7839-F664-FB00-C3B3-293BD09F703B}"/>
              </a:ext>
            </a:extLst>
          </p:cNvPr>
          <p:cNvSpPr txBox="1"/>
          <p:nvPr/>
        </p:nvSpPr>
        <p:spPr>
          <a:xfrm>
            <a:off x="1268901" y="379212"/>
            <a:ext cx="1861718" cy="461665"/>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a:solidFill>
                  <a:prstClr val="black"/>
                </a:solidFill>
                <a:latin typeface="Andalus" panose="02020603050405020304" pitchFamily="18" charset="-78"/>
                <a:cs typeface="Andalus" panose="02020603050405020304" pitchFamily="18" charset="-78"/>
              </a:rPr>
              <a:t>Patterns</a:t>
            </a:r>
            <a:endParaRPr kumimoji="0" lang="en-US" sz="2400" b="1" i="0" u="none" strike="noStrike" kern="0" cap="none" spc="0" normalizeH="0" baseline="0" noProof="0" dirty="0">
              <a:ln>
                <a:noFill/>
              </a:ln>
              <a:solidFill>
                <a:prstClr val="black"/>
              </a:solidFill>
              <a:effectLst/>
              <a:uLnTx/>
              <a:uFillTx/>
              <a:latin typeface="Andalus" panose="02020603050405020304" pitchFamily="18" charset="-78"/>
              <a:cs typeface="Andalus" panose="02020603050405020304" pitchFamily="18" charset="-78"/>
            </a:endParaRPr>
          </a:p>
        </p:txBody>
      </p:sp>
      <p:sp>
        <p:nvSpPr>
          <p:cNvPr id="8" name="TextBox 7">
            <a:extLst>
              <a:ext uri="{FF2B5EF4-FFF2-40B4-BE49-F238E27FC236}">
                <a16:creationId xmlns:a16="http://schemas.microsoft.com/office/drawing/2014/main" id="{A407D413-390C-601D-C26D-9BC74E009CC1}"/>
              </a:ext>
            </a:extLst>
          </p:cNvPr>
          <p:cNvSpPr txBox="1"/>
          <p:nvPr/>
        </p:nvSpPr>
        <p:spPr>
          <a:xfrm>
            <a:off x="891182" y="1168098"/>
            <a:ext cx="10752178" cy="461665"/>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But the majority of casualties are in the 6th age band.</a:t>
            </a:r>
            <a:endParaRPr lang="en-US" sz="4000" dirty="0">
              <a:latin typeface="Andalus" panose="02020603050405020304" pitchFamily="18" charset="-78"/>
              <a:cs typeface="Andalus" panose="02020603050405020304" pitchFamily="18" charset="-78"/>
            </a:endParaRPr>
          </a:p>
        </p:txBody>
      </p:sp>
      <p:pic>
        <p:nvPicPr>
          <p:cNvPr id="7170" name="Picture 2">
            <a:extLst>
              <a:ext uri="{FF2B5EF4-FFF2-40B4-BE49-F238E27FC236}">
                <a16:creationId xmlns:a16="http://schemas.microsoft.com/office/drawing/2014/main" id="{94EF6215-0C03-672A-BF0C-1F21F8518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52" y="1606613"/>
            <a:ext cx="11210925"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45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3FE814F-6D42-BAAC-8520-AFC04EF8E43C}"/>
              </a:ext>
            </a:extLst>
          </p:cNvPr>
          <p:cNvGrpSpPr/>
          <p:nvPr/>
        </p:nvGrpSpPr>
        <p:grpSpPr>
          <a:xfrm>
            <a:off x="122552" y="141639"/>
            <a:ext cx="3195918" cy="936812"/>
            <a:chOff x="5692588" y="1560606"/>
            <a:chExt cx="3195918" cy="936812"/>
          </a:xfrm>
        </p:grpSpPr>
        <p:sp>
          <p:nvSpPr>
            <p:cNvPr id="3" name="Rectangle: Rounded Corners 2">
              <a:extLst>
                <a:ext uri="{FF2B5EF4-FFF2-40B4-BE49-F238E27FC236}">
                  <a16:creationId xmlns:a16="http://schemas.microsoft.com/office/drawing/2014/main" id="{83E5034A-C926-7118-FD15-90AF3A7781C7}"/>
                </a:ext>
              </a:extLst>
            </p:cNvPr>
            <p:cNvSpPr/>
            <p:nvPr/>
          </p:nvSpPr>
          <p:spPr>
            <a:xfrm>
              <a:off x="5800164" y="1625600"/>
              <a:ext cx="3088342" cy="806824"/>
            </a:xfrm>
            <a:prstGeom prst="roundRect">
              <a:avLst>
                <a:gd name="adj" fmla="val 50000"/>
              </a:avLst>
            </a:prstGeom>
            <a:noFill/>
            <a:ln w="5715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FE48BFA1-F973-7EE5-406D-03BC964F8A1F}"/>
                </a:ext>
              </a:extLst>
            </p:cNvPr>
            <p:cNvSpPr/>
            <p:nvPr/>
          </p:nvSpPr>
          <p:spPr>
            <a:xfrm>
              <a:off x="6279776" y="1780241"/>
              <a:ext cx="2420879" cy="497542"/>
            </a:xfrm>
            <a:prstGeom prst="roundRect">
              <a:avLst>
                <a:gd name="adj" fmla="val 50000"/>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C5491924-6224-26D2-EA1F-96DC1065BE4D}"/>
                </a:ext>
              </a:extLst>
            </p:cNvPr>
            <p:cNvSpPr/>
            <p:nvPr/>
          </p:nvSpPr>
          <p:spPr>
            <a:xfrm>
              <a:off x="5692588" y="1560606"/>
              <a:ext cx="936812" cy="936812"/>
            </a:xfrm>
            <a:prstGeom prst="ellipse">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2AD07CD1-FDF4-909E-D919-C58C22C517F7}"/>
                </a:ext>
              </a:extLst>
            </p:cNvPr>
            <p:cNvSpPr/>
            <p:nvPr/>
          </p:nvSpPr>
          <p:spPr>
            <a:xfrm>
              <a:off x="5692588" y="1625600"/>
              <a:ext cx="806824" cy="806824"/>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Calibri" panose="020F0502020204030204"/>
                  <a:ea typeface="+mn-ea"/>
                  <a:cs typeface="+mn-cs"/>
                </a:rPr>
                <a:t>2</a:t>
              </a:r>
            </a:p>
          </p:txBody>
        </p:sp>
      </p:grpSp>
      <p:sp>
        <p:nvSpPr>
          <p:cNvPr id="7" name="TextBox 6">
            <a:extLst>
              <a:ext uri="{FF2B5EF4-FFF2-40B4-BE49-F238E27FC236}">
                <a16:creationId xmlns:a16="http://schemas.microsoft.com/office/drawing/2014/main" id="{4ACD7839-F664-FB00-C3B3-293BD09F703B}"/>
              </a:ext>
            </a:extLst>
          </p:cNvPr>
          <p:cNvSpPr txBox="1"/>
          <p:nvPr/>
        </p:nvSpPr>
        <p:spPr>
          <a:xfrm>
            <a:off x="1268901" y="379212"/>
            <a:ext cx="1861718" cy="461665"/>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a:solidFill>
                  <a:prstClr val="black"/>
                </a:solidFill>
                <a:latin typeface="Andalus" panose="02020603050405020304" pitchFamily="18" charset="-78"/>
                <a:cs typeface="Andalus" panose="02020603050405020304" pitchFamily="18" charset="-78"/>
              </a:rPr>
              <a:t>Patterns</a:t>
            </a:r>
            <a:endParaRPr kumimoji="0" lang="en-US" sz="2400" b="1" i="0" u="none" strike="noStrike" kern="0" cap="none" spc="0" normalizeH="0" baseline="0" noProof="0" dirty="0">
              <a:ln>
                <a:noFill/>
              </a:ln>
              <a:solidFill>
                <a:prstClr val="black"/>
              </a:solidFill>
              <a:effectLst/>
              <a:uLnTx/>
              <a:uFillTx/>
              <a:latin typeface="Andalus" panose="02020603050405020304" pitchFamily="18" charset="-78"/>
              <a:cs typeface="Andalus" panose="02020603050405020304" pitchFamily="18" charset="-78"/>
            </a:endParaRPr>
          </a:p>
        </p:txBody>
      </p:sp>
      <p:sp>
        <p:nvSpPr>
          <p:cNvPr id="8" name="TextBox 7">
            <a:extLst>
              <a:ext uri="{FF2B5EF4-FFF2-40B4-BE49-F238E27FC236}">
                <a16:creationId xmlns:a16="http://schemas.microsoft.com/office/drawing/2014/main" id="{A407D413-390C-601D-C26D-9BC74E009CC1}"/>
              </a:ext>
            </a:extLst>
          </p:cNvPr>
          <p:cNvSpPr txBox="1"/>
          <p:nvPr/>
        </p:nvSpPr>
        <p:spPr>
          <a:xfrm>
            <a:off x="230128" y="1233092"/>
            <a:ext cx="633271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u="none" strike="noStrike" dirty="0">
                <a:solidFill>
                  <a:srgbClr val="000000"/>
                </a:solidFill>
                <a:effectLst/>
                <a:latin typeface="Andalus" panose="02020603050405020304" pitchFamily="18" charset="-78"/>
                <a:cs typeface="Andalus" panose="02020603050405020304" pitchFamily="18" charset="-78"/>
              </a:rPr>
              <a:t>According to the plot below, front-seat passengers are the most frequently injured. However, without knowing whether the cars involved in the accidents had any specific type of passenger, we cannot perform any further analysis.</a:t>
            </a:r>
            <a:endParaRPr lang="en-US" sz="4000" dirty="0">
              <a:latin typeface="Andalus" panose="02020603050405020304" pitchFamily="18" charset="-78"/>
              <a:cs typeface="Andalus" panose="02020603050405020304" pitchFamily="18" charset="-78"/>
            </a:endParaRPr>
          </a:p>
        </p:txBody>
      </p:sp>
      <p:pic>
        <p:nvPicPr>
          <p:cNvPr id="8194" name="Picture 2">
            <a:extLst>
              <a:ext uri="{FF2B5EF4-FFF2-40B4-BE49-F238E27FC236}">
                <a16:creationId xmlns:a16="http://schemas.microsoft.com/office/drawing/2014/main" id="{C8C611FA-74F5-33C6-5003-50E00D911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610044"/>
            <a:ext cx="55245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98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617</TotalTime>
  <Words>928</Words>
  <Application>Microsoft Office PowerPoint</Application>
  <PresentationFormat>Widescreen</PresentationFormat>
  <Paragraphs>51</Paragraphs>
  <Slides>26</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Aldhabi</vt:lpstr>
      <vt:lpstr>Andalus</vt:lpstr>
      <vt:lpstr>Arabic Typesetting</vt:lpstr>
      <vt:lpstr>Arial</vt:lpstr>
      <vt:lpstr>Bahnschrift Condensed</vt:lpstr>
      <vt:lpstr>Calibri</vt:lpstr>
      <vt:lpstr>Calibri Light</vt:lpstr>
      <vt:lpstr>Helvetica</vt:lpstr>
      <vt:lpstr>Open Sans</vt:lpstr>
      <vt:lpstr>Office Theme</vt:lpstr>
      <vt:lpstr>Template PresentationGo Dark</vt:lpstr>
      <vt:lpstr>PowerPoint Presentation</vt:lpstr>
      <vt:lpstr>PowerPoint Presentation</vt:lpstr>
      <vt:lpstr>We aim to extract patterns and useful information from the provided dataset. The first and simplest method involves analyzing the number of casualties according to different parameters, such as pedestrian location, age of casualties, and others. In the subsequent slides, we will illustrate these relationships and provide explanations for 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MohammadMahdi Norouzi</dc:creator>
  <cp:lastModifiedBy>MohammadMahdi Norouzi</cp:lastModifiedBy>
  <cp:revision>5</cp:revision>
  <dcterms:created xsi:type="dcterms:W3CDTF">2024-02-26T15:58:32Z</dcterms:created>
  <dcterms:modified xsi:type="dcterms:W3CDTF">2024-03-11T19:24:55Z</dcterms:modified>
</cp:coreProperties>
</file>