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3" r:id="rId3"/>
    <p:sldId id="272" r:id="rId4"/>
    <p:sldId id="257" r:id="rId5"/>
    <p:sldId id="258" r:id="rId6"/>
    <p:sldId id="273" r:id="rId7"/>
    <p:sldId id="259" r:id="rId8"/>
    <p:sldId id="260" r:id="rId9"/>
    <p:sldId id="261" r:id="rId10"/>
    <p:sldId id="274" r:id="rId11"/>
    <p:sldId id="262" r:id="rId12"/>
    <p:sldId id="268" r:id="rId13"/>
    <p:sldId id="269" r:id="rId14"/>
    <p:sldId id="270" r:id="rId15"/>
    <p:sldId id="264" r:id="rId16"/>
    <p:sldId id="266" r:id="rId17"/>
    <p:sldId id="267" r:id="rId18"/>
    <p:sldId id="276" r:id="rId19"/>
    <p:sldId id="277" r:id="rId20"/>
    <p:sldId id="278" r:id="rId21"/>
    <p:sldId id="279" r:id="rId22"/>
    <p:sldId id="280" r:id="rId23"/>
    <p:sldId id="275" r:id="rId24"/>
    <p:sldId id="282" r:id="rId25"/>
    <p:sldId id="281" r:id="rId26"/>
    <p:sldId id="265" r:id="rId27"/>
    <p:sldId id="271" r:id="rId28"/>
    <p:sldId id="283" r:id="rId29"/>
  </p:sldIdLst>
  <p:sldSz cx="9144000" cy="5143500" type="screen16x9"/>
  <p:notesSz cx="6858000" cy="9144000"/>
  <p:embeddedFontLst>
    <p:embeddedFont>
      <p:font typeface="PT Sans Narrow" panose="020B0604020202020204" charset="0"/>
      <p:regular r:id="rId31"/>
      <p:bold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Segoe UI Light" panose="020B0502040204020203" pitchFamily="34" charset="0"/>
      <p:regular r:id="rId37"/>
      <p:italic r:id="rId38"/>
    </p:embeddedFont>
    <p:embeddedFont>
      <p:font typeface="Source Code Pro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0808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86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9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73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3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8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07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64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13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21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6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090447917300862" TargetMode="External"/><Relationship Id="rId2" Type="http://schemas.openxmlformats.org/officeDocument/2006/relationships/hyperlink" Target="https://github.com/AmrMehasseb/Emotional-Tone/blob/master/Emotional-Tone-Dataset.csv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81276441_SENTIMENT_ANALYSIS_FOR_ARABIC_AND_ENGLISH_DATASETS" TargetMode="External"/><Relationship Id="rId2" Type="http://schemas.openxmlformats.org/officeDocument/2006/relationships/hyperlink" Target="https://www.researchgate.net/publication/271550479_Sentiment_Analysis_in_Arabic_tweet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ublication/236833290_Arabic_English_Sentiment_Analysis_An_Empirical_Stud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4E5E6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Youtube Automatic Sentiment </a:t>
            </a:r>
            <a:r>
              <a:rPr lang="en" sz="3000" dirty="0">
                <a:solidFill>
                  <a:srgbClr val="4E5E6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Analysis </a:t>
            </a:r>
            <a:r>
              <a:rPr lang="en" sz="3000" dirty="0" smtClean="0">
                <a:solidFill>
                  <a:srgbClr val="4E5E6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(YASA)</a:t>
            </a:r>
            <a:endParaRPr sz="30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Natural Language Processing Project</a:t>
            </a:r>
            <a:endParaRPr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t>1</a:t>
            </a:fld>
            <a:endParaRPr lang="e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502703" y="3488750"/>
            <a:ext cx="613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Amr El-</a:t>
            </a:r>
            <a:r>
              <a:rPr lang="en-US" dirty="0" err="1" smtClean="0"/>
              <a:t>Gendy</a:t>
            </a:r>
            <a:r>
              <a:rPr lang="en-US" dirty="0" smtClean="0"/>
              <a:t> 				Mohamed Maher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Analyzer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2576651"/>
            <a:ext cx="8232300" cy="2357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Lexicon Approach: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>
              <a:spcBef>
                <a:spcPts val="160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Calculate 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total weight from tokens of the comment and normalize it so we would have a value from +1 to -1 to detect the semantic of the comment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457200" lvl="0" indent="-304800">
              <a:spcBef>
                <a:spcPts val="160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-US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f weight of comment &gt; |0.35| or less than |0.1| then we are almost sure of its class.</a:t>
            </a:r>
          </a:p>
          <a:p>
            <a:pPr marL="457200" lvl="0" indent="-304800">
              <a:spcBef>
                <a:spcPts val="160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Uncertain comments can be classified using the Model built before (DataSet Approach).</a:t>
            </a:r>
          </a:p>
          <a:p>
            <a:pPr marL="457200" lvl="0" indent="-304800">
              <a:spcBef>
                <a:spcPts val="160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595575" y="182925"/>
            <a:ext cx="1816200" cy="1119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3.Analyzer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(Micro Service)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309725" y="1436600"/>
            <a:ext cx="1718575" cy="877550"/>
          </a:xfrm>
          <a:prstGeom prst="flowChartProcess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Lexicon Approach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4" name="Shape 124"/>
          <p:cNvCxnSpPr>
            <a:endCxn id="123" idx="1"/>
          </p:cNvCxnSpPr>
          <p:nvPr/>
        </p:nvCxnSpPr>
        <p:spPr>
          <a:xfrm>
            <a:off x="1962325" y="1875375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Shape 126"/>
          <p:cNvCxnSpPr>
            <a:stCxn id="123" idx="3"/>
            <a:endCxn id="127" idx="1"/>
          </p:cNvCxnSpPr>
          <p:nvPr/>
        </p:nvCxnSpPr>
        <p:spPr>
          <a:xfrm>
            <a:off x="4028300" y="1875375"/>
            <a:ext cx="24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Shape 128"/>
          <p:cNvSpPr/>
          <p:nvPr/>
        </p:nvSpPr>
        <p:spPr>
          <a:xfrm>
            <a:off x="243750" y="1436600"/>
            <a:ext cx="1718575" cy="877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PreProcessing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269025" y="1409988"/>
            <a:ext cx="2617425" cy="9307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Classified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9" name="Shape 129"/>
          <p:cNvCxnSpPr>
            <a:stCxn id="127" idx="3"/>
          </p:cNvCxnSpPr>
          <p:nvPr/>
        </p:nvCxnSpPr>
        <p:spPr>
          <a:xfrm>
            <a:off x="6886450" y="1875375"/>
            <a:ext cx="609300" cy="3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Shape 130"/>
          <p:cNvCxnSpPr>
            <a:stCxn id="127" idx="3"/>
          </p:cNvCxnSpPr>
          <p:nvPr/>
        </p:nvCxnSpPr>
        <p:spPr>
          <a:xfrm rot="10800000">
            <a:off x="6776650" y="1316475"/>
            <a:ext cx="1098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Shape 131"/>
          <p:cNvCxnSpPr>
            <a:stCxn id="127" idx="3"/>
          </p:cNvCxnSpPr>
          <p:nvPr/>
        </p:nvCxnSpPr>
        <p:spPr>
          <a:xfrm>
            <a:off x="6886450" y="1875376"/>
            <a:ext cx="6150" cy="7757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Shape 132"/>
          <p:cNvCxnSpPr>
            <a:stCxn id="127" idx="3"/>
          </p:cNvCxnSpPr>
          <p:nvPr/>
        </p:nvCxnSpPr>
        <p:spPr>
          <a:xfrm rot="10800000" flipH="1">
            <a:off x="6886450" y="1612875"/>
            <a:ext cx="454800" cy="26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Shape 133"/>
          <p:cNvSpPr txBox="1"/>
          <p:nvPr/>
        </p:nvSpPr>
        <p:spPr>
          <a:xfrm>
            <a:off x="5850400" y="1045676"/>
            <a:ext cx="1962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Source Code Pro"/>
                <a:ea typeface="Source Code Pro"/>
                <a:cs typeface="Source Code Pro"/>
                <a:sym typeface="Source Code Pro"/>
              </a:rPr>
              <a:t>0.35 </a:t>
            </a: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to 1 = +ve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058858" y="1342353"/>
            <a:ext cx="1962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 sz="1000" dirty="0" smtClean="0">
                <a:latin typeface="Source Code Pro"/>
                <a:ea typeface="Source Code Pro"/>
                <a:cs typeface="Source Code Pro"/>
                <a:sym typeface="Source Code Pro"/>
              </a:rPr>
              <a:t>0.35 </a:t>
            </a: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to -1 = -ve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7230850" y="1905613"/>
            <a:ext cx="1962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-0.1 to 0.1 =neutral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6892600" y="2661952"/>
            <a:ext cx="2233175" cy="2536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20" name="Shape 135"/>
          <p:cNvSpPr txBox="1"/>
          <p:nvPr/>
        </p:nvSpPr>
        <p:spPr>
          <a:xfrm>
            <a:off x="7285883" y="2620845"/>
            <a:ext cx="1962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ource Code Pro"/>
                <a:ea typeface="Source Code Pro"/>
                <a:cs typeface="Source Code Pro"/>
                <a:sym typeface="Source Code Pro"/>
              </a:rPr>
              <a:t>Dataset Approach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538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Analyzer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2730200"/>
            <a:ext cx="8232300" cy="1128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Supervised Model Approach: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Use Model we have built before in offline “Builder” function to classify the comment.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6923000" y="238925"/>
            <a:ext cx="1816200" cy="1119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3.Analyzer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(Micro Service)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309725" y="1436600"/>
            <a:ext cx="1718575" cy="877550"/>
          </a:xfrm>
          <a:prstGeom prst="flowChartProcess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Supervised Model Approach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5" name="Shape 145"/>
          <p:cNvCxnSpPr>
            <a:stCxn id="146" idx="3"/>
            <a:endCxn id="144" idx="1"/>
          </p:cNvCxnSpPr>
          <p:nvPr/>
        </p:nvCxnSpPr>
        <p:spPr>
          <a:xfrm>
            <a:off x="1962325" y="1875375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Shape 147"/>
          <p:cNvCxnSpPr>
            <a:stCxn id="144" idx="3"/>
            <a:endCxn id="148" idx="1"/>
          </p:cNvCxnSpPr>
          <p:nvPr/>
        </p:nvCxnSpPr>
        <p:spPr>
          <a:xfrm>
            <a:off x="4028300" y="1875375"/>
            <a:ext cx="24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Shape 149"/>
          <p:cNvSpPr/>
          <p:nvPr/>
        </p:nvSpPr>
        <p:spPr>
          <a:xfrm>
            <a:off x="243750" y="1436600"/>
            <a:ext cx="1718575" cy="877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Lexicon Approach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375700" y="1654275"/>
            <a:ext cx="20355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Results (JSON)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11" name="Shape 136"/>
          <p:cNvCxnSpPr/>
          <p:nvPr/>
        </p:nvCxnSpPr>
        <p:spPr>
          <a:xfrm>
            <a:off x="-13551" y="2476502"/>
            <a:ext cx="726984" cy="3044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45" y="386594"/>
            <a:ext cx="7429499" cy="755373"/>
          </a:xfrm>
        </p:spPr>
        <p:txBody>
          <a:bodyPr>
            <a:normAutofit/>
          </a:bodyPr>
          <a:lstStyle/>
          <a:p>
            <a:r>
              <a:rPr lang="en-US" sz="2550" dirty="0" smtClean="0"/>
              <a:t>Technique in Points: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547948" y="1568976"/>
            <a:ext cx="7641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arenR"/>
            </a:pPr>
            <a:r>
              <a:rPr lang="en-US" sz="1800" dirty="0"/>
              <a:t>Using </a:t>
            </a:r>
            <a:r>
              <a:rPr lang="en-US" sz="1800" b="1" u="sng" dirty="0"/>
              <a:t>YouTube API </a:t>
            </a:r>
            <a:r>
              <a:rPr lang="en-US" sz="1800" dirty="0"/>
              <a:t>to retrieve certain number of comments from a Video URL.</a:t>
            </a:r>
          </a:p>
          <a:p>
            <a:pPr marL="257175" indent="-257175">
              <a:buAutoNum type="arabicParenR"/>
            </a:pPr>
            <a:endParaRPr lang="en-US" sz="1800" dirty="0"/>
          </a:p>
          <a:p>
            <a:pPr marL="257175" indent="-257175">
              <a:buAutoNum type="arabicParenR"/>
            </a:pPr>
            <a:r>
              <a:rPr lang="en-US" sz="1800" b="1" u="sng" dirty="0"/>
              <a:t>Detect Language </a:t>
            </a:r>
            <a:r>
              <a:rPr lang="en-US" sz="1800" dirty="0"/>
              <a:t>of Comment.</a:t>
            </a:r>
          </a:p>
          <a:p>
            <a:pPr marL="257175" indent="-257175">
              <a:buAutoNum type="arabicParenR"/>
            </a:pPr>
            <a:endParaRPr lang="en-US" sz="1800" dirty="0"/>
          </a:p>
          <a:p>
            <a:pPr marL="257175" indent="-257175">
              <a:buAutoNum type="arabicParenR"/>
            </a:pPr>
            <a:r>
              <a:rPr lang="en-US" sz="1800" dirty="0"/>
              <a:t>Converting </a:t>
            </a:r>
            <a:r>
              <a:rPr lang="en-US" sz="1800" b="1" u="sng" dirty="0"/>
              <a:t>Arabizi</a:t>
            </a:r>
            <a:r>
              <a:rPr lang="en-US" sz="1800" dirty="0"/>
              <a:t> comments into Arabic Language.</a:t>
            </a:r>
          </a:p>
          <a:p>
            <a:pPr marL="257175" indent="-257175">
              <a:buAutoNum type="arabicParenR"/>
            </a:pPr>
            <a:endParaRPr lang="en-US" sz="1800" dirty="0"/>
          </a:p>
          <a:p>
            <a:pPr marL="257175" indent="-257175">
              <a:buAutoNum type="arabicParenR"/>
            </a:pPr>
            <a:r>
              <a:rPr lang="en-US" sz="1800" b="1" u="sng" dirty="0" smtClean="0"/>
              <a:t>Preprocessing: Tokenization </a:t>
            </a:r>
            <a:r>
              <a:rPr lang="en-US" sz="1800" b="1" u="sng" dirty="0"/>
              <a:t>&amp; Normalization </a:t>
            </a:r>
            <a:r>
              <a:rPr lang="en-US" sz="1800" dirty="0"/>
              <a:t>of Each Comment to get a word features vector for each comment.</a:t>
            </a:r>
          </a:p>
          <a:p>
            <a:pPr marL="257175" indent="-257175">
              <a:buAutoNum type="arabicParenR"/>
            </a:pPr>
            <a:endParaRPr lang="en-US" sz="1800" dirty="0"/>
          </a:p>
          <a:p>
            <a:pPr marL="257175" indent="-257175">
              <a:buAutoNum type="arabicParenR"/>
            </a:pPr>
            <a:r>
              <a:rPr lang="en-US" sz="1800" dirty="0"/>
              <a:t>Detect </a:t>
            </a:r>
            <a:r>
              <a:rPr lang="en-US" sz="1800" b="1" u="sng" dirty="0"/>
              <a:t>Stop &amp; Negation </a:t>
            </a:r>
            <a:r>
              <a:rPr lang="en-US" sz="1800" dirty="0"/>
              <a:t>Words.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25" y="976717"/>
            <a:ext cx="1092063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2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509" y="1737473"/>
            <a:ext cx="7641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6) Using </a:t>
            </a:r>
            <a:r>
              <a:rPr lang="en-US" sz="1800" b="1" u="sng" dirty="0"/>
              <a:t>Lexicon Approach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7) Converting weight of </a:t>
            </a:r>
            <a:r>
              <a:rPr lang="en-US" sz="1800" b="1" u="sng" dirty="0"/>
              <a:t>words preceded by Negation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8) </a:t>
            </a:r>
            <a:r>
              <a:rPr lang="en-US" sz="1800" b="1" u="sng" dirty="0"/>
              <a:t>Normalization of total weight </a:t>
            </a:r>
            <a:r>
              <a:rPr lang="en-US" sz="1800" dirty="0"/>
              <a:t>of comment (+1 = positive comment, -1 = negative comment, 0 = neutral</a:t>
            </a:r>
            <a:r>
              <a:rPr lang="en-US" sz="1800" dirty="0" smtClean="0"/>
              <a:t>).</a:t>
            </a:r>
          </a:p>
          <a:p>
            <a:endParaRPr lang="en-US" sz="1800" dirty="0" smtClean="0"/>
          </a:p>
          <a:p>
            <a:r>
              <a:rPr lang="en-US" sz="1800" dirty="0" smtClean="0"/>
              <a:t>9) </a:t>
            </a:r>
            <a:r>
              <a:rPr lang="en-US" sz="1800" b="1" u="sng" dirty="0"/>
              <a:t>Building a model </a:t>
            </a:r>
            <a:r>
              <a:rPr lang="en-US" sz="1800" dirty="0"/>
              <a:t>using </a:t>
            </a:r>
            <a:r>
              <a:rPr lang="en-US" sz="1800" dirty="0" smtClean="0"/>
              <a:t>DNN (Dataset Approach).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145" y="386594"/>
            <a:ext cx="7429499" cy="755373"/>
          </a:xfrm>
        </p:spPr>
        <p:txBody>
          <a:bodyPr>
            <a:normAutofit/>
          </a:bodyPr>
          <a:lstStyle/>
          <a:p>
            <a:r>
              <a:rPr lang="en-US" sz="2550" dirty="0"/>
              <a:t>Technique in Points:</a:t>
            </a:r>
            <a:endParaRPr lang="en-US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25" y="976717"/>
            <a:ext cx="1092063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6" y="599443"/>
            <a:ext cx="7429499" cy="755373"/>
          </a:xfrm>
        </p:spPr>
        <p:txBody>
          <a:bodyPr>
            <a:normAutofit/>
          </a:bodyPr>
          <a:lstStyle/>
          <a:p>
            <a:r>
              <a:rPr lang="en-US" sz="2550" dirty="0"/>
              <a:t>Technique in Points: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507" y="1755757"/>
            <a:ext cx="7641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 smtClean="0"/>
              <a:t>10)  </a:t>
            </a:r>
            <a:r>
              <a:rPr lang="en-US" sz="1800" dirty="0"/>
              <a:t>Using labeled datasets in Supervised approach to make sure about </a:t>
            </a:r>
            <a:r>
              <a:rPr lang="en-US" sz="1800" b="1" u="sng" dirty="0"/>
              <a:t>comments of intermediate weight.</a:t>
            </a:r>
          </a:p>
          <a:p>
            <a:endParaRPr lang="en-US" sz="1800" dirty="0"/>
          </a:p>
          <a:p>
            <a:r>
              <a:rPr lang="en-US" sz="1800" dirty="0" smtClean="0"/>
              <a:t>11</a:t>
            </a:r>
            <a:r>
              <a:rPr lang="en-US" sz="1800" dirty="0"/>
              <a:t>) Application </a:t>
            </a:r>
            <a:r>
              <a:rPr lang="en-US" sz="1800" b="1" u="sng" dirty="0"/>
              <a:t>Deployment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12) Collecting and </a:t>
            </a:r>
            <a:r>
              <a:rPr lang="en-US" sz="1800" b="1" u="sng" dirty="0"/>
              <a:t>Display Results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25" y="976717"/>
            <a:ext cx="1092063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I) Offline Builder:</a:t>
            </a:r>
            <a:br>
              <a:rPr lang="en-US" dirty="0" smtClean="0"/>
            </a:br>
            <a:r>
              <a:rPr lang="en-US" sz="1400" dirty="0" smtClean="0"/>
              <a:t>“</a:t>
            </a:r>
            <a:r>
              <a:rPr lang="en-US" sz="1400" dirty="0"/>
              <a:t>English Movie Reviews” in NLTK corpus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“Emotional Tone” Dataset in Arabic</a:t>
            </a:r>
            <a:endParaRPr lang="en-US" sz="1400" dirty="0"/>
          </a:p>
          <a:p>
            <a:endParaRPr lang="en-US" dirty="0" smtClean="0"/>
          </a:p>
          <a:p>
            <a:r>
              <a:rPr lang="en-US" dirty="0" smtClean="0"/>
              <a:t>II) Analyzer:</a:t>
            </a:r>
            <a:br>
              <a:rPr lang="en-US" dirty="0" smtClean="0"/>
            </a:br>
            <a:r>
              <a:rPr lang="en-US" sz="1400" dirty="0" smtClean="0"/>
              <a:t>“</a:t>
            </a:r>
            <a:r>
              <a:rPr lang="en-US" sz="1400" dirty="0"/>
              <a:t>Hu and Liu” Lexicon for </a:t>
            </a:r>
            <a:r>
              <a:rPr lang="en-US" sz="1400" dirty="0" smtClean="0"/>
              <a:t>English words</a:t>
            </a:r>
            <a:br>
              <a:rPr lang="en-US" sz="1400" dirty="0" smtClean="0"/>
            </a:br>
            <a:r>
              <a:rPr lang="en-US" sz="1400" dirty="0" smtClean="0"/>
              <a:t>“</a:t>
            </a:r>
            <a:r>
              <a:rPr lang="en-US" sz="1400" dirty="0" err="1" smtClean="0"/>
              <a:t>NilULex</a:t>
            </a:r>
            <a:r>
              <a:rPr lang="en-US" sz="1400" dirty="0"/>
              <a:t>” lexicon for </a:t>
            </a:r>
            <a:r>
              <a:rPr lang="en-US" sz="1400" dirty="0" smtClean="0"/>
              <a:t>Arabic words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27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86" y="618945"/>
            <a:ext cx="7429499" cy="765313"/>
          </a:xfrm>
        </p:spPr>
        <p:txBody>
          <a:bodyPr>
            <a:normAutofit/>
          </a:bodyPr>
          <a:lstStyle/>
          <a:p>
            <a:r>
              <a:rPr lang="en-US" sz="255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Role of Each </a:t>
            </a:r>
            <a:r>
              <a:rPr lang="en-US" sz="255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Member</a:t>
            </a:r>
            <a:endParaRPr lang="en-US" sz="255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33" y="1599982"/>
            <a:ext cx="3646367" cy="32600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1) </a:t>
            </a:r>
            <a:r>
              <a:rPr lang="en-US" sz="2100" b="1" dirty="0">
                <a:latin typeface="Source Code Pro" panose="020B0604020202020204" charset="0"/>
              </a:rPr>
              <a:t>Amr El-</a:t>
            </a:r>
            <a:r>
              <a:rPr lang="en-US" sz="2100" b="1" dirty="0" err="1">
                <a:latin typeface="Source Code Pro" panose="020B0604020202020204" charset="0"/>
              </a:rPr>
              <a:t>Gendy</a:t>
            </a:r>
            <a:r>
              <a:rPr lang="en-US" sz="2100" b="1" dirty="0">
                <a:latin typeface="Source Code Pro" panose="020B0604020202020204" charset="0"/>
              </a:rPr>
              <a:t>:</a:t>
            </a:r>
          </a:p>
          <a:p>
            <a:r>
              <a:rPr lang="en-US" dirty="0">
                <a:latin typeface="Source Code Pro" panose="020B0604020202020204" charset="0"/>
              </a:rPr>
              <a:t>Using YouTube </a:t>
            </a:r>
            <a:r>
              <a:rPr lang="en-US" dirty="0" smtClean="0">
                <a:latin typeface="Source Code Pro" panose="020B0604020202020204" charset="0"/>
              </a:rPr>
              <a:t>API</a:t>
            </a:r>
            <a:endParaRPr lang="en-US" dirty="0">
              <a:latin typeface="Source Code Pro" panose="020B0604020202020204" charset="0"/>
            </a:endParaRPr>
          </a:p>
          <a:p>
            <a:r>
              <a:rPr lang="en-US" dirty="0">
                <a:latin typeface="Source Code Pro" panose="020B0604020202020204" charset="0"/>
              </a:rPr>
              <a:t>Data Preprocessing (Language Detection/Conversion – Tokenization and Normalization</a:t>
            </a:r>
            <a:r>
              <a:rPr lang="en-US" dirty="0" smtClean="0">
                <a:latin typeface="Source Code Pro" panose="020B0604020202020204" charset="0"/>
              </a:rPr>
              <a:t>)</a:t>
            </a:r>
            <a:endParaRPr lang="en-US" dirty="0">
              <a:latin typeface="Source Code Pro" panose="020B0604020202020204" charset="0"/>
            </a:endParaRPr>
          </a:p>
          <a:p>
            <a:r>
              <a:rPr lang="en-US" dirty="0">
                <a:latin typeface="Source Code Pro" panose="020B0604020202020204" charset="0"/>
              </a:rPr>
              <a:t>Building Lexicon Approach</a:t>
            </a:r>
            <a:r>
              <a:rPr lang="en-US" dirty="0" smtClean="0">
                <a:latin typeface="Source Code Pro" panose="020B0604020202020204" charset="0"/>
              </a:rPr>
              <a:t>. </a:t>
            </a:r>
            <a:endParaRPr lang="en-US" dirty="0">
              <a:latin typeface="Source Code Pro" panose="020B0604020202020204" charset="0"/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28591" y="2022614"/>
            <a:ext cx="3241685" cy="3120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2) Mohamed Maher:</a:t>
            </a:r>
          </a:p>
          <a:p>
            <a:r>
              <a:rPr lang="en-US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Source Code Pro" panose="020B0604020202020204" charset="0"/>
                <a:ea typeface="Open Sans" panose="020B0604020202020204" charset="0"/>
                <a:cs typeface="Open Sans" panose="020B0604020202020204" charset="0"/>
              </a:rPr>
              <a:t>Supervised approach by Building a Model from Labeled </a:t>
            </a:r>
            <a:r>
              <a:rPr lang="en-US" dirty="0" smtClean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Source Code Pro" panose="020B0604020202020204" charset="0"/>
                <a:ea typeface="Open Sans" panose="020B0604020202020204" charset="0"/>
                <a:cs typeface="Open Sans" panose="020B0604020202020204" charset="0"/>
              </a:rPr>
              <a:t>Datasets</a:t>
            </a:r>
            <a:endParaRPr lang="en-US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Source Code Pro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Source Code Pro" panose="020B0604020202020204" charset="0"/>
                <a:ea typeface="Open Sans" panose="020B0604020202020204" charset="0"/>
                <a:cs typeface="Open Sans" panose="020B0604020202020204" charset="0"/>
              </a:rPr>
              <a:t>Application Integration and Collecting </a:t>
            </a:r>
            <a:r>
              <a:rPr lang="en-US" dirty="0" smtClean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Source Code Pro" panose="020B0604020202020204" charset="0"/>
                <a:ea typeface="Open Sans" panose="020B0604020202020204" charset="0"/>
                <a:cs typeface="Open Sans" panose="020B0604020202020204" charset="0"/>
              </a:rPr>
              <a:t>results</a:t>
            </a:r>
            <a:endParaRPr lang="en-US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Source Code Pro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Source Code Pro" panose="020B0604020202020204" charset="0"/>
                <a:ea typeface="Open Sans" panose="020B0604020202020204" charset="0"/>
                <a:cs typeface="Open Sans" panose="020B0604020202020204" charset="0"/>
              </a:rPr>
              <a:t>Application </a:t>
            </a:r>
            <a:r>
              <a:rPr lang="en-US" dirty="0" smtClean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Source Code Pro" panose="020B0604020202020204" charset="0"/>
                <a:ea typeface="Open Sans" panose="020B0604020202020204" charset="0"/>
                <a:cs typeface="Open Sans" panose="020B0604020202020204" charset="0"/>
              </a:rPr>
              <a:t>Deployment</a:t>
            </a:r>
            <a:endParaRPr lang="en-US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Source Code Pro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sz="1800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29523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948" y="0"/>
            <a:ext cx="6606509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-US" sz="4800" dirty="0" smtClean="0"/>
              <a:t>www.yasa-nlp.ml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03" y="1005123"/>
            <a:ext cx="3966205" cy="3535764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</p:spPr>
        <p:txBody>
          <a:bodyPr/>
          <a:lstStyle/>
          <a:p>
            <a:r>
              <a:rPr lang="en-US" dirty="0" smtClean="0"/>
              <a:t>Website for our project (automation of YouTube videos Sentiment Analysis.)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Enter Video ID and Maximum number of comments to retrieve then Analyze and wait for the results.</a:t>
            </a:r>
          </a:p>
        </p:txBody>
      </p:sp>
    </p:spTree>
    <p:extLst>
      <p:ext uri="{BB962C8B-B14F-4D97-AF65-F5344CB8AC3E}">
        <p14:creationId xmlns:p14="http://schemas.microsoft.com/office/powerpoint/2010/main" val="2667718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948" y="0"/>
            <a:ext cx="6606509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-US" sz="4800" dirty="0" smtClean="0"/>
              <a:t>Results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" y="931905"/>
            <a:ext cx="8661679" cy="40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9" y="972216"/>
            <a:ext cx="5613600" cy="21364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3194852" y="1294477"/>
            <a:ext cx="58179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Introduction and Project Statement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Methodology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Datasets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Roles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Results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Conclusion &amp; Further Improvements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Acknowledgment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References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0" y="2546866"/>
            <a:ext cx="2013525" cy="86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948" y="0"/>
            <a:ext cx="6606509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-US" sz="4800" dirty="0" smtClean="0"/>
              <a:t>Results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" y="1447449"/>
            <a:ext cx="8661679" cy="30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948" y="0"/>
            <a:ext cx="6606509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-US" sz="4800" dirty="0" smtClean="0"/>
              <a:t>Results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" y="996950"/>
            <a:ext cx="8661679" cy="39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948" y="0"/>
            <a:ext cx="6606509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-US" sz="4800" dirty="0" smtClean="0"/>
              <a:t>Results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14" y="1447449"/>
            <a:ext cx="6368908" cy="30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latin typeface="Source Code Pro" panose="020B0604020202020204" charset="0"/>
              </a:rPr>
              <a:t>Sentiment Analysis is a long process which involves different NLP processes and techniques. </a:t>
            </a:r>
          </a:p>
          <a:p>
            <a:endParaRPr lang="en-US" sz="1600" dirty="0" smtClean="0">
              <a:latin typeface="Source Code Pro" panose="020B0604020202020204" charset="0"/>
            </a:endParaRPr>
          </a:p>
          <a:p>
            <a:r>
              <a:rPr lang="en-US" sz="1600" dirty="0" smtClean="0">
                <a:latin typeface="Source Code Pro" panose="020B0604020202020204" charset="0"/>
              </a:rPr>
              <a:t>Improving Accuracy of Sentiment Analysis System can be investigated through different blocks of whole process.</a:t>
            </a:r>
            <a:endParaRPr lang="en-US" sz="1600" dirty="0">
              <a:latin typeface="Source Code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0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129"/>
            <a:ext cx="8520600" cy="707400"/>
          </a:xfrm>
        </p:spPr>
        <p:txBody>
          <a:bodyPr/>
          <a:lstStyle/>
          <a:p>
            <a:r>
              <a:rPr lang="en-US" dirty="0" smtClean="0"/>
              <a:t>Further </a:t>
            </a:r>
            <a:r>
              <a:rPr lang="en-US" dirty="0"/>
              <a:t>Improvement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65529"/>
            <a:ext cx="8520600" cy="4017970"/>
          </a:xfrm>
        </p:spPr>
        <p:txBody>
          <a:bodyPr/>
          <a:lstStyle/>
          <a:p>
            <a:r>
              <a:rPr lang="en-US" sz="1600" b="1" dirty="0" smtClean="0">
                <a:latin typeface="Source Code Pro" panose="020B0604020202020204" charset="0"/>
              </a:rPr>
              <a:t>Vertical Improvement (Long Run Process):</a:t>
            </a:r>
            <a:r>
              <a:rPr lang="en-US" sz="1600" dirty="0" smtClean="0">
                <a:latin typeface="Source Code Pro" panose="020B0604020202020204" charset="0"/>
              </a:rPr>
              <a:t/>
            </a:r>
            <a:br>
              <a:rPr lang="en-US" sz="1600" dirty="0" smtClean="0">
                <a:latin typeface="Source Code Pro" panose="020B0604020202020204" charset="0"/>
              </a:rPr>
            </a:br>
            <a:r>
              <a:rPr lang="en-US" sz="1600" dirty="0" smtClean="0">
                <a:latin typeface="Source Code Pro" panose="020B0604020202020204" charset="0"/>
              </a:rPr>
              <a:t>- Using different Lexicons.</a:t>
            </a:r>
            <a:br>
              <a:rPr lang="en-US" sz="1600" dirty="0" smtClean="0">
                <a:latin typeface="Source Code Pro" panose="020B0604020202020204" charset="0"/>
              </a:rPr>
            </a:br>
            <a:r>
              <a:rPr lang="en-US" sz="1600" dirty="0" smtClean="0">
                <a:latin typeface="Source Code Pro" panose="020B0604020202020204" charset="0"/>
              </a:rPr>
              <a:t>- Using better Normalization techniques (Especially in Arabic).</a:t>
            </a:r>
            <a:br>
              <a:rPr lang="en-US" sz="1600" dirty="0" smtClean="0">
                <a:latin typeface="Source Code Pro" panose="020B0604020202020204" charset="0"/>
              </a:rPr>
            </a:br>
            <a:r>
              <a:rPr lang="en-US" sz="1600" dirty="0" smtClean="0">
                <a:latin typeface="Source Code Pro" panose="020B0604020202020204" charset="0"/>
              </a:rPr>
              <a:t>- Trying different ML algorithms with more parameters for Model Builder.</a:t>
            </a:r>
            <a:br>
              <a:rPr lang="en-US" sz="1600" dirty="0" smtClean="0">
                <a:latin typeface="Source Code Pro" panose="020B0604020202020204" charset="0"/>
              </a:rPr>
            </a:br>
            <a:r>
              <a:rPr lang="en-US" sz="1600" dirty="0" smtClean="0">
                <a:latin typeface="Source Code Pro" panose="020B0604020202020204" charset="0"/>
              </a:rPr>
              <a:t>- Collecting Larger Datasets with wider domains for model builder with different type of features.</a:t>
            </a:r>
            <a:br>
              <a:rPr lang="en-US" sz="1600" dirty="0" smtClean="0">
                <a:latin typeface="Source Code Pro" panose="020B0604020202020204" charset="0"/>
              </a:rPr>
            </a:br>
            <a:r>
              <a:rPr lang="en-US" sz="1600" dirty="0" smtClean="0">
                <a:latin typeface="Source Code Pro" panose="020B0604020202020204" charset="0"/>
              </a:rPr>
              <a:t>- Trying different weight calculation approaches for Lexicon Approach.</a:t>
            </a:r>
          </a:p>
          <a:p>
            <a:endParaRPr lang="en-US" sz="1600" dirty="0" smtClean="0">
              <a:latin typeface="Source Code Pro" panose="020B0604020202020204" charset="0"/>
            </a:endParaRPr>
          </a:p>
          <a:p>
            <a:r>
              <a:rPr lang="en-US" sz="1600" b="1" dirty="0" smtClean="0">
                <a:latin typeface="Source Code Pro" panose="020B0604020202020204" charset="0"/>
              </a:rPr>
              <a:t>Horizontal Improvement:</a:t>
            </a:r>
            <a:r>
              <a:rPr lang="en-US" sz="1600" dirty="0" smtClean="0">
                <a:latin typeface="Source Code Pro" panose="020B0604020202020204" charset="0"/>
              </a:rPr>
              <a:t/>
            </a:r>
            <a:br>
              <a:rPr lang="en-US" sz="1600" dirty="0" smtClean="0">
                <a:latin typeface="Source Code Pro" panose="020B0604020202020204" charset="0"/>
              </a:rPr>
            </a:br>
            <a:r>
              <a:rPr lang="en-US" sz="1600" dirty="0" smtClean="0">
                <a:latin typeface="Source Code Pro" panose="020B0604020202020204" charset="0"/>
              </a:rPr>
              <a:t>- Use different social media services other than YouTube.</a:t>
            </a:r>
            <a:r>
              <a:rPr lang="en-US" sz="1600" dirty="0">
                <a:latin typeface="Source Code Pro" panose="020B0604020202020204" charset="0"/>
              </a:rPr>
              <a:t/>
            </a:r>
            <a:br>
              <a:rPr lang="en-US" sz="1600" dirty="0">
                <a:latin typeface="Source Code Pro" panose="020B0604020202020204" charset="0"/>
              </a:rPr>
            </a:br>
            <a:r>
              <a:rPr lang="en-US" sz="1600" dirty="0" smtClean="0">
                <a:latin typeface="Source Code Pro" panose="020B0604020202020204" charset="0"/>
              </a:rPr>
              <a:t>- Support more languages</a:t>
            </a:r>
            <a:r>
              <a:rPr lang="en-US" sz="1600" dirty="0">
                <a:latin typeface="Source Code Pro" panose="020B0604020202020204" charset="0"/>
              </a:rPr>
              <a:t>.</a:t>
            </a:r>
            <a:endParaRPr lang="en-US" sz="1600" dirty="0" smtClean="0">
              <a:latin typeface="Source Code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78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403" y="1932181"/>
            <a:ext cx="4541654" cy="707400"/>
          </a:xfrm>
        </p:spPr>
        <p:txBody>
          <a:bodyPr/>
          <a:lstStyle/>
          <a:p>
            <a:r>
              <a:rPr lang="en-US" sz="5400" dirty="0" smtClean="0"/>
              <a:t>Acknowledgment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51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AutoNum type="arabicParenR"/>
            </a:pPr>
            <a:r>
              <a:rPr lang="en-US" sz="1400" dirty="0" smtClean="0"/>
              <a:t>Emotional-Tone-Dataset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github.com/AmrMehasseb/Emotional-Tone/blob/master/Emotional-Tone-Dataset.csv</a:t>
            </a:r>
            <a:endParaRPr lang="en-US" sz="1400" dirty="0" smtClean="0"/>
          </a:p>
          <a:p>
            <a:pPr indent="-457200">
              <a:buAutoNum type="arabicParenR"/>
            </a:pPr>
            <a:endParaRPr lang="en-US" sz="1400" dirty="0"/>
          </a:p>
          <a:p>
            <a:pPr indent="-457200">
              <a:buAutoNum type="arabicParenR"/>
            </a:pPr>
            <a:r>
              <a:rPr lang="en-US" sz="1400" dirty="0"/>
              <a:t>‘Sentiment Analysis in Arabic: a Literature Review’ made by </a:t>
            </a:r>
            <a:r>
              <a:rPr lang="en-US" sz="1400" dirty="0" err="1"/>
              <a:t>Naaima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Boudad</a:t>
            </a:r>
            <a:r>
              <a:rPr lang="en-US" sz="1400" dirty="0"/>
              <a:t> in 2016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www.sciencedirect.com/science/article/pii/S2090447917300862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</a:t>
            </a:r>
            <a:endParaRPr lang="en-US" sz="1400" dirty="0"/>
          </a:p>
          <a:p>
            <a:pPr indent="-457200">
              <a:buAutoNum type="arabicParenR"/>
            </a:pPr>
            <a:r>
              <a:rPr lang="en-US" sz="1400" dirty="0" err="1"/>
              <a:t>youtube</a:t>
            </a:r>
            <a:r>
              <a:rPr lang="en-US" sz="1400" dirty="0"/>
              <a:t> API Documentation https://developers.google.com/youtube/ </a:t>
            </a:r>
            <a:br>
              <a:rPr lang="en-US" sz="1400" dirty="0"/>
            </a:br>
            <a:endParaRPr lang="en-US" sz="1400" dirty="0"/>
          </a:p>
          <a:p>
            <a:pPr indent="-457200">
              <a:buAutoNum type="arabicParenR"/>
            </a:pPr>
            <a:r>
              <a:rPr lang="en-US" sz="1400" dirty="0" err="1"/>
              <a:t>GooglTrans</a:t>
            </a:r>
            <a:r>
              <a:rPr lang="en-US" sz="1400" dirty="0"/>
              <a:t> API for using Google Translate https://pypi.python.org/pypi/googletrans </a:t>
            </a:r>
            <a:br>
              <a:rPr lang="en-US" sz="1400" dirty="0"/>
            </a:br>
            <a:endParaRPr lang="en-US" sz="1400" dirty="0"/>
          </a:p>
          <a:p>
            <a:pPr indent="-457200">
              <a:buAutoNum type="arabicParenR"/>
            </a:pPr>
            <a:r>
              <a:rPr lang="en-US" sz="1400" dirty="0" err="1"/>
              <a:t>NileULex</a:t>
            </a:r>
            <a:r>
              <a:rPr lang="en-US" sz="1400" dirty="0"/>
              <a:t> Lexicon https://github.com/NileTMRG/NileULex </a:t>
            </a:r>
            <a:br>
              <a:rPr lang="en-US" sz="1400" dirty="0"/>
            </a:br>
            <a:endParaRPr lang="en-US" sz="1400" dirty="0"/>
          </a:p>
          <a:p>
            <a:pPr indent="-457200">
              <a:buAutoNum type="arabicParenR"/>
            </a:pPr>
            <a:r>
              <a:rPr lang="en-US" sz="1400" dirty="0"/>
              <a:t> Hu and Lei English Lexicon https://github.com/woodrad/Twitter-SentimentMining/tree/master/Hu%20and%20Liu%20Sentiment%20Lexicon </a:t>
            </a:r>
            <a:br>
              <a:rPr lang="en-US" sz="1400" dirty="0"/>
            </a:b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0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7) </a:t>
            </a:r>
            <a:r>
              <a:rPr lang="en-US" sz="1400" dirty="0"/>
              <a:t>Sentiment Analysis in Arabic </a:t>
            </a:r>
            <a:r>
              <a:rPr lang="en-US" sz="1400" dirty="0" smtClean="0"/>
              <a:t>tweets Rehab M. </a:t>
            </a:r>
            <a:r>
              <a:rPr lang="en-US" sz="1400" dirty="0" err="1" smtClean="0"/>
              <a:t>Duawiri</a:t>
            </a:r>
            <a:r>
              <a:rPr lang="en-US" sz="1400" dirty="0"/>
              <a:t> in 2014,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www.researchgate.net/publication/271550479_Sentiment_Analysis_in_Arabic_tweets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8) </a:t>
            </a:r>
            <a:r>
              <a:rPr lang="en-US" sz="1400" dirty="0"/>
              <a:t>SENTIMENT ANALYSIS FOR ARABIC AND ENGLISH </a:t>
            </a:r>
            <a:r>
              <a:rPr lang="en-US" sz="1400" dirty="0" smtClean="0"/>
              <a:t>DATASETS By R.M. </a:t>
            </a:r>
            <a:r>
              <a:rPr lang="en-US" sz="1400" dirty="0" err="1" smtClean="0"/>
              <a:t>Elawady</a:t>
            </a:r>
            <a:r>
              <a:rPr lang="en-US" sz="1400" dirty="0"/>
              <a:t> </a:t>
            </a:r>
            <a:r>
              <a:rPr lang="en-US" sz="1400" dirty="0" smtClean="0"/>
              <a:t>in 2015,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www.researchgate.net/publication/281276441_SENTIMENT_ANALYSIS_FOR_ARABIC_AND_ENGLISH_DATASETS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9)</a:t>
            </a:r>
            <a:r>
              <a:rPr lang="en-US" sz="1400" dirty="0"/>
              <a:t> Arabic / English Sentiment Analysis: An Empirical </a:t>
            </a:r>
            <a:r>
              <a:rPr lang="en-US" sz="1400" dirty="0" smtClean="0"/>
              <a:t>Study By Mohammed K. </a:t>
            </a:r>
            <a:r>
              <a:rPr lang="en-US" sz="1400" dirty="0" err="1" smtClean="0"/>
              <a:t>Alkabi</a:t>
            </a:r>
            <a:r>
              <a:rPr lang="en-US" sz="1400" dirty="0" smtClean="0"/>
              <a:t> et al. </a:t>
            </a:r>
            <a:r>
              <a:rPr lang="en-US" sz="1400" dirty="0"/>
              <a:t>in 2013,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www.researchgate.net/publication/236833290_Arabic_English_Sentiment_Analysis_An_Empirical_Study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59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062" y="143575"/>
            <a:ext cx="4541654" cy="707400"/>
          </a:xfrm>
        </p:spPr>
        <p:txBody>
          <a:bodyPr/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98" y="1926188"/>
            <a:ext cx="1662503" cy="2933829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3868616" y="1031845"/>
            <a:ext cx="2974312" cy="1641016"/>
          </a:xfrm>
          <a:prstGeom prst="cloudCallout">
            <a:avLst>
              <a:gd name="adj1" fmla="val -51914"/>
              <a:gd name="adj2" fmla="val 47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03" y="1452022"/>
            <a:ext cx="1699762" cy="7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162" y="301112"/>
            <a:ext cx="3197495" cy="1085561"/>
          </a:xfrm>
        </p:spPr>
        <p:txBody>
          <a:bodyPr/>
          <a:lstStyle/>
          <a:p>
            <a:r>
              <a:rPr lang="en-US" dirty="0" smtClean="0"/>
              <a:t>Introduction To (YASA)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818752"/>
            <a:ext cx="3321840" cy="2092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781" y="1702052"/>
            <a:ext cx="58179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Project Statement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Insightful Ideas: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	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Source Code Pro" panose="020B0604020202020204" charset="0"/>
              </a:rPr>
              <a:t>-</a:t>
            </a:r>
            <a:r>
              <a:rPr lang="en-US" sz="1800" dirty="0" smtClean="0"/>
              <a:t> </a:t>
            </a:r>
            <a:r>
              <a:rPr lang="en-US" dirty="0" smtClean="0">
                <a:latin typeface="Source Code Pro" panose="020B0604020202020204" charset="0"/>
              </a:rPr>
              <a:t>Connect </a:t>
            </a:r>
            <a:r>
              <a:rPr lang="en-US" dirty="0">
                <a:latin typeface="Source Code Pro" panose="020B0604020202020204" charset="0"/>
              </a:rPr>
              <a:t>to a well-known </a:t>
            </a:r>
            <a:r>
              <a:rPr lang="en-US" b="1" dirty="0">
                <a:latin typeface="Source Code Pro" panose="020B0604020202020204" charset="0"/>
              </a:rPr>
              <a:t>API like YouTube </a:t>
            </a:r>
            <a:r>
              <a:rPr lang="en-US" dirty="0">
                <a:latin typeface="Source Code Pro" panose="020B0604020202020204" charset="0"/>
              </a:rPr>
              <a:t>in order to </a:t>
            </a:r>
            <a:r>
              <a:rPr lang="en-US" dirty="0" smtClean="0">
                <a:latin typeface="Source Code Pro" panose="020B0604020202020204" charset="0"/>
              </a:rPr>
              <a:t>collect data.</a:t>
            </a:r>
            <a:r>
              <a:rPr lang="en-US" dirty="0">
                <a:latin typeface="Source Code Pro" panose="020B0604020202020204" charset="0"/>
              </a:rPr>
              <a:t/>
            </a:r>
            <a:br>
              <a:rPr lang="en-US" dirty="0">
                <a:latin typeface="Source Code Pro" panose="020B0604020202020204" charset="0"/>
              </a:rPr>
            </a:br>
            <a:r>
              <a:rPr lang="en-US" dirty="0" smtClean="0">
                <a:latin typeface="Source Code Pro" panose="020B0604020202020204" charset="0"/>
              </a:rPr>
              <a:t>	- </a:t>
            </a:r>
            <a:r>
              <a:rPr lang="en-US" dirty="0">
                <a:latin typeface="Source Code Pro" panose="020B0604020202020204" charset="0"/>
              </a:rPr>
              <a:t>Performing </a:t>
            </a:r>
            <a:r>
              <a:rPr lang="en-US" b="1" dirty="0">
                <a:latin typeface="Source Code Pro" panose="020B0604020202020204" charset="0"/>
              </a:rPr>
              <a:t>pre-processing</a:t>
            </a:r>
            <a:r>
              <a:rPr lang="en-US" dirty="0">
                <a:latin typeface="Source Code Pro" panose="020B0604020202020204" charset="0"/>
              </a:rPr>
              <a:t> steps on data obtained </a:t>
            </a:r>
            <a:r>
              <a:rPr lang="en-US" dirty="0" smtClean="0">
                <a:latin typeface="Source Code Pro" panose="020B0604020202020204" charset="0"/>
              </a:rPr>
              <a:t>for analysis.</a:t>
            </a:r>
            <a:r>
              <a:rPr lang="en-US" dirty="0">
                <a:latin typeface="Source Code Pro" panose="020B0604020202020204" charset="0"/>
              </a:rPr>
              <a:t/>
            </a:r>
            <a:br>
              <a:rPr lang="en-US" dirty="0">
                <a:latin typeface="Source Code Pro" panose="020B0604020202020204" charset="0"/>
              </a:rPr>
            </a:br>
            <a:r>
              <a:rPr lang="en-US" dirty="0" smtClean="0">
                <a:latin typeface="Source Code Pro" panose="020B0604020202020204" charset="0"/>
              </a:rPr>
              <a:t>	- </a:t>
            </a:r>
            <a:r>
              <a:rPr lang="en-US" dirty="0">
                <a:latin typeface="Source Code Pro" panose="020B0604020202020204" charset="0"/>
              </a:rPr>
              <a:t>Dealing with </a:t>
            </a:r>
            <a:r>
              <a:rPr lang="en-US" b="1" dirty="0">
                <a:latin typeface="Source Code Pro" panose="020B0604020202020204" charset="0"/>
              </a:rPr>
              <a:t>different languages </a:t>
            </a:r>
            <a:r>
              <a:rPr lang="en-US" dirty="0">
                <a:latin typeface="Source Code Pro" panose="020B0604020202020204" charset="0"/>
              </a:rPr>
              <a:t>and finding a solution to Arabizi </a:t>
            </a:r>
            <a:r>
              <a:rPr lang="en-US" dirty="0" smtClean="0">
                <a:latin typeface="Source Code Pro" panose="020B0604020202020204" charset="0"/>
              </a:rPr>
              <a:t>Language.</a:t>
            </a:r>
            <a:r>
              <a:rPr lang="en-US" dirty="0">
                <a:latin typeface="Source Code Pro" panose="020B0604020202020204" charset="0"/>
              </a:rPr>
              <a:t/>
            </a:r>
            <a:br>
              <a:rPr lang="en-US" dirty="0">
                <a:latin typeface="Source Code Pro" panose="020B0604020202020204" charset="0"/>
              </a:rPr>
            </a:br>
            <a:r>
              <a:rPr lang="en-US" dirty="0" smtClean="0">
                <a:latin typeface="Source Code Pro" panose="020B0604020202020204" charset="0"/>
              </a:rPr>
              <a:t>	- </a:t>
            </a:r>
            <a:r>
              <a:rPr lang="en-US" dirty="0">
                <a:latin typeface="Source Code Pro" panose="020B0604020202020204" charset="0"/>
              </a:rPr>
              <a:t>Performing </a:t>
            </a:r>
            <a:r>
              <a:rPr lang="en-US" b="1" dirty="0" smtClean="0">
                <a:latin typeface="Source Code Pro" panose="020B0604020202020204" charset="0"/>
              </a:rPr>
              <a:t>Hybrid Technique</a:t>
            </a:r>
            <a:r>
              <a:rPr lang="en-US" dirty="0" smtClean="0">
                <a:latin typeface="Source Code Pro" panose="020B0604020202020204" charset="0"/>
              </a:rPr>
              <a:t> for text classification (Lexicon – Dataset) Approaches.</a:t>
            </a:r>
            <a:r>
              <a:rPr lang="en-US" dirty="0">
                <a:latin typeface="Source Code Pro" panose="020B0604020202020204" charset="0"/>
              </a:rPr>
              <a:t/>
            </a:r>
            <a:br>
              <a:rPr lang="en-US" dirty="0">
                <a:latin typeface="Source Code Pro" panose="020B0604020202020204" charset="0"/>
              </a:rPr>
            </a:br>
            <a:r>
              <a:rPr lang="en-US" dirty="0" smtClean="0">
                <a:latin typeface="Source Code Pro" panose="020B0604020202020204" charset="0"/>
              </a:rPr>
              <a:t>	- Making Scripts as </a:t>
            </a:r>
            <a:r>
              <a:rPr lang="en-US" b="1" dirty="0" smtClean="0">
                <a:latin typeface="Source Code Pro" panose="020B0604020202020204" charset="0"/>
              </a:rPr>
              <a:t>Micro Services &amp; Deployment</a:t>
            </a:r>
            <a:r>
              <a:rPr lang="en-US" dirty="0" smtClean="0">
                <a:latin typeface="Source Code Pro" panose="020B0604020202020204" charset="0"/>
              </a:rPr>
              <a:t> as </a:t>
            </a:r>
            <a:r>
              <a:rPr lang="en-US" dirty="0">
                <a:latin typeface="Source Code Pro" panose="020B0604020202020204" charset="0"/>
              </a:rPr>
              <a:t>a web application on cloud </a:t>
            </a:r>
            <a:r>
              <a:rPr lang="en-US" dirty="0" smtClean="0">
                <a:latin typeface="Source Code Pro" panose="020B0604020202020204" charset="0"/>
              </a:rPr>
              <a:t>computing service.</a:t>
            </a:r>
            <a:r>
              <a:rPr lang="en-US" dirty="0">
                <a:latin typeface="Source Code Pro" panose="020B0604020202020204" charset="0"/>
              </a:rPr>
              <a:t/>
            </a:r>
            <a:br>
              <a:rPr lang="en-US" dirty="0">
                <a:latin typeface="Source Code Pro" panose="020B0604020202020204" charset="0"/>
              </a:rPr>
            </a:br>
            <a:endParaRPr lang="en-US" dirty="0" smtClean="0">
              <a:solidFill>
                <a:schemeClr val="bg2">
                  <a:lumMod val="50000"/>
                </a:schemeClr>
              </a:solidFill>
              <a:latin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877100" y="3144575"/>
            <a:ext cx="1962300" cy="13164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1.Model </a:t>
            </a:r>
            <a:r>
              <a:rPr lang="en" sz="1800" dirty="0" smtClean="0">
                <a:latin typeface="Source Code Pro"/>
                <a:ea typeface="Source Code Pro"/>
                <a:cs typeface="Source Code Pro"/>
                <a:sym typeface="Source Code Pro"/>
              </a:rPr>
              <a:t>Builder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ource Code Pro"/>
                <a:ea typeface="Source Code Pro"/>
                <a:cs typeface="Source Code Pro"/>
                <a:sym typeface="Source Code Pro"/>
              </a:rPr>
              <a:t>(Python)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Offline</a:t>
            </a:r>
            <a:endParaRPr sz="1800" dirty="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998900" y="511900"/>
            <a:ext cx="2047800" cy="1194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ource Code Pro"/>
                <a:ea typeface="Source Code Pro"/>
                <a:cs typeface="Source Code Pro"/>
                <a:sym typeface="Source Code Pro"/>
              </a:rPr>
              <a:t>2.Extractor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ource Code Pro"/>
                <a:ea typeface="Source Code Pro"/>
                <a:cs typeface="Source Code Pro"/>
                <a:sym typeface="Source Code Pro"/>
              </a:rPr>
              <a:t>(PHP)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5448175" y="1706500"/>
            <a:ext cx="2169600" cy="1511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ource Code Pro"/>
                <a:ea typeface="Source Code Pro"/>
                <a:cs typeface="Source Code Pro"/>
                <a:sym typeface="Source Code Pro"/>
              </a:rPr>
              <a:t>3.Analyzer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ource Code Pro"/>
                <a:ea typeface="Source Code Pro"/>
                <a:cs typeface="Source Code Pro"/>
                <a:sym typeface="Source Code Pro"/>
              </a:rPr>
              <a:t>(Python)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(Micro Service)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5" name="Shape 75"/>
          <p:cNvCxnSpPr/>
          <p:nvPr/>
        </p:nvCxnSpPr>
        <p:spPr>
          <a:xfrm>
            <a:off x="158450" y="853175"/>
            <a:ext cx="1840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Shape 76"/>
          <p:cNvCxnSpPr/>
          <p:nvPr/>
        </p:nvCxnSpPr>
        <p:spPr>
          <a:xfrm>
            <a:off x="170625" y="3424925"/>
            <a:ext cx="170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292525" y="4302575"/>
            <a:ext cx="1584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Shape 78"/>
          <p:cNvSpPr txBox="1"/>
          <p:nvPr/>
        </p:nvSpPr>
        <p:spPr>
          <a:xfrm>
            <a:off x="128025" y="3046925"/>
            <a:ext cx="1791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Labeled Dataset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256075" y="3973550"/>
            <a:ext cx="16575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ML Algorithm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70625" y="487525"/>
            <a:ext cx="19260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Eg: YouTube Api</a:t>
            </a:r>
            <a:endParaRPr/>
          </a:p>
        </p:txBody>
      </p:sp>
      <p:cxnSp>
        <p:nvCxnSpPr>
          <p:cNvPr id="81" name="Shape 81"/>
          <p:cNvCxnSpPr>
            <a:stCxn id="73" idx="2"/>
          </p:cNvCxnSpPr>
          <p:nvPr/>
        </p:nvCxnSpPr>
        <p:spPr>
          <a:xfrm rot="-5400000" flipH="1">
            <a:off x="3964350" y="764950"/>
            <a:ext cx="511800" cy="239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>
            <a:stCxn id="72" idx="0"/>
          </p:cNvCxnSpPr>
          <p:nvPr/>
        </p:nvCxnSpPr>
        <p:spPr>
          <a:xfrm rot="5400000" flipH="1" flipV="1">
            <a:off x="3979615" y="1663766"/>
            <a:ext cx="359444" cy="2602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/>
          <p:nvPr/>
        </p:nvSpPr>
        <p:spPr>
          <a:xfrm>
            <a:off x="3461500" y="1901375"/>
            <a:ext cx="20478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Comments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682033" y="2425388"/>
            <a:ext cx="3076434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Model + Features ( Ar/En)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5" name="Shape 85"/>
          <p:cNvCxnSpPr>
            <a:stCxn id="74" idx="0"/>
          </p:cNvCxnSpPr>
          <p:nvPr/>
        </p:nvCxnSpPr>
        <p:spPr>
          <a:xfrm>
            <a:off x="7617775" y="2462200"/>
            <a:ext cx="131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Shape 86"/>
          <p:cNvSpPr txBox="1"/>
          <p:nvPr/>
        </p:nvSpPr>
        <p:spPr>
          <a:xfrm>
            <a:off x="7617775" y="2157275"/>
            <a:ext cx="20478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Results(JSON)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19" name="Shape 83"/>
          <p:cNvSpPr txBox="1"/>
          <p:nvPr/>
        </p:nvSpPr>
        <p:spPr>
          <a:xfrm rot="16200000">
            <a:off x="4822078" y="3754088"/>
            <a:ext cx="20478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Stop Words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" name="Shape 83"/>
          <p:cNvSpPr txBox="1"/>
          <p:nvPr/>
        </p:nvSpPr>
        <p:spPr>
          <a:xfrm rot="16200000">
            <a:off x="5882365" y="3754088"/>
            <a:ext cx="20478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Negation Words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" name="Shape 75"/>
          <p:cNvCxnSpPr/>
          <p:nvPr/>
        </p:nvCxnSpPr>
        <p:spPr>
          <a:xfrm flipV="1">
            <a:off x="6102664" y="3217901"/>
            <a:ext cx="56976" cy="16880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Shape 75"/>
          <p:cNvCxnSpPr/>
          <p:nvPr/>
        </p:nvCxnSpPr>
        <p:spPr>
          <a:xfrm flipV="1">
            <a:off x="7137729" y="3199576"/>
            <a:ext cx="56976" cy="16880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Shape 83"/>
          <p:cNvSpPr txBox="1"/>
          <p:nvPr/>
        </p:nvSpPr>
        <p:spPr>
          <a:xfrm>
            <a:off x="5279127" y="197629"/>
            <a:ext cx="3510175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ource Code Pro"/>
                <a:ea typeface="Source Code Pro"/>
                <a:cs typeface="Source Code Pro"/>
                <a:sym typeface="Source Code Pro"/>
              </a:rPr>
              <a:t>Methodology</a:t>
            </a:r>
            <a:endParaRPr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8" grpId="0"/>
      <p:bldP spid="79" grpId="0"/>
      <p:bldP spid="83" grpId="0"/>
      <p:bldP spid="84" grpId="0"/>
      <p:bldP spid="86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Model Extractor (Offline Function)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904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" u="sng" dirty="0">
                <a:latin typeface="Source Code Pro"/>
                <a:ea typeface="Source Code Pro"/>
                <a:cs typeface="Source Code Pro"/>
                <a:sym typeface="Source Code Pro"/>
              </a:rPr>
              <a:t>Input: </a:t>
            </a:r>
            <a:endParaRPr u="sng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lphaUcPeriod"/>
            </a:pPr>
            <a:r>
              <a:rPr lang="en" sz="1400" dirty="0">
                <a:latin typeface="Source Code Pro"/>
                <a:ea typeface="Source Code Pro"/>
                <a:cs typeface="Source Code Pro"/>
                <a:sym typeface="Source Code Pro"/>
              </a:rPr>
              <a:t>Labeled Dataset for several comments in all languages used.</a:t>
            </a:r>
            <a:endParaRPr sz="1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“El ragel dh by2ol klam ze el fl” → +1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ar-EG" sz="1200" dirty="0" smtClean="0">
                <a:latin typeface="Segoe UI Light" panose="020B0502040204020203" pitchFamily="34" charset="0"/>
                <a:ea typeface="Source Code Pro"/>
                <a:cs typeface="Segoe UI Light" panose="020B0502040204020203" pitchFamily="34" charset="0"/>
                <a:sym typeface="Source Code Pro"/>
              </a:rPr>
              <a:t>ممكن تسويلي صبصقرايب</a:t>
            </a:r>
            <a:r>
              <a:rPr lang="en-US" sz="1200" dirty="0" smtClean="0">
                <a:latin typeface="Segoe UI Light" panose="020B0502040204020203" pitchFamily="34" charset="0"/>
                <a:ea typeface="Source Code Pro"/>
                <a:cs typeface="Segoe UI Light" panose="020B0502040204020203" pitchFamily="34" charset="0"/>
                <a:sym typeface="Source Code Pro"/>
              </a:rPr>
              <a:t>”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→ 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“I hate watching such movies” → -1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B. Machine </a:t>
            </a:r>
            <a:r>
              <a:rPr lang="en" sz="1400" dirty="0">
                <a:latin typeface="Source Code Pro"/>
                <a:ea typeface="Source Code Pro"/>
                <a:cs typeface="Source Code Pro"/>
                <a:sym typeface="Source Code Pro"/>
              </a:rPr>
              <a:t>Learning Algorithm </a:t>
            </a:r>
            <a:endParaRPr sz="1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2.</a:t>
            </a:r>
            <a:r>
              <a:rPr lang="en" sz="1400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u="sng" dirty="0">
                <a:latin typeface="Source Code Pro"/>
                <a:ea typeface="Source Code Pro"/>
                <a:cs typeface="Source Code Pro"/>
                <a:sym typeface="Source Code Pro"/>
              </a:rPr>
              <a:t>Processing:</a:t>
            </a:r>
            <a:r>
              <a:rPr lang="en" sz="1400" dirty="0">
                <a:latin typeface="Source Code Pro"/>
                <a:ea typeface="Source Code Pro"/>
                <a:cs typeface="Source Code Pro"/>
                <a:sym typeface="Source Code Pro"/>
              </a:rPr>
              <a:t> divide dataset into (Training / Testing) - (80%- 20%) then try different parameters on selected algorithm until we achieve highest accuracy on testing section</a:t>
            </a:r>
            <a:r>
              <a:rPr lang="en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. (Na</a:t>
            </a: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ï</a:t>
            </a:r>
            <a:r>
              <a:rPr lang="en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ve Bayes – NN – SVM)</a:t>
            </a:r>
            <a:endParaRPr sz="1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764650" y="390000"/>
            <a:ext cx="1962300" cy="13164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1.Model Builder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Offline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057625" y="2039815"/>
            <a:ext cx="3086370" cy="3017002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How to choose Features</a:t>
            </a: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???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latin typeface="Source Code Pro"/>
                <a:ea typeface="Source Code Pro"/>
                <a:cs typeface="Source Code Pro"/>
                <a:sym typeface="Source Code Pro"/>
              </a:rPr>
              <a:t>TermFreq (TF)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dirty="0" smtClean="0">
                <a:latin typeface="Source Code Pro"/>
                <a:ea typeface="Source Code Pro"/>
                <a:cs typeface="Source Code Pro"/>
                <a:sym typeface="Source Code Pro"/>
              </a:rPr>
              <a:t>TF-Inverse Document </a:t>
            </a:r>
            <a:r>
              <a:rPr lang="en-US" sz="1100" dirty="0" err="1" smtClean="0">
                <a:latin typeface="Source Code Pro"/>
                <a:ea typeface="Source Code Pro"/>
                <a:cs typeface="Source Code Pro"/>
                <a:sym typeface="Source Code Pro"/>
              </a:rPr>
              <a:t>Freq</a:t>
            </a:r>
            <a:r>
              <a:rPr lang="en-US" sz="1100" dirty="0" smtClean="0">
                <a:latin typeface="Source Code Pro"/>
                <a:ea typeface="Source Code Pro"/>
                <a:cs typeface="Source Code Pro"/>
                <a:sym typeface="Source Code Pro"/>
              </a:rPr>
              <a:t> (IDF) </a:t>
            </a:r>
            <a:r>
              <a:rPr lang="en-US" sz="1100" dirty="0" smtClean="0">
                <a:latin typeface="Source Code Pro"/>
                <a:ea typeface="Source Code Pro"/>
                <a:cs typeface="Source Code Pro"/>
                <a:sym typeface="Wingdings" panose="05000000000000000000" pitchFamily="2" charset="2"/>
              </a:rPr>
              <a:t> Lower Accuracy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Model Extractor (Offline Function)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904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rtl="0">
              <a:spcBef>
                <a:spcPts val="1600"/>
              </a:spcBef>
              <a:spcAft>
                <a:spcPts val="1600"/>
              </a:spcAft>
              <a:buAutoNum type="arabicPeriod" startAt="3"/>
            </a:pPr>
            <a:r>
              <a:rPr lang="en" u="sng" dirty="0" smtClean="0">
                <a:latin typeface="Source Code Pro"/>
                <a:ea typeface="Source Code Pro"/>
                <a:cs typeface="Source Code Pro"/>
                <a:sym typeface="Source Code Pro"/>
              </a:rPr>
              <a:t>Output:</a:t>
            </a:r>
            <a:r>
              <a:rPr lang="en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 Model to  used on new comments</a:t>
            </a:r>
          </a:p>
          <a:p>
            <a:pPr marL="342900">
              <a:spcBef>
                <a:spcPts val="1600"/>
              </a:spcBef>
              <a:spcAft>
                <a:spcPts val="1600"/>
              </a:spcAft>
              <a:buFont typeface="Open Sans"/>
              <a:buAutoNum type="arabicPeriod" startAt="3"/>
            </a:pPr>
            <a:r>
              <a:rPr lang="en-US" sz="1600" u="sng" dirty="0" smtClean="0">
                <a:latin typeface="Source Code Pro"/>
                <a:ea typeface="Source Code Pro"/>
                <a:cs typeface="Source Code Pro"/>
                <a:sym typeface="Source Code Pro"/>
              </a:rPr>
              <a:t>Results:</a:t>
            </a: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 best accuracy achieved for: </a:t>
            </a:r>
            <a:b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en-US" sz="1400" b="1" dirty="0" smtClean="0">
                <a:latin typeface="Source Code Pro"/>
                <a:ea typeface="Source Code Pro"/>
                <a:cs typeface="Source Code Pro"/>
                <a:sym typeface="Source Code Pro"/>
              </a:rPr>
              <a:t>Arabic</a:t>
            </a: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 Language is </a:t>
            </a:r>
            <a:r>
              <a:rPr lang="en-US" sz="1400" b="1" dirty="0" smtClean="0">
                <a:latin typeface="Source Code Pro"/>
                <a:ea typeface="Source Code Pro"/>
                <a:cs typeface="Source Code Pro"/>
                <a:sym typeface="Source Code Pro"/>
              </a:rPr>
              <a:t>82%</a:t>
            </a: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 on testing set (Emotional Tone Dataset).</a:t>
            </a:r>
            <a:b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en-US" sz="1400" b="1" dirty="0" smtClean="0">
                <a:latin typeface="Source Code Pro"/>
                <a:ea typeface="Source Code Pro"/>
                <a:cs typeface="Source Code Pro"/>
                <a:sym typeface="Source Code Pro"/>
              </a:rPr>
              <a:t>99% for English </a:t>
            </a: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Language Dataset (Movie Reviews in NLTK).</a:t>
            </a:r>
            <a:b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- Using </a:t>
            </a:r>
            <a:r>
              <a:rPr lang="en-US" sz="1400" b="1" dirty="0" smtClean="0">
                <a:latin typeface="Source Code Pro"/>
                <a:ea typeface="Source Code Pro"/>
                <a:cs typeface="Source Code Pro"/>
                <a:sym typeface="Source Code Pro"/>
              </a:rPr>
              <a:t>10k features of highest TF </a:t>
            </a: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after Normalization of dataset words.</a:t>
            </a:r>
            <a:b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- Using </a:t>
            </a:r>
            <a:r>
              <a:rPr lang="en-US" sz="1400" b="1" dirty="0" smtClean="0">
                <a:latin typeface="Source Code Pro"/>
                <a:ea typeface="Source Code Pro"/>
                <a:cs typeface="Source Code Pro"/>
                <a:sym typeface="Source Code Pro"/>
              </a:rPr>
              <a:t>DNN</a:t>
            </a: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 with </a:t>
            </a:r>
            <a:r>
              <a:rPr lang="en-US" sz="1400" b="1" dirty="0" smtClean="0">
                <a:latin typeface="Source Code Pro"/>
                <a:ea typeface="Source Code Pro"/>
                <a:cs typeface="Source Code Pro"/>
                <a:sym typeface="Source Code Pro"/>
              </a:rPr>
              <a:t>5 hidden layers </a:t>
            </a:r>
            <a:r>
              <a:rPr lang="en-US" sz="1400" dirty="0" smtClean="0">
                <a:latin typeface="Source Code Pro"/>
                <a:ea typeface="Source Code Pro"/>
                <a:cs typeface="Source Code Pro"/>
                <a:sym typeface="Source Code Pro"/>
              </a:rPr>
              <a:t>and initial states of 1 and learning rate of 1e-5.</a:t>
            </a:r>
            <a:endParaRPr lang="en-US" sz="1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42900" lvl="0" rtl="0">
              <a:spcBef>
                <a:spcPts val="1600"/>
              </a:spcBef>
              <a:spcAft>
                <a:spcPts val="1600"/>
              </a:spcAft>
              <a:buAutoNum type="arabicPeriod" startAt="3"/>
            </a:pPr>
            <a:endParaRPr sz="1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764650" y="390000"/>
            <a:ext cx="1962300" cy="13164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1.Model Builder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Offline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Extractor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25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- Used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to fetch comments from a certain API and pass them to the Analyzer API to perform Sentiment Analysis process</a:t>
            </a: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- We will use </a:t>
            </a:r>
            <a:r>
              <a:rPr lang="en" b="1" dirty="0" smtClean="0">
                <a:latin typeface="Source Code Pro"/>
                <a:ea typeface="Source Code Pro"/>
                <a:cs typeface="Source Code Pro"/>
                <a:sym typeface="Source Code Pro"/>
              </a:rPr>
              <a:t>Youtube API </a:t>
            </a: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to fetch comments from a youtube video.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- This process is made using </a:t>
            </a:r>
            <a:r>
              <a:rPr lang="en" b="1" dirty="0" smtClean="0">
                <a:latin typeface="Source Code Pro"/>
                <a:ea typeface="Source Code Pro"/>
                <a:cs typeface="Source Code Pro"/>
                <a:sym typeface="Source Code Pro"/>
              </a:rPr>
              <a:t>PHP</a:t>
            </a:r>
            <a:r>
              <a:rPr lang="en" dirty="0" smtClean="0">
                <a:latin typeface="Source Code Pro"/>
                <a:ea typeface="Source Code Pro"/>
                <a:cs typeface="Source Code Pro"/>
                <a:sym typeface="Source Code Pro"/>
              </a:rPr>
              <a:t> instead of Python to facilitate the design process of web application.</a:t>
            </a:r>
            <a:endParaRPr lang="en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569550" y="445025"/>
            <a:ext cx="2047800" cy="1194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2.Extractor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152029"/>
            <a:ext cx="8520600" cy="1253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Analyzer</a:t>
            </a: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2077138"/>
            <a:ext cx="8695556" cy="321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Preprocessing: 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Involves (1)HandWritten Rules - (2)Tokenization - (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3)Normalization (4) Franko Conversion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Eg: (1) Replace 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all </a:t>
            </a:r>
            <a:r>
              <a:rPr lang="ar-EG" sz="1200" dirty="0" smtClean="0">
                <a:latin typeface="Segoe UI Light" panose="020B0502040204020203" pitchFamily="34" charset="0"/>
                <a:ea typeface="Source Code Pro"/>
                <a:cs typeface="Segoe UI Light" panose="020B0502040204020203" pitchFamily="34" charset="0"/>
                <a:sym typeface="Source Code Pro"/>
              </a:rPr>
              <a:t>ى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ith ي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(2) I Like This Movie → {“I”, “Like”, “This”, “Movie”}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(3) I felt guilty after watching those movies → i feel guilt after watch 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movie – (Arabic???)</a:t>
            </a:r>
            <a:b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(4) “elfilm dh gamed gdn w momsel 3azym” 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Wingdings" panose="05000000000000000000" pitchFamily="2" charset="2"/>
              </a:rPr>
              <a:t> </a:t>
            </a:r>
            <a:r>
              <a:rPr lang="ar-EG" sz="1600" dirty="0" smtClean="0">
                <a:latin typeface="Segoe UI Light" panose="020B0502040204020203" pitchFamily="34" charset="0"/>
                <a:ea typeface="Source Code Pro"/>
                <a:cs typeface="Segoe UI Light" panose="020B0502040204020203" pitchFamily="34" charset="0"/>
                <a:sym typeface="Wingdings" panose="05000000000000000000" pitchFamily="2" charset="2"/>
              </a:rPr>
              <a:t>الفيلم ده جامد جدا وممثل عظيم</a:t>
            </a:r>
            <a:r>
              <a:rPr lang="en-US" sz="1600" dirty="0" smtClean="0">
                <a:latin typeface="Segoe UI Light" panose="020B0502040204020203" pitchFamily="34" charset="0"/>
                <a:ea typeface="Source Code Pro"/>
                <a:cs typeface="Segoe UI Light" panose="020B0502040204020203" pitchFamily="34" charset="0"/>
                <a:sym typeface="Wingdings" panose="05000000000000000000" pitchFamily="2" charset="2"/>
              </a:rPr>
              <a:t/>
            </a:r>
            <a:br>
              <a:rPr lang="en-US" sz="1600" dirty="0" smtClean="0">
                <a:latin typeface="Segoe UI Light" panose="020B0502040204020203" pitchFamily="34" charset="0"/>
                <a:ea typeface="Source Code Pro"/>
                <a:cs typeface="Segoe UI Light" panose="020B0502040204020203" pitchFamily="34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Segoe UI Light" panose="020B0502040204020203" pitchFamily="34" charset="0"/>
                <a:ea typeface="Source Code Pro"/>
                <a:cs typeface="Segoe UI Light" panose="020B0502040204020203" pitchFamily="34" charset="0"/>
                <a:sym typeface="Wingdings" panose="05000000000000000000" pitchFamily="2" charset="2"/>
              </a:rPr>
              <a:t/>
            </a:r>
            <a:br>
              <a:rPr lang="en-US" sz="1600" dirty="0" smtClean="0">
                <a:latin typeface="Segoe UI Light" panose="020B0502040204020203" pitchFamily="34" charset="0"/>
                <a:ea typeface="Source Code Pro"/>
                <a:cs typeface="Segoe UI Light" panose="020B0502040204020203" pitchFamily="34" charset="0"/>
                <a:sym typeface="Wingdings" panose="05000000000000000000" pitchFamily="2" charset="2"/>
              </a:rPr>
            </a:br>
            <a:r>
              <a:rPr lang="en" sz="1300" dirty="0" smtClean="0">
                <a:latin typeface="Source Code Pro" panose="020B0604020202020204" charset="0"/>
                <a:ea typeface="Source Code Pro"/>
                <a:cs typeface="Source Code Pro"/>
                <a:sym typeface="Source Code Pro"/>
              </a:rPr>
              <a:t>(5) </a:t>
            </a:r>
            <a:r>
              <a:rPr lang="en-US" sz="1300" dirty="0" smtClean="0">
                <a:latin typeface="Source Code Pro" panose="020B0604020202020204" charset="0"/>
                <a:ea typeface="Source Code Pro"/>
                <a:cs typeface="Source Code Pro"/>
                <a:sym typeface="Source Code Pro"/>
              </a:rPr>
              <a:t>Stop Words Removal</a:t>
            </a:r>
            <a:endParaRPr lang="en" sz="1200" dirty="0" smtClean="0">
              <a:latin typeface="Source Code Pro" panose="020B0604020202020204" charset="0"/>
              <a:ea typeface="Source Code Pro"/>
              <a:cs typeface="Segoe UI Light" panose="020B0502040204020203" pitchFamily="34" charset="0"/>
              <a:sym typeface="Source Code Pro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959575" y="317000"/>
            <a:ext cx="1816200" cy="1119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3.Analyzer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(Micro Service)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43750" y="1165304"/>
            <a:ext cx="1718575" cy="877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Language Detection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309725" y="1165304"/>
            <a:ext cx="1718575" cy="877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Franco Conversion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375700" y="1165304"/>
            <a:ext cx="1718575" cy="877550"/>
          </a:xfrm>
          <a:prstGeom prst="flowChartProcess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PreProcessing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2" name="Shape 112"/>
          <p:cNvCxnSpPr>
            <a:stCxn id="109" idx="3"/>
            <a:endCxn id="110" idx="1"/>
          </p:cNvCxnSpPr>
          <p:nvPr/>
        </p:nvCxnSpPr>
        <p:spPr>
          <a:xfrm>
            <a:off x="1962325" y="1604079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Shape 113"/>
          <p:cNvCxnSpPr>
            <a:stCxn id="110" idx="3"/>
            <a:endCxn id="111" idx="1"/>
          </p:cNvCxnSpPr>
          <p:nvPr/>
        </p:nvCxnSpPr>
        <p:spPr>
          <a:xfrm>
            <a:off x="4028300" y="1604079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Shape 114"/>
          <p:cNvCxnSpPr>
            <a:stCxn id="111" idx="3"/>
          </p:cNvCxnSpPr>
          <p:nvPr/>
        </p:nvCxnSpPr>
        <p:spPr>
          <a:xfrm>
            <a:off x="6094275" y="1604079"/>
            <a:ext cx="291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Shape 115"/>
          <p:cNvSpPr/>
          <p:nvPr/>
        </p:nvSpPr>
        <p:spPr>
          <a:xfrm>
            <a:off x="6203900" y="2590148"/>
            <a:ext cx="2803356" cy="780030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LongRun Process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Analyzer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2576651"/>
            <a:ext cx="8232300" cy="2357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Lexicon Approach: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>
              <a:spcBef>
                <a:spcPts val="160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We have a labeled lexicon where each word as a certain weight. (Eg: love = 1, hate = -1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).</a:t>
            </a:r>
          </a:p>
          <a:p>
            <a:pPr marL="457200" lvl="0" indent="-304800">
              <a:spcBef>
                <a:spcPts val="160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Weight of Word = (No. of times as Positive word in Lexicon – No. of times as Negative) / Total number of existance in lexicon. (eg.</a:t>
            </a:r>
            <a:r>
              <a:rPr lang="en" sz="1400" dirty="0" smtClean="0">
                <a:latin typeface="Adobe Arabic" panose="02040503050201020203" pitchFamily="18" charset="-78"/>
                <a:ea typeface="Source Code Pro"/>
                <a:cs typeface="Adobe Arabic" panose="02040503050201020203" pitchFamily="18" charset="-78"/>
                <a:sym typeface="Source Code Pro"/>
              </a:rPr>
              <a:t> </a:t>
            </a:r>
            <a:r>
              <a:rPr lang="ar-EG" sz="1400" dirty="0" smtClean="0">
                <a:latin typeface="Adobe Arabic" panose="02040503050201020203" pitchFamily="18" charset="-78"/>
                <a:ea typeface="Source Code Pro"/>
                <a:cs typeface="Adobe Arabic" panose="02040503050201020203" pitchFamily="18" charset="-78"/>
                <a:sym typeface="Source Code Pro"/>
              </a:rPr>
              <a:t>الله يكرمك – الله يخرب بيتك</a:t>
            </a:r>
            <a:r>
              <a:rPr lang="en-US" sz="1400" dirty="0" smtClean="0">
                <a:latin typeface="Adobe Arabic" panose="02040503050201020203" pitchFamily="18" charset="-78"/>
                <a:ea typeface="Source Code Pro"/>
                <a:cs typeface="Adobe Arabic" panose="02040503050201020203" pitchFamily="18" charset="-78"/>
                <a:sym typeface="Source Code Pro"/>
              </a:rPr>
              <a:t>)</a:t>
            </a:r>
            <a:endParaRPr lang="en" sz="1400" dirty="0" smtClean="0">
              <a:latin typeface="Adobe Arabic" panose="02040503050201020203" pitchFamily="18" charset="-78"/>
              <a:ea typeface="Source Code Pro"/>
              <a:cs typeface="Adobe Arabic" panose="02040503050201020203" pitchFamily="18" charset="-78"/>
              <a:sym typeface="Source Code Pro"/>
            </a:endParaRPr>
          </a:p>
          <a:p>
            <a:pPr marL="457200" lvl="0" indent="-304800">
              <a:spcBef>
                <a:spcPts val="1600"/>
              </a:spcBef>
              <a:spcAft>
                <a:spcPts val="0"/>
              </a:spcAft>
              <a:buSzPts val="1200"/>
              <a:buFont typeface="Source Code Pro"/>
              <a:buChar char="-"/>
            </a:pP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Inverse Weight of words preceded by negation words (eg. I </a:t>
            </a:r>
            <a:r>
              <a:rPr lang="en" sz="1200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never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dirty="0" smtClean="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like</a:t>
            </a:r>
            <a:r>
              <a:rPr lang="en" sz="1200" dirty="0" smtClean="0">
                <a:latin typeface="Source Code Pro"/>
                <a:ea typeface="Source Code Pro"/>
                <a:cs typeface="Source Code Pro"/>
                <a:sym typeface="Source Code Pro"/>
              </a:rPr>
              <a:t> such movies)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595575" y="182925"/>
            <a:ext cx="1816200" cy="1119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3.Analyzer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(Micro Service)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309725" y="1436600"/>
            <a:ext cx="1718575" cy="877550"/>
          </a:xfrm>
          <a:prstGeom prst="flowChartProcess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Lexicon Approach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4" name="Shape 124"/>
          <p:cNvCxnSpPr>
            <a:stCxn id="125" idx="3"/>
            <a:endCxn id="123" idx="1"/>
          </p:cNvCxnSpPr>
          <p:nvPr/>
        </p:nvCxnSpPr>
        <p:spPr>
          <a:xfrm>
            <a:off x="1962325" y="1875375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Shape 126"/>
          <p:cNvCxnSpPr>
            <a:stCxn id="123" idx="3"/>
            <a:endCxn id="127" idx="1"/>
          </p:cNvCxnSpPr>
          <p:nvPr/>
        </p:nvCxnSpPr>
        <p:spPr>
          <a:xfrm>
            <a:off x="4028300" y="1875375"/>
            <a:ext cx="24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Shape 128"/>
          <p:cNvSpPr/>
          <p:nvPr/>
        </p:nvSpPr>
        <p:spPr>
          <a:xfrm>
            <a:off x="243750" y="1436600"/>
            <a:ext cx="1718575" cy="8775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PreProcessing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269025" y="1409988"/>
            <a:ext cx="2617425" cy="9307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Classified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9" name="Shape 129"/>
          <p:cNvCxnSpPr>
            <a:stCxn id="127" idx="3"/>
          </p:cNvCxnSpPr>
          <p:nvPr/>
        </p:nvCxnSpPr>
        <p:spPr>
          <a:xfrm>
            <a:off x="6886450" y="1875375"/>
            <a:ext cx="609300" cy="3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Shape 130"/>
          <p:cNvCxnSpPr>
            <a:stCxn id="127" idx="3"/>
          </p:cNvCxnSpPr>
          <p:nvPr/>
        </p:nvCxnSpPr>
        <p:spPr>
          <a:xfrm rot="10800000">
            <a:off x="6776650" y="1316475"/>
            <a:ext cx="1098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Shape 131"/>
          <p:cNvCxnSpPr>
            <a:stCxn id="127" idx="3"/>
          </p:cNvCxnSpPr>
          <p:nvPr/>
        </p:nvCxnSpPr>
        <p:spPr>
          <a:xfrm>
            <a:off x="6886450" y="1875376"/>
            <a:ext cx="6150" cy="7757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Shape 132"/>
          <p:cNvCxnSpPr>
            <a:stCxn id="127" idx="3"/>
          </p:cNvCxnSpPr>
          <p:nvPr/>
        </p:nvCxnSpPr>
        <p:spPr>
          <a:xfrm rot="10800000" flipH="1">
            <a:off x="6886450" y="1612875"/>
            <a:ext cx="454800" cy="26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Shape 133"/>
          <p:cNvSpPr txBox="1"/>
          <p:nvPr/>
        </p:nvSpPr>
        <p:spPr>
          <a:xfrm>
            <a:off x="5850400" y="1045676"/>
            <a:ext cx="1962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Source Code Pro"/>
                <a:ea typeface="Source Code Pro"/>
                <a:cs typeface="Source Code Pro"/>
                <a:sym typeface="Source Code Pro"/>
              </a:rPr>
              <a:t>0.35 </a:t>
            </a: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to 1 = +ve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058858" y="1342353"/>
            <a:ext cx="1962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 sz="1000" dirty="0" smtClean="0">
                <a:latin typeface="Source Code Pro"/>
                <a:ea typeface="Source Code Pro"/>
                <a:cs typeface="Source Code Pro"/>
                <a:sym typeface="Source Code Pro"/>
              </a:rPr>
              <a:t>0.35 </a:t>
            </a:r>
            <a:r>
              <a:rPr lang="en" sz="1000" dirty="0">
                <a:latin typeface="Source Code Pro"/>
                <a:ea typeface="Source Code Pro"/>
                <a:cs typeface="Source Code Pro"/>
                <a:sym typeface="Source Code Pro"/>
              </a:rPr>
              <a:t>to -1 = -ve</a:t>
            </a: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7230850" y="1905613"/>
            <a:ext cx="1962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-0.1 to 0.1 =neutral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6892600" y="2661952"/>
            <a:ext cx="2233175" cy="2536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0" name="Shape 135"/>
          <p:cNvSpPr txBox="1"/>
          <p:nvPr/>
        </p:nvSpPr>
        <p:spPr>
          <a:xfrm>
            <a:off x="7285883" y="2620845"/>
            <a:ext cx="1962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ource Code Pro"/>
                <a:ea typeface="Source Code Pro"/>
                <a:cs typeface="Source Code Pro"/>
                <a:sym typeface="Source Code Pro"/>
              </a:rPr>
              <a:t>Dataset Approach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966</Words>
  <Application>Microsoft Office PowerPoint</Application>
  <PresentationFormat>On-screen Show (16:9)</PresentationFormat>
  <Paragraphs>202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PT Sans Narrow</vt:lpstr>
      <vt:lpstr>Open Sans</vt:lpstr>
      <vt:lpstr>Wingdings</vt:lpstr>
      <vt:lpstr>Arial</vt:lpstr>
      <vt:lpstr>Segoe UI Light</vt:lpstr>
      <vt:lpstr>Adobe Arabic</vt:lpstr>
      <vt:lpstr>Source Code Pro</vt:lpstr>
      <vt:lpstr>Tropic</vt:lpstr>
      <vt:lpstr>Youtube Automatic Sentiment Analysis (YASA)</vt:lpstr>
      <vt:lpstr>Outline</vt:lpstr>
      <vt:lpstr>Introduction To (YASA)</vt:lpstr>
      <vt:lpstr>PowerPoint Presentation</vt:lpstr>
      <vt:lpstr>Model Extractor (Offline Function)</vt:lpstr>
      <vt:lpstr>Model Extractor (Offline Function)</vt:lpstr>
      <vt:lpstr>2. Extractor</vt:lpstr>
      <vt:lpstr>3. Analyzer</vt:lpstr>
      <vt:lpstr>3. Analyzer</vt:lpstr>
      <vt:lpstr>3. Analyzer</vt:lpstr>
      <vt:lpstr>3. Analyzer</vt:lpstr>
      <vt:lpstr>Technique in Points:</vt:lpstr>
      <vt:lpstr>Technique in Points:</vt:lpstr>
      <vt:lpstr>Technique in Points:</vt:lpstr>
      <vt:lpstr>Datasets</vt:lpstr>
      <vt:lpstr>Role of Each Member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Further Improvement</vt:lpstr>
      <vt:lpstr>Acknowledgment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Classifier</dc:title>
  <dc:creator>Mohamed Maher</dc:creator>
  <cp:lastModifiedBy>Mohamed Maher</cp:lastModifiedBy>
  <cp:revision>32</cp:revision>
  <dcterms:modified xsi:type="dcterms:W3CDTF">2018-05-08T10:58:03Z</dcterms:modified>
</cp:coreProperties>
</file>