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5" Type="http://schemas.openxmlformats.org/officeDocument/2006/relationships/slide" Target="slides/slide1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1" Type="http://schemas.openxmlformats.org/officeDocument/2006/relationships/slide" Target="slides/slide7.xml"/><Relationship Id="rId14" Type="http://schemas.openxmlformats.org/officeDocument/2006/relationships/slide" Target="slides/slide10.xml"/><Relationship Id="rId7" Type="http://schemas.openxmlformats.org/officeDocument/2006/relationships/slide" Target="slides/slide3.xml"/><Relationship Id="rId2" Type="http://schemas.openxmlformats.org/officeDocument/2006/relationships/presProps" Target="presProps1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8" Type="http://schemas.openxmlformats.org/officeDocument/2006/relationships/slide" Target="slides/slide4.xml"/><Relationship Id="rId4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8F324-9C10-4DB6-BF1F-E6B483BCE7F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0E3DA-AC9D-49FD-8885-12B9CFCD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27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426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rianoo/aravec/tree/master/AraVec%201.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4160" y="2257246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619" y="5374257"/>
            <a:ext cx="400265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Team Members: </a:t>
            </a:r>
          </a:p>
          <a:p>
            <a:r>
              <a:rPr lang="en-US" dirty="0" smtClean="0"/>
              <a:t>Mohamed Maher</a:t>
            </a:r>
            <a:br>
              <a:rPr lang="en-US" dirty="0" smtClean="0"/>
            </a:br>
            <a:r>
              <a:rPr lang="en-US" dirty="0" smtClean="0"/>
              <a:t>Amr </a:t>
            </a:r>
            <a:r>
              <a:rPr lang="en-US" dirty="0" err="1" smtClean="0"/>
              <a:t>ElGendy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809" y="543339"/>
            <a:ext cx="1139686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References</a:t>
            </a:r>
          </a:p>
          <a:p>
            <a:endParaRPr lang="en-US" sz="2800" u="sng" dirty="0"/>
          </a:p>
          <a:p>
            <a:pPr marL="457200" indent="-457200">
              <a:buAutoNum type="arabicParenR"/>
            </a:pPr>
            <a:r>
              <a:rPr lang="en-US" sz="2000" dirty="0" err="1" smtClean="0"/>
              <a:t>AraVec</a:t>
            </a:r>
            <a:r>
              <a:rPr lang="en-US" sz="2000" dirty="0" smtClean="0"/>
              <a:t> Dataset: </a:t>
            </a:r>
            <a:r>
              <a:rPr lang="en-US" sz="2000" dirty="0" smtClean="0">
                <a:hlinkClick r:id="rId2"/>
              </a:rPr>
              <a:t>https://github.com/bakrianoo/aravec/tree/master/AraVec%201.0</a:t>
            </a: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/>
              <a:t>‘Sentiment Analysis in Arabic: a Literature Review’ made by </a:t>
            </a:r>
            <a:r>
              <a:rPr lang="en-US" sz="2000" dirty="0" err="1"/>
              <a:t>Naaima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Boudad</a:t>
            </a:r>
            <a:r>
              <a:rPr lang="en-US" sz="2000" dirty="0"/>
              <a:t> in </a:t>
            </a:r>
            <a:r>
              <a:rPr lang="en-US" sz="2000" dirty="0" smtClean="0"/>
              <a:t>2016</a:t>
            </a:r>
            <a:r>
              <a:rPr lang="en-US" sz="2000" dirty="0"/>
              <a:t> </a:t>
            </a:r>
            <a:r>
              <a:rPr lang="en-US" sz="2000" dirty="0" smtClean="0"/>
              <a:t>https</a:t>
            </a:r>
            <a:r>
              <a:rPr lang="en-US" sz="2000" dirty="0"/>
              <a:t>://www.sciencedirect.com/science/article/pii/S2090447917300862</a:t>
            </a:r>
            <a:r>
              <a:rPr lang="en-US" sz="2000" dirty="0" smtClean="0"/>
              <a:t> </a:t>
            </a:r>
          </a:p>
          <a:p>
            <a:pPr marL="457200" indent="-457200">
              <a:buAutoNum type="arabicParenR"/>
            </a:pPr>
            <a:r>
              <a:rPr lang="en-US" sz="2000" dirty="0" err="1"/>
              <a:t>youtube</a:t>
            </a:r>
            <a:r>
              <a:rPr lang="en-US" sz="2000" dirty="0"/>
              <a:t> API</a:t>
            </a:r>
            <a:r>
              <a:rPr lang="en-US" sz="2000" dirty="0" smtClean="0"/>
              <a:t> Documentation </a:t>
            </a:r>
            <a:r>
              <a:rPr lang="en-US" sz="2000" dirty="0"/>
              <a:t>https://developers.google.com/youtube/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err="1"/>
              <a:t>GooglTrans</a:t>
            </a:r>
            <a:r>
              <a:rPr lang="en-US" sz="2000" dirty="0"/>
              <a:t> </a:t>
            </a:r>
            <a:r>
              <a:rPr lang="en-US" sz="2000" dirty="0" smtClean="0"/>
              <a:t>API for using Google Translate </a:t>
            </a:r>
            <a:r>
              <a:rPr lang="en-US" sz="2000" dirty="0"/>
              <a:t>https://pypi.python.org/pypi/googletrans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err="1" smtClean="0"/>
              <a:t>NileULex</a:t>
            </a:r>
            <a:r>
              <a:rPr lang="en-US" sz="2000" dirty="0" smtClean="0"/>
              <a:t> Lexicon </a:t>
            </a:r>
            <a:r>
              <a:rPr lang="en-US" sz="2000" dirty="0"/>
              <a:t>https://github.com/NileTMRG/NileULex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smtClean="0"/>
              <a:t> Hu and Lei English Lexicon </a:t>
            </a:r>
            <a:r>
              <a:rPr lang="en-US" sz="2000" dirty="0"/>
              <a:t>https://github.com/woodrad/Twitter-SentimentMining/tree/master/Hu%20and%20Liu%20Sentiment%20Lexicon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AutoNum type="arabicParenR"/>
            </a:pPr>
            <a:r>
              <a:rPr lang="en-US" sz="2000" dirty="0" err="1" smtClean="0"/>
              <a:t>Aravec</a:t>
            </a:r>
            <a:r>
              <a:rPr lang="en-US" sz="2000" dirty="0" smtClean="0"/>
              <a:t> Dataset for labeled tweets </a:t>
            </a:r>
            <a:r>
              <a:rPr lang="en-US" sz="2000" dirty="0" smtClean="0">
                <a:hlinkClick r:id="rId2"/>
              </a:rPr>
              <a:t>https://github.com/bakrianoo/aravec/tree/master/AraVec%201.0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20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247484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687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3362"/>
            <a:ext cx="9905998" cy="1905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Agenda</a:t>
            </a:r>
            <a:endParaRPr lang="en-US" sz="3400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208362"/>
            <a:ext cx="9037757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Research findings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Technique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Role of each member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57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92" y="126521"/>
            <a:ext cx="9905998" cy="1905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0830" y="2652622"/>
            <a:ext cx="9937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Analysis of </a:t>
            </a:r>
            <a:r>
              <a:rPr lang="en-US" sz="2400" dirty="0" err="1" smtClean="0"/>
              <a:t>Youtube</a:t>
            </a:r>
            <a:r>
              <a:rPr lang="en-US" sz="2400" dirty="0" smtClean="0"/>
              <a:t> videos based on the polarity of the comments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Supported languages : Arabic, English, </a:t>
            </a:r>
            <a:r>
              <a:rPr lang="en-US" sz="2400" dirty="0" err="1" smtClean="0"/>
              <a:t>Arabizi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be employed as a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19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3" y="173965"/>
            <a:ext cx="9905998" cy="1905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Research findings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1871931"/>
            <a:ext cx="93741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Approaches adopted: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Unsupervised Learning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Supervised Learning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emi-supervised approaches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400" dirty="0"/>
              <a:t>Lexicons and Datasets </a:t>
            </a:r>
            <a:r>
              <a:rPr lang="en-US" sz="2400" dirty="0" smtClean="0"/>
              <a:t>proposed </a:t>
            </a:r>
            <a:r>
              <a:rPr lang="en-US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“Hu and Liu” Lexicon for English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NilULex</a:t>
            </a:r>
            <a:r>
              <a:rPr lang="en-US" sz="2400" dirty="0"/>
              <a:t>” lexicon for Arabic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English Movie Reviews corpus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Gold Standard Twitter Data for Sentiment </a:t>
            </a:r>
            <a:r>
              <a:rPr lang="en-US" sz="2400" dirty="0" smtClean="0"/>
              <a:t>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“</a:t>
            </a:r>
            <a:r>
              <a:rPr lang="en-US" sz="2400" dirty="0" err="1" smtClean="0"/>
              <a:t>Aravec</a:t>
            </a:r>
            <a:r>
              <a:rPr lang="en-US" sz="2400" dirty="0" smtClean="0"/>
              <a:t>” Dataset</a:t>
            </a:r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89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94" y="515459"/>
            <a:ext cx="9905998" cy="100716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Technique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30596" y="2091968"/>
            <a:ext cx="101891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Using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 API </a:t>
            </a:r>
            <a:r>
              <a:rPr lang="en-US" sz="2400" dirty="0" smtClean="0"/>
              <a:t>to retrieve certain number of comments from a Video URL.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 Language </a:t>
            </a:r>
            <a:r>
              <a:rPr lang="en-US" sz="2400" dirty="0" smtClean="0"/>
              <a:t>of Comment.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Converting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Arabizi</a:t>
            </a:r>
            <a:r>
              <a:rPr lang="en-US" sz="2400" dirty="0" smtClean="0"/>
              <a:t> comments into Arabic Language.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Tokenization &amp; Normalization </a:t>
            </a:r>
            <a:r>
              <a:rPr lang="en-US" sz="2400" dirty="0" smtClean="0"/>
              <a:t>of Each Comment to get a word features vector for each comment.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Detect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 &amp; Negation </a:t>
            </a:r>
            <a:r>
              <a:rPr lang="en-US" sz="2400" dirty="0" smtClean="0"/>
              <a:t>Words.</a:t>
            </a:r>
          </a:p>
        </p:txBody>
      </p:sp>
    </p:spTree>
    <p:extLst>
      <p:ext uri="{BB962C8B-B14F-4D97-AF65-F5344CB8AC3E}">
        <p14:creationId xmlns:p14="http://schemas.microsoft.com/office/powerpoint/2010/main" val="39416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1345" y="2316630"/>
            <a:ext cx="10189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6) </a:t>
            </a:r>
            <a:r>
              <a:rPr lang="en-US" sz="2400" dirty="0"/>
              <a:t>Using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Lexicon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7) Converting weight of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words preceded by Negation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8)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Normalization of total weight </a:t>
            </a:r>
            <a:r>
              <a:rPr lang="en-US" sz="2400" dirty="0"/>
              <a:t>of comment (+1 = positive comment, -1 = negative comment, 0 = neutral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/>
              <a:t>9</a:t>
            </a:r>
            <a:r>
              <a:rPr lang="en-US" sz="2400" dirty="0" smtClean="0"/>
              <a:t>)  Using labeled datasets in Supervised approach to make sure about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 of intermediate weight.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1345" y="769753"/>
            <a:ext cx="9905998" cy="1007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dirty="0" smtClean="0"/>
              <a:t>Technique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84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595" y="799257"/>
            <a:ext cx="9905998" cy="100716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Technique:</a:t>
            </a:r>
            <a:endParaRPr lang="en-US" sz="3400" dirty="0"/>
          </a:p>
        </p:txBody>
      </p:sp>
      <p:sp>
        <p:nvSpPr>
          <p:cNvPr id="5" name="TextBox 4"/>
          <p:cNvSpPr txBox="1"/>
          <p:nvPr/>
        </p:nvSpPr>
        <p:spPr>
          <a:xfrm>
            <a:off x="658008" y="2341009"/>
            <a:ext cx="10189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10)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 model </a:t>
            </a:r>
            <a:r>
              <a:rPr lang="en-US" sz="2400" dirty="0"/>
              <a:t>using (Bayesian Classifier, Neural Network, SVM).</a:t>
            </a:r>
          </a:p>
          <a:p>
            <a:endParaRPr lang="en-US" sz="2400" dirty="0"/>
          </a:p>
          <a:p>
            <a:r>
              <a:rPr lang="en-US" sz="2400" dirty="0"/>
              <a:t>11) Collecting and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12)  </a:t>
            </a:r>
            <a:r>
              <a:rPr lang="en-US" sz="2400" dirty="0" smtClean="0"/>
              <a:t>Application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57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2502800" y="4192767"/>
            <a:ext cx="2616400" cy="17552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1.Model Builder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333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Offline</a:t>
            </a:r>
            <a:endParaRPr sz="24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2665200" y="682533"/>
            <a:ext cx="2730400" cy="15928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2.Extractor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7182850" y="2275333"/>
            <a:ext cx="2892800" cy="201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Source Code Pro"/>
                <a:ea typeface="Source Code Pro"/>
                <a:cs typeface="Source Code Pro"/>
                <a:sym typeface="Source Code Pro"/>
              </a:rPr>
              <a:t>3.Analyzer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333" dirty="0">
                <a:latin typeface="Source Code Pro"/>
                <a:ea typeface="Source Code Pro"/>
                <a:cs typeface="Source Code Pro"/>
                <a:sym typeface="Source Code Pro"/>
              </a:rPr>
              <a:t>(Micro Service)</a:t>
            </a:r>
            <a:endParaRPr sz="1333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5" name="Shape 75"/>
          <p:cNvCxnSpPr/>
          <p:nvPr/>
        </p:nvCxnSpPr>
        <p:spPr>
          <a:xfrm>
            <a:off x="211267" y="1137567"/>
            <a:ext cx="24540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Shape 76"/>
          <p:cNvCxnSpPr/>
          <p:nvPr/>
        </p:nvCxnSpPr>
        <p:spPr>
          <a:xfrm>
            <a:off x="227500" y="4566567"/>
            <a:ext cx="22752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390033" y="5736767"/>
            <a:ext cx="2112800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Shape 78"/>
          <p:cNvSpPr txBox="1"/>
          <p:nvPr/>
        </p:nvSpPr>
        <p:spPr>
          <a:xfrm>
            <a:off x="170700" y="4062567"/>
            <a:ext cx="238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Labeled Dataset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41433" y="5298067"/>
            <a:ext cx="2210000" cy="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ML Algorithm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227500" y="650033"/>
            <a:ext cx="2568000" cy="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Source Code Pro"/>
                <a:ea typeface="Source Code Pro"/>
                <a:cs typeface="Source Code Pro"/>
                <a:sym typeface="Source Code Pro"/>
              </a:rPr>
              <a:t>Eg: YouTube Api</a:t>
            </a:r>
            <a:endParaRPr sz="2400" dirty="0"/>
          </a:p>
        </p:txBody>
      </p:sp>
      <p:cxnSp>
        <p:nvCxnSpPr>
          <p:cNvPr id="81" name="Shape 81"/>
          <p:cNvCxnSpPr>
            <a:stCxn id="73" idx="2"/>
          </p:cNvCxnSpPr>
          <p:nvPr/>
        </p:nvCxnSpPr>
        <p:spPr>
          <a:xfrm rot="-5400000" flipH="1">
            <a:off x="5285800" y="1019933"/>
            <a:ext cx="682400" cy="319320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>
            <a:stCxn id="72" idx="0"/>
          </p:cNvCxnSpPr>
          <p:nvPr/>
        </p:nvCxnSpPr>
        <p:spPr>
          <a:xfrm rot="-5400000">
            <a:off x="5210600" y="2289567"/>
            <a:ext cx="503600" cy="330280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/>
          <p:nvPr/>
        </p:nvSpPr>
        <p:spPr>
          <a:xfrm>
            <a:off x="4615333" y="2535167"/>
            <a:ext cx="2730400" cy="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Source Code Pro"/>
                <a:ea typeface="Source Code Pro"/>
                <a:cs typeface="Source Code Pro"/>
                <a:sym typeface="Source Code Pro"/>
              </a:rPr>
              <a:t>Comments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4876002" y="3249967"/>
            <a:ext cx="2730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Source Code Pro"/>
                <a:ea typeface="Source Code Pro"/>
                <a:cs typeface="Source Code Pro"/>
                <a:sym typeface="Source Code Pro"/>
              </a:rPr>
              <a:t>Model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5" name="Shape 85"/>
          <p:cNvCxnSpPr>
            <a:stCxn id="74" idx="0"/>
          </p:cNvCxnSpPr>
          <p:nvPr/>
        </p:nvCxnSpPr>
        <p:spPr>
          <a:xfrm>
            <a:off x="10075650" y="3282933"/>
            <a:ext cx="17552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Shape 86"/>
          <p:cNvSpPr txBox="1"/>
          <p:nvPr/>
        </p:nvSpPr>
        <p:spPr>
          <a:xfrm>
            <a:off x="10032354" y="2876367"/>
            <a:ext cx="2730400" cy="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Source Code Pro"/>
                <a:ea typeface="Source Code Pro"/>
                <a:cs typeface="Source Code Pro"/>
                <a:sym typeface="Source Code Pro"/>
              </a:rPr>
              <a:t>Results(JSON)</a:t>
            </a:r>
            <a:endParaRPr sz="24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2243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48" y="825260"/>
            <a:ext cx="9905998" cy="1020417"/>
          </a:xfrm>
        </p:spPr>
        <p:txBody>
          <a:bodyPr>
            <a:normAutofit/>
          </a:bodyPr>
          <a:lstStyle/>
          <a:p>
            <a:r>
              <a:rPr lang="en-US" sz="34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Role of Each Member</a:t>
            </a:r>
            <a:endParaRPr lang="en-US" sz="34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578" y="2042490"/>
            <a:ext cx="4861822" cy="434671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1) </a:t>
            </a:r>
            <a:r>
              <a:rPr lang="en-US" sz="2800" b="1" dirty="0" smtClean="0"/>
              <a:t>Amr El-</a:t>
            </a:r>
            <a:r>
              <a:rPr lang="en-US" sz="2800" b="1" dirty="0" err="1" smtClean="0"/>
              <a:t>Gendy</a:t>
            </a:r>
            <a:r>
              <a:rPr lang="en-US" sz="2800" b="1" dirty="0" smtClean="0"/>
              <a:t>:</a:t>
            </a:r>
          </a:p>
          <a:p>
            <a:r>
              <a:rPr lang="en-US" sz="2400" dirty="0" smtClean="0"/>
              <a:t>Using YouTube API</a:t>
            </a:r>
          </a:p>
          <a:p>
            <a:r>
              <a:rPr lang="en-US" sz="2400" dirty="0" smtClean="0"/>
              <a:t>Data Preprocessing (Language Detection/Conversion – Tokenization and Normalization)</a:t>
            </a:r>
          </a:p>
          <a:p>
            <a:r>
              <a:rPr lang="en-US" sz="2400" dirty="0"/>
              <a:t>Building Lexicon Approach.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8123" y="2228022"/>
            <a:ext cx="4227442" cy="41611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2</a:t>
            </a:r>
            <a:r>
              <a:rPr lang="en-US" sz="2800" b="1" dirty="0" smtClean="0"/>
              <a:t>) Mohamed Maher:</a:t>
            </a:r>
          </a:p>
          <a:p>
            <a:r>
              <a:rPr lang="en-US" sz="2400" dirty="0"/>
              <a:t>Supervised approach by Building a Model from Labeled </a:t>
            </a:r>
            <a:r>
              <a:rPr lang="en-US" sz="2400" dirty="0" smtClean="0"/>
              <a:t>Datasets</a:t>
            </a:r>
          </a:p>
          <a:p>
            <a:r>
              <a:rPr lang="en-US" sz="2400" dirty="0" smtClean="0"/>
              <a:t>Application Integration and Collecting results</a:t>
            </a:r>
          </a:p>
          <a:p>
            <a:r>
              <a:rPr lang="en-US" sz="2400" dirty="0" smtClean="0"/>
              <a:t>Application Deployment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46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