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F3D23-B569-460A-BCFD-99DA8733B905}" v="35" dt="2024-12-29T17:21:18.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BF9E-B334-6E1D-4A05-23775FECA18C}"/>
              </a:ext>
            </a:extLst>
          </p:cNvPr>
          <p:cNvSpPr>
            <a:spLocks noGrp="1"/>
          </p:cNvSpPr>
          <p:nvPr>
            <p:ph type="ctrTitle"/>
          </p:nvPr>
        </p:nvSpPr>
        <p:spPr>
          <a:xfrm>
            <a:off x="1296755" y="1106424"/>
            <a:ext cx="7766936" cy="1408176"/>
          </a:xfrm>
        </p:spPr>
        <p:txBody>
          <a:bodyPr/>
          <a:lstStyle/>
          <a:p>
            <a:pPr algn="l"/>
            <a:r>
              <a:rPr lang="en-IN" sz="3200" dirty="0">
                <a:solidFill>
                  <a:schemeClr val="tx1"/>
                </a:solidFill>
              </a:rPr>
              <a:t>BLOOD CANCER DETECTION USING MACHINE LEARNING AND IMAGE PROCESSING</a:t>
            </a:r>
          </a:p>
        </p:txBody>
      </p:sp>
      <p:sp>
        <p:nvSpPr>
          <p:cNvPr id="3" name="Subtitle 2">
            <a:extLst>
              <a:ext uri="{FF2B5EF4-FFF2-40B4-BE49-F238E27FC236}">
                <a16:creationId xmlns:a16="http://schemas.microsoft.com/office/drawing/2014/main" id="{0FEEC2E5-70D8-41DE-C257-F13EF19F0B88}"/>
              </a:ext>
            </a:extLst>
          </p:cNvPr>
          <p:cNvSpPr>
            <a:spLocks noGrp="1"/>
          </p:cNvSpPr>
          <p:nvPr>
            <p:ph type="subTitle" idx="1"/>
          </p:nvPr>
        </p:nvSpPr>
        <p:spPr>
          <a:xfrm>
            <a:off x="1507067" y="2816353"/>
            <a:ext cx="7766936" cy="3712464"/>
          </a:xfrm>
        </p:spPr>
        <p:txBody>
          <a:bodyPr>
            <a:normAutofit fontScale="92500" lnSpcReduction="10000"/>
          </a:bodyPr>
          <a:lstStyle/>
          <a:p>
            <a:pPr algn="l"/>
            <a:r>
              <a:rPr lang="en-IN" sz="2400" dirty="0"/>
              <a:t>PROJECT ASSOCIATES</a:t>
            </a:r>
          </a:p>
          <a:p>
            <a:pPr algn="l"/>
            <a:r>
              <a:rPr lang="en-IN" dirty="0">
                <a:solidFill>
                  <a:schemeClr val="tx1"/>
                </a:solidFill>
              </a:rPr>
              <a:t>M.MAHESH BABU – 21711A0434</a:t>
            </a:r>
          </a:p>
          <a:p>
            <a:pPr algn="l"/>
            <a:r>
              <a:rPr lang="en-IN" dirty="0">
                <a:solidFill>
                  <a:schemeClr val="tx1"/>
                </a:solidFill>
              </a:rPr>
              <a:t>SK.YASIN             - 21711A0453</a:t>
            </a:r>
          </a:p>
          <a:p>
            <a:pPr algn="l"/>
            <a:r>
              <a:rPr lang="en-IN" dirty="0">
                <a:solidFill>
                  <a:schemeClr val="tx1"/>
                </a:solidFill>
              </a:rPr>
              <a:t>T.VENKAT ADITHYA- 21711A0460</a:t>
            </a:r>
          </a:p>
          <a:p>
            <a:pPr algn="l"/>
            <a:r>
              <a:rPr lang="en-IN" dirty="0">
                <a:solidFill>
                  <a:schemeClr val="tx1"/>
                </a:solidFill>
              </a:rPr>
              <a:t>U.VENKAT AJAY      - 21711A0462					    </a:t>
            </a:r>
          </a:p>
          <a:p>
            <a:pPr algn="l"/>
            <a:r>
              <a:rPr lang="en-IN" dirty="0">
                <a:solidFill>
                  <a:schemeClr val="tx1"/>
                </a:solidFill>
              </a:rPr>
              <a:t>												</a:t>
            </a:r>
          </a:p>
          <a:p>
            <a:pPr algn="l"/>
            <a:r>
              <a:rPr lang="en-IN" dirty="0">
                <a:solidFill>
                  <a:schemeClr val="tx1"/>
                </a:solidFill>
              </a:rPr>
              <a:t>										PROJECT GUIDE</a:t>
            </a:r>
          </a:p>
          <a:p>
            <a:pPr algn="l"/>
            <a:r>
              <a:rPr lang="en-IN" dirty="0">
                <a:solidFill>
                  <a:schemeClr val="tx1"/>
                </a:solidFill>
              </a:rPr>
              <a:t>							 JK NEELIMA BAI </a:t>
            </a:r>
            <a:r>
              <a:rPr lang="en-IN" sz="1200" dirty="0" err="1">
                <a:solidFill>
                  <a:schemeClr val="tx1"/>
                </a:solidFill>
              </a:rPr>
              <a:t>M.Tech</a:t>
            </a:r>
            <a:r>
              <a:rPr lang="en-IN" sz="1200" dirty="0">
                <a:solidFill>
                  <a:schemeClr val="tx1"/>
                </a:solidFill>
              </a:rPr>
              <a:t> </a:t>
            </a:r>
            <a:r>
              <a:rPr lang="en-IN" dirty="0">
                <a:solidFill>
                  <a:schemeClr val="tx1"/>
                </a:solidFill>
              </a:rPr>
              <a:t>ASSISTANT PROFESSOR</a:t>
            </a:r>
          </a:p>
          <a:p>
            <a:pPr algn="l"/>
            <a:endParaRPr lang="en-IN" dirty="0">
              <a:solidFill>
                <a:schemeClr val="tx1"/>
              </a:solidFill>
            </a:endParaRPr>
          </a:p>
          <a:p>
            <a:pPr algn="l"/>
            <a:r>
              <a:rPr lang="en-IN" dirty="0">
                <a:solidFill>
                  <a:schemeClr val="tx1"/>
                </a:solidFill>
              </a:rPr>
              <a:t>										</a:t>
            </a:r>
          </a:p>
        </p:txBody>
      </p:sp>
    </p:spTree>
    <p:extLst>
      <p:ext uri="{BB962C8B-B14F-4D97-AF65-F5344CB8AC3E}">
        <p14:creationId xmlns:p14="http://schemas.microsoft.com/office/powerpoint/2010/main" val="104020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97959-EEB0-3107-C1CB-8DA30CF08594}"/>
              </a:ext>
            </a:extLst>
          </p:cNvPr>
          <p:cNvSpPr txBox="1"/>
          <p:nvPr/>
        </p:nvSpPr>
        <p:spPr>
          <a:xfrm>
            <a:off x="3052011" y="62857"/>
            <a:ext cx="6104020" cy="6740307"/>
          </a:xfrm>
          <a:prstGeom prst="rect">
            <a:avLst/>
          </a:prstGeom>
          <a:noFill/>
        </p:spPr>
        <p:txBody>
          <a:bodyPr wrap="square">
            <a:spAutoFit/>
          </a:bodyPr>
          <a:lstStyle/>
          <a:p>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os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numpy</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np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sklearn.model_selection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train_test_split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tensorflow.keras.preprocessing.image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ImageDataGenerator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tensorflow.keras.applications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ResNet50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tensorflow.keras.applications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EfficientNetB0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tensorflow.keras.applications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VGG16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tensorflow.keras.layers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Dense, Flatten, Dropout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tensorflow.keras.applications.efficientnet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preprocess_input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tensorflow.keras.models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Model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tensorflow.keras.optimizers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Adam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sklearn.preprocessing</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LabelEncoder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matplotlib.pyplot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plt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tensorflow.keras.callbacks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EarlyStopping</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tensorflow.keras.preprocessing.image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load_img</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img_to_array</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tensorflow.keras.applications.resnet50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preprocess_input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tensorflow.keras.regularizers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l2</a:t>
            </a:r>
            <a:endParaRPr lang="en-IN" dirty="0"/>
          </a:p>
        </p:txBody>
      </p:sp>
    </p:spTree>
    <p:extLst>
      <p:ext uri="{BB962C8B-B14F-4D97-AF65-F5344CB8AC3E}">
        <p14:creationId xmlns:p14="http://schemas.microsoft.com/office/powerpoint/2010/main" val="350873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09404-CF0E-76CD-6FB8-9168C85ACC77}"/>
              </a:ext>
            </a:extLst>
          </p:cNvPr>
          <p:cNvSpPr txBox="1"/>
          <p:nvPr/>
        </p:nvSpPr>
        <p:spPr>
          <a:xfrm>
            <a:off x="689811" y="144379"/>
            <a:ext cx="8466220" cy="4247317"/>
          </a:xfrm>
          <a:prstGeom prst="rect">
            <a:avLst/>
          </a:prstGeom>
          <a:noFill/>
        </p:spPr>
        <p:txBody>
          <a:bodyPr wrap="square">
            <a:spAutoFit/>
          </a:bodyPr>
          <a:lstStyle/>
          <a:p>
            <a:r>
              <a:rPr lang="en-IN" b="0" i="0" dirty="0" err="1">
                <a:solidFill>
                  <a:srgbClr val="545454"/>
                </a:solidFill>
                <a:effectLst/>
                <a:latin typeface="Courier New" panose="02070309020205020404" pitchFamily="49" charset="0"/>
              </a:rPr>
              <a:t>dataset_dir</a:t>
            </a:r>
            <a:r>
              <a:rPr lang="en-IN" b="0" i="0" dirty="0">
                <a:solidFill>
                  <a:srgbClr val="545454"/>
                </a:solidFill>
                <a:effectLst/>
                <a:latin typeface="Courier New" panose="02070309020205020404" pitchFamily="49" charset="0"/>
              </a:rPr>
              <a:t> = </a:t>
            </a:r>
            <a:r>
              <a:rPr lang="en-IN" b="0" i="0" dirty="0">
                <a:solidFill>
                  <a:srgbClr val="008000"/>
                </a:solidFill>
                <a:effectLst/>
                <a:latin typeface="Courier New" panose="02070309020205020404" pitchFamily="49" charset="0"/>
              </a:rPr>
              <a:t>'/content/Original’</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class_names</a:t>
            </a:r>
            <a:r>
              <a:rPr lang="en-IN" b="0" i="0" dirty="0">
                <a:solidFill>
                  <a:srgbClr val="545454"/>
                </a:solidFill>
                <a:effectLst/>
                <a:latin typeface="Courier New" panose="02070309020205020404" pitchFamily="49" charset="0"/>
              </a:rPr>
              <a:t> = [</a:t>
            </a:r>
            <a:r>
              <a:rPr lang="en-IN" b="0" i="0" dirty="0">
                <a:solidFill>
                  <a:srgbClr val="008000"/>
                </a:solidFill>
                <a:effectLst/>
                <a:latin typeface="Courier New" panose="02070309020205020404" pitchFamily="49" charset="0"/>
              </a:rPr>
              <a:t>'Benign'</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'Pre'</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'Pro'</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'Early’</a:t>
            </a:r>
            <a:r>
              <a:rPr lang="en-IN" b="0" i="0" dirty="0">
                <a:solidFill>
                  <a:srgbClr val="545454"/>
                </a:solidFill>
                <a:effectLst/>
                <a:latin typeface="Courier New" panose="02070309020205020404" pitchFamily="49" charset="0"/>
              </a:rPr>
              <a:t>]</a:t>
            </a:r>
          </a:p>
          <a:p>
            <a:r>
              <a:rPr lang="en-IN" b="0" i="0" dirty="0">
                <a:solidFill>
                  <a:srgbClr val="545454"/>
                </a:solidFill>
                <a:effectLst/>
                <a:latin typeface="Courier New" panose="02070309020205020404" pitchFamily="49" charset="0"/>
              </a:rPr>
              <a:t> images = [] </a:t>
            </a:r>
          </a:p>
          <a:p>
            <a:r>
              <a:rPr lang="en-IN" b="0" i="0" dirty="0">
                <a:solidFill>
                  <a:srgbClr val="545454"/>
                </a:solidFill>
                <a:effectLst/>
                <a:latin typeface="Courier New" panose="02070309020205020404" pitchFamily="49" charset="0"/>
              </a:rPr>
              <a:t>labels = [] </a:t>
            </a:r>
          </a:p>
          <a:p>
            <a:r>
              <a:rPr lang="en-IN" b="0" i="0" dirty="0">
                <a:solidFill>
                  <a:srgbClr val="7928A1"/>
                </a:solidFill>
                <a:effectLst/>
                <a:latin typeface="Courier New" panose="02070309020205020404" pitchFamily="49" charset="0"/>
              </a:rPr>
              <a:t>for</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class_name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in</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class_names</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class_dir</a:t>
            </a:r>
            <a:r>
              <a:rPr lang="en-IN" b="0" i="0" dirty="0">
                <a:solidFill>
                  <a:srgbClr val="545454"/>
                </a:solidFill>
                <a:effectLst/>
                <a:latin typeface="Courier New" panose="02070309020205020404" pitchFamily="49" charset="0"/>
              </a:rPr>
              <a:t> = </a:t>
            </a:r>
            <a:r>
              <a:rPr lang="en-IN" b="0" i="0" dirty="0" err="1">
                <a:solidFill>
                  <a:srgbClr val="545454"/>
                </a:solidFill>
                <a:effectLst/>
                <a:latin typeface="Courier New" panose="02070309020205020404" pitchFamily="49" charset="0"/>
              </a:rPr>
              <a:t>os.path.join</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dataset_dir</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class_name</a:t>
            </a:r>
            <a:r>
              <a:rPr lang="en-IN" b="0" i="0" dirty="0">
                <a:solidFill>
                  <a:srgbClr val="545454"/>
                </a:solidFill>
                <a:effectLst/>
                <a:latin typeface="Courier New" panose="02070309020205020404" pitchFamily="49" charset="0"/>
              </a:rPr>
              <a:t>) </a:t>
            </a:r>
          </a:p>
          <a:p>
            <a:r>
              <a:rPr lang="en-IN" b="0" i="0" dirty="0">
                <a:solidFill>
                  <a:srgbClr val="7928A1"/>
                </a:solidFill>
                <a:effectLst/>
                <a:latin typeface="Courier New" panose="02070309020205020404" pitchFamily="49" charset="0"/>
              </a:rPr>
              <a:t>for</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img_name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in</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os.listdir</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class_dir</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img_path</a:t>
            </a:r>
            <a:r>
              <a:rPr lang="en-IN" b="0" i="0" dirty="0">
                <a:solidFill>
                  <a:srgbClr val="545454"/>
                </a:solidFill>
                <a:effectLst/>
                <a:latin typeface="Courier New" panose="02070309020205020404" pitchFamily="49" charset="0"/>
              </a:rPr>
              <a:t> = </a:t>
            </a:r>
            <a:r>
              <a:rPr lang="en-IN" b="0" i="0" dirty="0" err="1">
                <a:solidFill>
                  <a:srgbClr val="545454"/>
                </a:solidFill>
                <a:effectLst/>
                <a:latin typeface="Courier New" panose="02070309020205020404" pitchFamily="49" charset="0"/>
              </a:rPr>
              <a:t>os.path.join</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class_dir</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img_name</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 </a:t>
            </a:r>
            <a:r>
              <a:rPr lang="en-IN" b="0" i="0" dirty="0" err="1">
                <a:solidFill>
                  <a:srgbClr val="545454"/>
                </a:solidFill>
                <a:effectLst/>
                <a:latin typeface="Courier New" panose="02070309020205020404" pitchFamily="49" charset="0"/>
              </a:rPr>
              <a:t>load_img</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img_path</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target_size</a:t>
            </a:r>
            <a:r>
              <a:rPr lang="en-IN" b="0" i="0" dirty="0">
                <a:solidFill>
                  <a:srgbClr val="545454"/>
                </a:solidFill>
                <a:effectLst/>
                <a:latin typeface="Courier New" panose="02070309020205020404" pitchFamily="49" charset="0"/>
              </a:rPr>
              <a:t>=(</a:t>
            </a:r>
            <a:r>
              <a:rPr lang="en-IN" b="0" i="0" dirty="0">
                <a:solidFill>
                  <a:srgbClr val="AA5D00"/>
                </a:solidFill>
                <a:effectLst/>
                <a:latin typeface="Courier New" panose="02070309020205020404" pitchFamily="49" charset="0"/>
              </a:rPr>
              <a:t>224</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224</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 </a:t>
            </a:r>
            <a:r>
              <a:rPr lang="en-IN" b="0" i="0" dirty="0" err="1">
                <a:solidFill>
                  <a:srgbClr val="545454"/>
                </a:solidFill>
                <a:effectLst/>
                <a:latin typeface="Courier New" panose="02070309020205020404" pitchFamily="49" charset="0"/>
              </a:rPr>
              <a:t>img_to_array</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 </a:t>
            </a:r>
            <a:r>
              <a:rPr lang="en-IN" b="0" i="0" dirty="0" err="1">
                <a:solidFill>
                  <a:srgbClr val="545454"/>
                </a:solidFill>
                <a:effectLst/>
                <a:latin typeface="Courier New" panose="02070309020205020404" pitchFamily="49" charset="0"/>
              </a:rPr>
              <a:t>preprocess_input</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images.append</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img</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labels.append</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class_name</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dataset_dir</a:t>
            </a:r>
            <a:r>
              <a:rPr lang="en-IN" b="0" i="0" dirty="0">
                <a:solidFill>
                  <a:srgbClr val="545454"/>
                </a:solidFill>
                <a:effectLst/>
                <a:latin typeface="Courier New" panose="02070309020205020404" pitchFamily="49" charset="0"/>
              </a:rPr>
              <a:t> = </a:t>
            </a:r>
            <a:r>
              <a:rPr lang="en-IN" b="0" i="0" dirty="0">
                <a:solidFill>
                  <a:srgbClr val="008000"/>
                </a:solidFill>
                <a:effectLst/>
                <a:latin typeface="Courier New" panose="02070309020205020404" pitchFamily="49" charset="0"/>
              </a:rPr>
              <a:t>'/content/Segmented’</a:t>
            </a:r>
            <a:r>
              <a:rPr lang="en-IN" b="0" i="0" dirty="0">
                <a:solidFill>
                  <a:srgbClr val="545454"/>
                </a:solidFill>
                <a:effectLst/>
                <a:latin typeface="Courier New" panose="02070309020205020404" pitchFamily="49" charset="0"/>
              </a:rPr>
              <a:t> </a:t>
            </a:r>
          </a:p>
          <a:p>
            <a:r>
              <a:rPr lang="en-IN" b="0" i="0" dirty="0" err="1">
                <a:solidFill>
                  <a:srgbClr val="545454"/>
                </a:solidFill>
                <a:effectLst/>
                <a:latin typeface="Courier New" panose="02070309020205020404" pitchFamily="49" charset="0"/>
              </a:rPr>
              <a:t>class_names</a:t>
            </a:r>
            <a:r>
              <a:rPr lang="en-IN" b="0" i="0" dirty="0">
                <a:solidFill>
                  <a:srgbClr val="545454"/>
                </a:solidFill>
                <a:effectLst/>
                <a:latin typeface="Courier New" panose="02070309020205020404" pitchFamily="49" charset="0"/>
              </a:rPr>
              <a:t> = [</a:t>
            </a:r>
            <a:r>
              <a:rPr lang="en-IN" b="0" i="0" dirty="0">
                <a:solidFill>
                  <a:srgbClr val="008000"/>
                </a:solidFill>
                <a:effectLst/>
                <a:latin typeface="Courier New" panose="02070309020205020404" pitchFamily="49" charset="0"/>
              </a:rPr>
              <a:t>'Benign'</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'Pre'</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'Pro'</a:t>
            </a:r>
            <a:r>
              <a:rPr lang="en-IN" b="0" i="0" dirty="0">
                <a:solidFill>
                  <a:srgbClr val="545454"/>
                </a:solidFill>
                <a:effectLst/>
                <a:latin typeface="Courier New" panose="02070309020205020404" pitchFamily="49" charset="0"/>
              </a:rPr>
              <a:t>, </a:t>
            </a:r>
            <a:r>
              <a:rPr lang="en-IN" b="0" i="0" dirty="0">
                <a:solidFill>
                  <a:srgbClr val="008000"/>
                </a:solidFill>
                <a:effectLst/>
                <a:latin typeface="Courier New" panose="02070309020205020404" pitchFamily="49" charset="0"/>
              </a:rPr>
              <a:t>'Early'</a:t>
            </a:r>
            <a:r>
              <a:rPr lang="en-IN" b="0" i="0" dirty="0">
                <a:solidFill>
                  <a:srgbClr val="545454"/>
                </a:solidFill>
                <a:effectLst/>
                <a:latin typeface="Courier New" panose="02070309020205020404" pitchFamily="49" charset="0"/>
              </a:rPr>
              <a:t>] </a:t>
            </a:r>
            <a:br>
              <a:rPr lang="en-IN" dirty="0"/>
            </a:br>
            <a:endParaRPr lang="en-IN" dirty="0"/>
          </a:p>
        </p:txBody>
      </p:sp>
    </p:spTree>
    <p:extLst>
      <p:ext uri="{BB962C8B-B14F-4D97-AF65-F5344CB8AC3E}">
        <p14:creationId xmlns:p14="http://schemas.microsoft.com/office/powerpoint/2010/main" val="260021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C8DA1-5CCA-0A2C-5AE6-DF928B5D19D5}"/>
              </a:ext>
            </a:extLst>
          </p:cNvPr>
          <p:cNvSpPr txBox="1"/>
          <p:nvPr/>
        </p:nvSpPr>
        <p:spPr>
          <a:xfrm>
            <a:off x="1620252" y="1620253"/>
            <a:ext cx="6336631" cy="2862322"/>
          </a:xfrm>
          <a:prstGeom prst="rect">
            <a:avLst/>
          </a:prstGeom>
          <a:noFill/>
        </p:spPr>
        <p:txBody>
          <a:bodyPr wrap="square">
            <a:spAutoFit/>
          </a:bodyPr>
          <a:lstStyle/>
          <a:p>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tf</a:t>
            </a:r>
            <a:r>
              <a:rPr lang="en-IN" b="0" i="0" dirty="0">
                <a:solidFill>
                  <a:srgbClr val="545454"/>
                </a:solidFill>
                <a:effectLst/>
                <a:latin typeface="Courier New" panose="02070309020205020404" pitchFamily="49" charset="0"/>
              </a:rPr>
              <a:t> </a:t>
            </a:r>
          </a:p>
          <a:p>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tensorflow.keras.models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Sequential </a:t>
            </a:r>
          </a:p>
          <a:p>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tensorflow.keras.layers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Conv2D, MaxPooling2D, Flatten, Dense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tensorflow.keras.utils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to_categorical</a:t>
            </a:r>
            <a:endParaRPr lang="en-IN" b="0" i="0" dirty="0">
              <a:solidFill>
                <a:srgbClr val="545454"/>
              </a:solidFill>
              <a:effectLst/>
              <a:latin typeface="Courier New" panose="02070309020205020404" pitchFamily="49" charset="0"/>
            </a:endParaRPr>
          </a:p>
          <a:p>
            <a:r>
              <a:rPr lang="en-IN" dirty="0">
                <a:solidFill>
                  <a:srgbClr val="7928A1"/>
                </a:solidFill>
                <a:latin typeface="Courier New" panose="02070309020205020404" pitchFamily="49" charset="0"/>
              </a:rPr>
              <a:t>f</a:t>
            </a:r>
            <a:r>
              <a:rPr lang="en-IN" b="0" i="0" dirty="0">
                <a:solidFill>
                  <a:srgbClr val="7928A1"/>
                </a:solidFill>
                <a:effectLst/>
                <a:latin typeface="Courier New" panose="02070309020205020404" pitchFamily="49" charset="0"/>
              </a:rPr>
              <a:t>rom</a:t>
            </a:r>
            <a:r>
              <a:rPr lang="en-IN" dirty="0">
                <a:solidFill>
                  <a:srgbClr val="545454"/>
                </a:solidFill>
                <a:latin typeface="Courier New" panose="02070309020205020404" pitchFamily="49" charset="0"/>
              </a:rPr>
              <a:t> </a:t>
            </a:r>
            <a:r>
              <a:rPr lang="en-IN" b="0" i="0" dirty="0" err="1">
                <a:solidFill>
                  <a:srgbClr val="545454"/>
                </a:solidFill>
                <a:effectLst/>
                <a:latin typeface="Courier New" panose="02070309020205020404" pitchFamily="49" charset="0"/>
              </a:rPr>
              <a:t>tensorflow.keras.preprocessing.image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ImageDataGenerator</a:t>
            </a:r>
            <a:r>
              <a:rPr lang="en-IN" b="0" i="0" dirty="0">
                <a:solidFill>
                  <a:srgbClr val="545454"/>
                </a:solidFill>
                <a:effectLst/>
                <a:latin typeface="Courier New" panose="02070309020205020404" pitchFamily="49" charset="0"/>
              </a:rPr>
              <a:t> </a:t>
            </a:r>
          </a:p>
          <a:p>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sklearn.model_selection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train_test_split</a:t>
            </a:r>
            <a:r>
              <a:rPr lang="en-IN" b="0" i="0" dirty="0">
                <a:solidFill>
                  <a:srgbClr val="545454"/>
                </a:solidFill>
                <a:effectLst/>
                <a:latin typeface="Courier New" panose="02070309020205020404" pitchFamily="49" charset="0"/>
              </a:rPr>
              <a:t> </a:t>
            </a:r>
          </a:p>
        </p:txBody>
      </p:sp>
    </p:spTree>
    <p:extLst>
      <p:ext uri="{BB962C8B-B14F-4D97-AF65-F5344CB8AC3E}">
        <p14:creationId xmlns:p14="http://schemas.microsoft.com/office/powerpoint/2010/main" val="232302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C312B9-227C-C23A-8FB1-0DDB545097DE}"/>
              </a:ext>
            </a:extLst>
          </p:cNvPr>
          <p:cNvSpPr txBox="1"/>
          <p:nvPr/>
        </p:nvSpPr>
        <p:spPr>
          <a:xfrm>
            <a:off x="3052011" y="339856"/>
            <a:ext cx="6104020" cy="6186309"/>
          </a:xfrm>
          <a:prstGeom prst="rect">
            <a:avLst/>
          </a:prstGeom>
          <a:noFill/>
        </p:spPr>
        <p:txBody>
          <a:bodyPr wrap="square">
            <a:spAutoFit/>
          </a:bodyPr>
          <a:lstStyle/>
          <a:p>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numpy</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np model = Sequential()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(Conv2D(</a:t>
            </a:r>
            <a:r>
              <a:rPr lang="en-IN" b="0" i="0" dirty="0">
                <a:solidFill>
                  <a:srgbClr val="AA5D00"/>
                </a:solidFill>
                <a:effectLst/>
                <a:latin typeface="Courier New" panose="02070309020205020404" pitchFamily="49" charset="0"/>
              </a:rPr>
              <a:t>32</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activation=</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relu</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input_shape</a:t>
            </a:r>
            <a:r>
              <a:rPr lang="en-IN" b="0" i="0" dirty="0">
                <a:solidFill>
                  <a:srgbClr val="545454"/>
                </a:solidFill>
                <a:effectLst/>
                <a:latin typeface="Courier New" panose="02070309020205020404" pitchFamily="49" charset="0"/>
              </a:rPr>
              <a:t>=(</a:t>
            </a:r>
            <a:r>
              <a:rPr lang="en-IN" b="0" i="0" dirty="0">
                <a:solidFill>
                  <a:srgbClr val="AA5D00"/>
                </a:solidFill>
                <a:effectLst/>
                <a:latin typeface="Courier New" panose="02070309020205020404" pitchFamily="49" charset="0"/>
              </a:rPr>
              <a:t>224</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224</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(MaxPooling2D((</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(Conv2D(</a:t>
            </a:r>
            <a:r>
              <a:rPr lang="en-IN" b="0" i="0" dirty="0">
                <a:solidFill>
                  <a:srgbClr val="AA5D00"/>
                </a:solidFill>
                <a:effectLst/>
                <a:latin typeface="Courier New" panose="02070309020205020404" pitchFamily="49" charset="0"/>
              </a:rPr>
              <a:t>64</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activation=</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relu</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(MaxPooling2D((</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(Conv2D(</a:t>
            </a:r>
            <a:r>
              <a:rPr lang="en-IN" b="0" i="0" dirty="0">
                <a:solidFill>
                  <a:srgbClr val="AA5D00"/>
                </a:solidFill>
                <a:effectLst/>
                <a:latin typeface="Courier New" panose="02070309020205020404" pitchFamily="49" charset="0"/>
              </a:rPr>
              <a:t>128</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3</a:t>
            </a:r>
            <a:r>
              <a:rPr lang="en-IN" b="0" i="0" dirty="0">
                <a:solidFill>
                  <a:srgbClr val="545454"/>
                </a:solidFill>
                <a:effectLst/>
                <a:latin typeface="Courier New" panose="02070309020205020404" pitchFamily="49" charset="0"/>
              </a:rPr>
              <a:t>), activation=</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relu</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(MaxPooling2D((</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(Flatten())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(Dense(</a:t>
            </a:r>
            <a:r>
              <a:rPr lang="en-IN" b="0" i="0" dirty="0">
                <a:solidFill>
                  <a:srgbClr val="AA5D00"/>
                </a:solidFill>
                <a:effectLst/>
                <a:latin typeface="Courier New" panose="02070309020205020404" pitchFamily="49" charset="0"/>
              </a:rPr>
              <a:t>128</a:t>
            </a:r>
            <a:r>
              <a:rPr lang="en-IN" b="0" i="0" dirty="0">
                <a:solidFill>
                  <a:srgbClr val="545454"/>
                </a:solidFill>
                <a:effectLst/>
                <a:latin typeface="Courier New" panose="02070309020205020404" pitchFamily="49" charset="0"/>
              </a:rPr>
              <a:t>, activation=</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relu</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model.add</a:t>
            </a:r>
            <a:r>
              <a:rPr lang="en-IN" b="0" i="0" dirty="0">
                <a:solidFill>
                  <a:srgbClr val="545454"/>
                </a:solidFill>
                <a:effectLst/>
                <a:latin typeface="Courier New" panose="02070309020205020404" pitchFamily="49" charset="0"/>
              </a:rPr>
              <a:t>(Dense(</a:t>
            </a:r>
            <a:r>
              <a:rPr lang="en-IN" b="0" i="0" dirty="0">
                <a:solidFill>
                  <a:srgbClr val="AA5D00"/>
                </a:solidFill>
                <a:effectLst/>
                <a:latin typeface="Courier New" panose="02070309020205020404" pitchFamily="49" charset="0"/>
              </a:rPr>
              <a:t>4</a:t>
            </a:r>
            <a:r>
              <a:rPr lang="en-IN" b="0" i="0" dirty="0">
                <a:solidFill>
                  <a:srgbClr val="545454"/>
                </a:solidFill>
                <a:effectLst/>
                <a:latin typeface="Courier New" panose="02070309020205020404" pitchFamily="49" charset="0"/>
              </a:rPr>
              <a:t>, activation=</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softmax</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model.</a:t>
            </a:r>
            <a:r>
              <a:rPr lang="en-IN" b="0" i="0" dirty="0" err="1">
                <a:solidFill>
                  <a:srgbClr val="AA5D00"/>
                </a:solidFill>
                <a:effectLst/>
                <a:latin typeface="Courier New" panose="02070309020205020404" pitchFamily="49" charset="0"/>
              </a:rPr>
              <a:t>compile</a:t>
            </a:r>
            <a:r>
              <a:rPr lang="en-IN" b="0" i="0" dirty="0">
                <a:solidFill>
                  <a:srgbClr val="545454"/>
                </a:solidFill>
                <a:effectLst/>
                <a:latin typeface="Courier New" panose="02070309020205020404" pitchFamily="49" charset="0"/>
              </a:rPr>
              <a:t>(optimizer=</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adam</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loss=</a:t>
            </a:r>
            <a:r>
              <a:rPr lang="en-IN" b="0" i="0" dirty="0">
                <a:solidFill>
                  <a:srgbClr val="008000"/>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categorical_crossentropy</a:t>
            </a:r>
            <a:r>
              <a:rPr lang="en-IN" b="0" i="0" dirty="0">
                <a:solidFill>
                  <a:srgbClr val="008000"/>
                </a:solidFill>
                <a:effectLst/>
                <a:latin typeface="Courier New" panose="02070309020205020404" pitchFamily="49" charset="0"/>
              </a:rPr>
              <a:t>'</a:t>
            </a:r>
            <a:r>
              <a:rPr lang="en-IN" b="0" i="0" dirty="0">
                <a:solidFill>
                  <a:srgbClr val="545454"/>
                </a:solidFill>
                <a:effectLst/>
                <a:latin typeface="Courier New" panose="02070309020205020404" pitchFamily="49" charset="0"/>
              </a:rPr>
              <a:t>, metrics=[</a:t>
            </a:r>
            <a:r>
              <a:rPr lang="en-IN" b="0" i="0" dirty="0">
                <a:solidFill>
                  <a:srgbClr val="008000"/>
                </a:solidFill>
                <a:effectLst/>
                <a:latin typeface="Courier New" panose="02070309020205020404" pitchFamily="49" charset="0"/>
              </a:rPr>
              <a:t>'accuracy'</a:t>
            </a:r>
            <a:r>
              <a:rPr lang="en-IN" b="0" i="0" dirty="0">
                <a:solidFill>
                  <a:srgbClr val="545454"/>
                </a:solidFill>
                <a:effectLst/>
                <a:latin typeface="Courier New" panose="02070309020205020404" pitchFamily="49" charset="0"/>
              </a:rPr>
              <a:t>]) history= </a:t>
            </a:r>
            <a:r>
              <a:rPr lang="en-IN" b="0" i="0" dirty="0" err="1">
                <a:solidFill>
                  <a:srgbClr val="545454"/>
                </a:solidFill>
                <a:effectLst/>
                <a:latin typeface="Courier New" panose="02070309020205020404" pitchFamily="49" charset="0"/>
              </a:rPr>
              <a:t>model.fit</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X_train</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y_train</a:t>
            </a:r>
            <a:r>
              <a:rPr lang="en-IN" b="0" i="0" dirty="0">
                <a:solidFill>
                  <a:srgbClr val="545454"/>
                </a:solidFill>
                <a:effectLst/>
                <a:latin typeface="Courier New" panose="02070309020205020404" pitchFamily="49" charset="0"/>
              </a:rPr>
              <a:t>, epochs=</a:t>
            </a:r>
            <a:r>
              <a:rPr lang="en-IN" b="0" i="0" dirty="0">
                <a:solidFill>
                  <a:srgbClr val="AA5D00"/>
                </a:solidFill>
                <a:effectLst/>
                <a:latin typeface="Courier New" panose="02070309020205020404" pitchFamily="49" charset="0"/>
              </a:rPr>
              <a:t>10</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batch_size</a:t>
            </a:r>
            <a:r>
              <a:rPr lang="en-IN" b="0" i="0" dirty="0">
                <a:solidFill>
                  <a:srgbClr val="545454"/>
                </a:solidFill>
                <a:effectLst/>
                <a:latin typeface="Courier New" panose="02070309020205020404" pitchFamily="49" charset="0"/>
              </a:rPr>
              <a:t>=</a:t>
            </a:r>
            <a:r>
              <a:rPr lang="en-IN" b="0" i="0" dirty="0">
                <a:solidFill>
                  <a:srgbClr val="AA5D00"/>
                </a:solidFill>
                <a:effectLst/>
                <a:latin typeface="Courier New" panose="02070309020205020404" pitchFamily="49" charset="0"/>
              </a:rPr>
              <a:t>32</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validation_data</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X_test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y_test</a:t>
            </a:r>
            <a:r>
              <a:rPr lang="en-IN" b="0" i="0" dirty="0">
                <a:solidFill>
                  <a:srgbClr val="545454"/>
                </a:solidFill>
                <a:effectLst/>
                <a:latin typeface="Courier New" panose="02070309020205020404" pitchFamily="49" charset="0"/>
              </a:rPr>
              <a:t>)) loss, accuracy = </a:t>
            </a:r>
            <a:r>
              <a:rPr lang="en-IN" b="0" i="0" dirty="0" err="1">
                <a:solidFill>
                  <a:srgbClr val="545454"/>
                </a:solidFill>
                <a:effectLst/>
                <a:latin typeface="Courier New" panose="02070309020205020404" pitchFamily="49" charset="0"/>
              </a:rPr>
              <a:t>model.evaluate</a:t>
            </a:r>
            <a:r>
              <a:rPr lang="en-IN" b="0" i="0" dirty="0">
                <a:solidFill>
                  <a:srgbClr val="545454"/>
                </a:solidFill>
                <a:effectLst/>
                <a:latin typeface="Courier New" panose="02070309020205020404" pitchFamily="49" charset="0"/>
              </a:rPr>
              <a:t>(</a:t>
            </a:r>
            <a:r>
              <a:rPr lang="en-IN" b="0" i="0" dirty="0" err="1">
                <a:solidFill>
                  <a:srgbClr val="545454"/>
                </a:solidFill>
                <a:effectLst/>
                <a:latin typeface="Courier New" panose="02070309020205020404" pitchFamily="49" charset="0"/>
              </a:rPr>
              <a:t>X_test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y_test</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print</a:t>
            </a:r>
            <a:r>
              <a:rPr lang="en-IN" b="0" i="0" dirty="0">
                <a:solidFill>
                  <a:srgbClr val="545454"/>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f"Test</a:t>
            </a:r>
            <a:r>
              <a:rPr lang="en-IN" b="0" i="0" dirty="0">
                <a:solidFill>
                  <a:srgbClr val="008000"/>
                </a:solidFill>
                <a:effectLst/>
                <a:latin typeface="Courier New" panose="02070309020205020404" pitchFamily="49" charset="0"/>
              </a:rPr>
              <a:t> Loss: {loss:</a:t>
            </a:r>
            <a:r>
              <a:rPr lang="en-IN" b="0" i="0" dirty="0">
                <a:solidFill>
                  <a:srgbClr val="AA5D00"/>
                </a:solidFill>
                <a:effectLst/>
                <a:latin typeface="Courier New" panose="02070309020205020404" pitchFamily="49" charset="0"/>
              </a:rPr>
              <a:t>.4</a:t>
            </a:r>
            <a:r>
              <a:rPr lang="en-IN" b="0" i="0" dirty="0">
                <a:solidFill>
                  <a:srgbClr val="008000"/>
                </a:solidFill>
                <a:effectLst/>
                <a:latin typeface="Courier New" panose="02070309020205020404" pitchFamily="49" charset="0"/>
              </a:rPr>
              <a:t>f}"</a:t>
            </a:r>
            <a:r>
              <a:rPr lang="en-IN" b="0" i="0" dirty="0">
                <a:solidFill>
                  <a:srgbClr val="545454"/>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print</a:t>
            </a:r>
            <a:r>
              <a:rPr lang="en-IN" b="0" i="0" dirty="0">
                <a:solidFill>
                  <a:srgbClr val="545454"/>
                </a:solidFill>
                <a:effectLst/>
                <a:latin typeface="Courier New" panose="02070309020205020404" pitchFamily="49" charset="0"/>
              </a:rPr>
              <a:t>(</a:t>
            </a:r>
            <a:r>
              <a:rPr lang="en-IN" b="0" i="0" dirty="0" err="1">
                <a:solidFill>
                  <a:srgbClr val="008000"/>
                </a:solidFill>
                <a:effectLst/>
                <a:latin typeface="Courier New" panose="02070309020205020404" pitchFamily="49" charset="0"/>
              </a:rPr>
              <a:t>f"Test</a:t>
            </a:r>
            <a:r>
              <a:rPr lang="en-IN" b="0" i="0" dirty="0">
                <a:solidFill>
                  <a:srgbClr val="008000"/>
                </a:solidFill>
                <a:effectLst/>
                <a:latin typeface="Courier New" panose="02070309020205020404" pitchFamily="49" charset="0"/>
              </a:rPr>
              <a:t> Accuracy: {accuracy:</a:t>
            </a:r>
            <a:r>
              <a:rPr lang="en-IN" b="0" i="0" dirty="0">
                <a:solidFill>
                  <a:srgbClr val="AA5D00"/>
                </a:solidFill>
                <a:effectLst/>
                <a:latin typeface="Courier New" panose="02070309020205020404" pitchFamily="49" charset="0"/>
              </a:rPr>
              <a:t>.4</a:t>
            </a:r>
            <a:r>
              <a:rPr lang="en-IN" b="0" i="0" dirty="0">
                <a:solidFill>
                  <a:srgbClr val="008000"/>
                </a:solidFill>
                <a:effectLst/>
                <a:latin typeface="Courier New" panose="02070309020205020404" pitchFamily="49" charset="0"/>
              </a:rPr>
              <a:t>f}"</a:t>
            </a:r>
            <a:r>
              <a:rPr lang="en-IN" b="0" i="0" dirty="0">
                <a:solidFill>
                  <a:srgbClr val="545454"/>
                </a:solidFill>
                <a:effectLst/>
                <a:latin typeface="Courier New" panose="02070309020205020404" pitchFamily="49" charset="0"/>
              </a:rPr>
              <a:t>) </a:t>
            </a:r>
            <a:endParaRPr lang="en-IN" dirty="0"/>
          </a:p>
        </p:txBody>
      </p:sp>
    </p:spTree>
    <p:extLst>
      <p:ext uri="{BB962C8B-B14F-4D97-AF65-F5344CB8AC3E}">
        <p14:creationId xmlns:p14="http://schemas.microsoft.com/office/powerpoint/2010/main" val="162521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F8E5-1B05-BBBF-9DF0-18BF7EA85D90}"/>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DABAC737-03FC-FDA4-AFFC-67C27565CA83}"/>
              </a:ext>
            </a:extLst>
          </p:cNvPr>
          <p:cNvPicPr>
            <a:picLocks noGrp="1" noChangeAspect="1"/>
          </p:cNvPicPr>
          <p:nvPr>
            <p:ph idx="1"/>
          </p:nvPr>
        </p:nvPicPr>
        <p:blipFill>
          <a:blip r:embed="rId2"/>
          <a:stretch>
            <a:fillRect/>
          </a:stretch>
        </p:blipFill>
        <p:spPr>
          <a:xfrm>
            <a:off x="942421" y="1427747"/>
            <a:ext cx="8066494" cy="5084821"/>
          </a:xfrm>
        </p:spPr>
      </p:pic>
    </p:spTree>
    <p:extLst>
      <p:ext uri="{BB962C8B-B14F-4D97-AF65-F5344CB8AC3E}">
        <p14:creationId xmlns:p14="http://schemas.microsoft.com/office/powerpoint/2010/main" val="33652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4FD8-F98E-6A82-AF9C-ECFFD6643E36}"/>
              </a:ext>
            </a:extLst>
          </p:cNvPr>
          <p:cNvSpPr>
            <a:spLocks noGrp="1"/>
          </p:cNvSpPr>
          <p:nvPr>
            <p:ph type="title"/>
          </p:nvPr>
        </p:nvSpPr>
        <p:spPr/>
        <p:txBody>
          <a:bodyPr/>
          <a:lstStyle/>
          <a:p>
            <a:r>
              <a:rPr lang="en-IN" dirty="0"/>
              <a:t>Advantages </a:t>
            </a:r>
          </a:p>
        </p:txBody>
      </p:sp>
      <p:sp>
        <p:nvSpPr>
          <p:cNvPr id="3" name="Content Placeholder 2">
            <a:extLst>
              <a:ext uri="{FF2B5EF4-FFF2-40B4-BE49-F238E27FC236}">
                <a16:creationId xmlns:a16="http://schemas.microsoft.com/office/drawing/2014/main" id="{B911094E-C688-D5F4-905E-8A204820AB0E}"/>
              </a:ext>
            </a:extLst>
          </p:cNvPr>
          <p:cNvSpPr>
            <a:spLocks noGrp="1"/>
          </p:cNvSpPr>
          <p:nvPr>
            <p:ph idx="1"/>
          </p:nvPr>
        </p:nvSpPr>
        <p:spPr/>
        <p:txBody>
          <a:bodyPr/>
          <a:lstStyle/>
          <a:p>
            <a:r>
              <a:rPr lang="en-IN" dirty="0"/>
              <a:t>Early Detection </a:t>
            </a:r>
          </a:p>
          <a:p>
            <a:r>
              <a:rPr lang="en-IN" dirty="0"/>
              <a:t>Reduce Human Error</a:t>
            </a:r>
          </a:p>
          <a:p>
            <a:r>
              <a:rPr lang="en-IN" dirty="0"/>
              <a:t>Faster Diagnosis</a:t>
            </a:r>
          </a:p>
          <a:p>
            <a:r>
              <a:rPr lang="en-IN" dirty="0"/>
              <a:t>Cost Reduction</a:t>
            </a:r>
          </a:p>
          <a:p>
            <a:r>
              <a:rPr lang="en-IN" dirty="0"/>
              <a:t>Real Time Analysis</a:t>
            </a:r>
          </a:p>
        </p:txBody>
      </p:sp>
    </p:spTree>
    <p:extLst>
      <p:ext uri="{BB962C8B-B14F-4D97-AF65-F5344CB8AC3E}">
        <p14:creationId xmlns:p14="http://schemas.microsoft.com/office/powerpoint/2010/main" val="2344702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C3E5F-CBE5-7425-5C13-D1E1829A788D}"/>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F543A666-4359-2271-8232-ACEAF7649AC6}"/>
              </a:ext>
            </a:extLst>
          </p:cNvPr>
          <p:cNvSpPr>
            <a:spLocks noGrp="1"/>
          </p:cNvSpPr>
          <p:nvPr>
            <p:ph type="body" idx="1"/>
          </p:nvPr>
        </p:nvSpPr>
        <p:spPr/>
        <p:txBody>
          <a:bodyPr/>
          <a:lstStyle/>
          <a:p>
            <a:r>
              <a:rPr lang="en-IN" dirty="0"/>
              <a:t>….</a:t>
            </a:r>
          </a:p>
        </p:txBody>
      </p:sp>
    </p:spTree>
    <p:extLst>
      <p:ext uri="{BB962C8B-B14F-4D97-AF65-F5344CB8AC3E}">
        <p14:creationId xmlns:p14="http://schemas.microsoft.com/office/powerpoint/2010/main" val="176834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55D9-AA7A-A007-613B-010D25BD22C3}"/>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EE5169B-AFEA-01C6-613F-36EC5FDD904A}"/>
              </a:ext>
            </a:extLst>
          </p:cNvPr>
          <p:cNvSpPr>
            <a:spLocks noGrp="1"/>
          </p:cNvSpPr>
          <p:nvPr>
            <p:ph idx="1"/>
          </p:nvPr>
        </p:nvSpPr>
        <p:spPr/>
        <p:txBody>
          <a:bodyPr>
            <a:normAutofit lnSpcReduction="10000"/>
          </a:bodyPr>
          <a:lstStyle/>
          <a:p>
            <a:pPr algn="just">
              <a:lnSpc>
                <a:spcPct val="150000"/>
              </a:lnSpc>
            </a:pPr>
            <a:r>
              <a:rPr lang="en-US" dirty="0"/>
              <a:t>This project focuses on detecting blood cancer using image processing and machine learning techniques. By analyzing blood smear images, we aim to identify abnormal cells indicative of various types of blood cancers, such as leukemia. </a:t>
            </a:r>
          </a:p>
          <a:p>
            <a:pPr algn="just">
              <a:lnSpc>
                <a:spcPct val="150000"/>
              </a:lnSpc>
            </a:pPr>
            <a:r>
              <a:rPr lang="en-US" dirty="0"/>
              <a:t>The project utilizes existing medical datasets for training a machine learning model, which can enhance diagnostic accuracy. This approach combines principles of electronics and communication engineering, providing a valuable tool for early detection and improving patient outcomes in healthcare settings.</a:t>
            </a:r>
            <a:endParaRPr lang="en-IN" dirty="0"/>
          </a:p>
          <a:p>
            <a:endParaRPr lang="en-IN" dirty="0"/>
          </a:p>
        </p:txBody>
      </p:sp>
    </p:spTree>
    <p:extLst>
      <p:ext uri="{BB962C8B-B14F-4D97-AF65-F5344CB8AC3E}">
        <p14:creationId xmlns:p14="http://schemas.microsoft.com/office/powerpoint/2010/main" val="222343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B6F-71D1-1D0B-3E04-C134521A446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44457A-1F2E-A798-DAE2-55B49FF4D313}"/>
              </a:ext>
            </a:extLst>
          </p:cNvPr>
          <p:cNvSpPr>
            <a:spLocks noGrp="1"/>
          </p:cNvSpPr>
          <p:nvPr>
            <p:ph idx="1"/>
          </p:nvPr>
        </p:nvSpPr>
        <p:spPr/>
        <p:txBody>
          <a:bodyPr/>
          <a:lstStyle/>
          <a:p>
            <a:r>
              <a:rPr lang="en-US" dirty="0"/>
              <a:t>Blood cancer poses a significant health challenge, making early detection crucial for effective treatment. </a:t>
            </a:r>
          </a:p>
          <a:p>
            <a:r>
              <a:rPr lang="en-US" dirty="0"/>
              <a:t>This project explores the use of image processing and machine learning techniques to identify abnormal blood cells in smear images. </a:t>
            </a:r>
          </a:p>
          <a:p>
            <a:r>
              <a:rPr lang="en-US" dirty="0"/>
              <a:t>By leveraging existing medical datasets, we aim to develop a reliable system that can assist healthcare professionals in diagnosing blood cancers.</a:t>
            </a:r>
          </a:p>
          <a:p>
            <a:r>
              <a:rPr lang="en-US" dirty="0"/>
              <a:t> Ultimately, this approach has the potential to improve patient outcomes through timely and accurate diagnosis.</a:t>
            </a:r>
            <a:endParaRPr lang="en-IN" dirty="0"/>
          </a:p>
          <a:p>
            <a:pPr marL="0" indent="0">
              <a:buNone/>
            </a:pPr>
            <a:endParaRPr lang="en-IN" dirty="0"/>
          </a:p>
        </p:txBody>
      </p:sp>
    </p:spTree>
    <p:extLst>
      <p:ext uri="{BB962C8B-B14F-4D97-AF65-F5344CB8AC3E}">
        <p14:creationId xmlns:p14="http://schemas.microsoft.com/office/powerpoint/2010/main" val="2209321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DBFC-F89D-FFF3-E87F-6FFA9EB40D51}"/>
              </a:ext>
            </a:extLst>
          </p:cNvPr>
          <p:cNvSpPr>
            <a:spLocks noGrp="1"/>
          </p:cNvSpPr>
          <p:nvPr>
            <p:ph type="title"/>
          </p:nvPr>
        </p:nvSpPr>
        <p:spPr/>
        <p:txBody>
          <a:bodyPr/>
          <a:lstStyle/>
          <a:p>
            <a:r>
              <a:rPr lang="en-IN" dirty="0"/>
              <a:t>Tools &amp; Libraries used</a:t>
            </a:r>
          </a:p>
        </p:txBody>
      </p:sp>
      <p:sp>
        <p:nvSpPr>
          <p:cNvPr id="3" name="Content Placeholder 2">
            <a:extLst>
              <a:ext uri="{FF2B5EF4-FFF2-40B4-BE49-F238E27FC236}">
                <a16:creationId xmlns:a16="http://schemas.microsoft.com/office/drawing/2014/main" id="{11A03527-F7CC-9BAF-D63F-75E823A4A8A9}"/>
              </a:ext>
            </a:extLst>
          </p:cNvPr>
          <p:cNvSpPr>
            <a:spLocks noGrp="1"/>
          </p:cNvSpPr>
          <p:nvPr>
            <p:ph idx="1"/>
          </p:nvPr>
        </p:nvSpPr>
        <p:spPr/>
        <p:txBody>
          <a:bodyPr/>
          <a:lstStyle/>
          <a:p>
            <a:r>
              <a:rPr lang="en-IN" dirty="0"/>
              <a:t>Google </a:t>
            </a:r>
            <a:r>
              <a:rPr lang="en-IN" dirty="0" err="1"/>
              <a:t>Colab</a:t>
            </a:r>
            <a:r>
              <a:rPr lang="en-IN" dirty="0"/>
              <a:t>                        </a:t>
            </a:r>
          </a:p>
          <a:p>
            <a:r>
              <a:rPr lang="en-IN" dirty="0"/>
              <a:t>Kaggle</a:t>
            </a:r>
          </a:p>
          <a:p>
            <a:r>
              <a:rPr lang="en-IN" dirty="0"/>
              <a:t>Python</a:t>
            </a:r>
          </a:p>
          <a:p>
            <a:r>
              <a:rPr lang="en-IN" dirty="0"/>
              <a:t>Pandas</a:t>
            </a:r>
          </a:p>
          <a:p>
            <a:r>
              <a:rPr lang="en-IN" dirty="0"/>
              <a:t>Matplotlib</a:t>
            </a:r>
          </a:p>
          <a:p>
            <a:r>
              <a:rPr lang="en-IN" dirty="0"/>
              <a:t>Sci-kit learn</a:t>
            </a:r>
          </a:p>
          <a:p>
            <a:r>
              <a:rPr lang="en-IN" dirty="0" err="1"/>
              <a:t>Tensorflow</a:t>
            </a:r>
            <a:endParaRPr lang="en-IN" dirty="0"/>
          </a:p>
          <a:p>
            <a:r>
              <a:rPr lang="en-IN" dirty="0"/>
              <a:t>OpenCV</a:t>
            </a:r>
          </a:p>
          <a:p>
            <a:r>
              <a:rPr lang="en-IN" dirty="0" err="1"/>
              <a:t>Github</a:t>
            </a:r>
            <a:endParaRPr lang="en-IN" dirty="0"/>
          </a:p>
        </p:txBody>
      </p:sp>
      <p:pic>
        <p:nvPicPr>
          <p:cNvPr id="4" name="Picture 2">
            <a:extLst>
              <a:ext uri="{FF2B5EF4-FFF2-40B4-BE49-F238E27FC236}">
                <a16:creationId xmlns:a16="http://schemas.microsoft.com/office/drawing/2014/main" id="{0A98E426-05CE-92FD-3FB3-AA2EFFF3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158" y="1930400"/>
            <a:ext cx="835866" cy="9172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oogle TensorFlow icon PNG and SVG Vector Free Download">
            <a:extLst>
              <a:ext uri="{FF2B5EF4-FFF2-40B4-BE49-F238E27FC236}">
                <a16:creationId xmlns:a16="http://schemas.microsoft.com/office/drawing/2014/main" id="{1A77CC5B-50AC-7278-0BCF-A577F68F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227" y="1732376"/>
            <a:ext cx="996696" cy="996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551EA702-AE4D-A16B-2278-D848DE752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712" y="3297555"/>
            <a:ext cx="1413933" cy="7635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OpenCVLogo · opencv/opencv Wiki · GitHub">
            <a:extLst>
              <a:ext uri="{FF2B5EF4-FFF2-40B4-BE49-F238E27FC236}">
                <a16:creationId xmlns:a16="http://schemas.microsoft.com/office/drawing/2014/main" id="{BFA6AD02-403A-D010-8807-C1A71E693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873" y="3330261"/>
            <a:ext cx="996696" cy="9255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a:extLst>
              <a:ext uri="{FF2B5EF4-FFF2-40B4-BE49-F238E27FC236}">
                <a16:creationId xmlns:a16="http://schemas.microsoft.com/office/drawing/2014/main" id="{76CE7AD6-A757-36C4-16C2-E2CA681982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243" y="4918668"/>
            <a:ext cx="1949957" cy="753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Github Logo - Free social media icons">
            <a:extLst>
              <a:ext uri="{FF2B5EF4-FFF2-40B4-BE49-F238E27FC236}">
                <a16:creationId xmlns:a16="http://schemas.microsoft.com/office/drawing/2014/main" id="{5D305E75-98A5-4FAC-4964-67CCC9126C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0701" y="4587833"/>
            <a:ext cx="1278222" cy="1278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398D648-9D52-2200-7288-7546C8D7EC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1021" y="1822425"/>
            <a:ext cx="1838318" cy="1133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6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80C1-8ECB-8E5F-6A4D-E247DC6B65EB}"/>
              </a:ext>
            </a:extLst>
          </p:cNvPr>
          <p:cNvSpPr>
            <a:spLocks noGrp="1"/>
          </p:cNvSpPr>
          <p:nvPr>
            <p:ph type="title"/>
          </p:nvPr>
        </p:nvSpPr>
        <p:spPr/>
        <p:txBody>
          <a:bodyPr/>
          <a:lstStyle/>
          <a:p>
            <a:r>
              <a:rPr lang="en-IN" dirty="0"/>
              <a:t>FLOW CHART</a:t>
            </a:r>
          </a:p>
        </p:txBody>
      </p:sp>
      <p:pic>
        <p:nvPicPr>
          <p:cNvPr id="4" name="Picture 2" descr="Diagnostic ability of deep learning in detection of pancreatic tumour |  Scientific Reports">
            <a:extLst>
              <a:ext uri="{FF2B5EF4-FFF2-40B4-BE49-F238E27FC236}">
                <a16:creationId xmlns:a16="http://schemas.microsoft.com/office/drawing/2014/main" id="{9F448C09-7C4C-9451-430A-1A0C2912C3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690" y="1810985"/>
            <a:ext cx="8596312" cy="373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D839-05CC-6CEE-FC01-2AEEC3BD5148}"/>
              </a:ext>
            </a:extLst>
          </p:cNvPr>
          <p:cNvSpPr>
            <a:spLocks noGrp="1"/>
          </p:cNvSpPr>
          <p:nvPr>
            <p:ph type="title"/>
          </p:nvPr>
        </p:nvSpPr>
        <p:spPr/>
        <p:txBody>
          <a:bodyPr/>
          <a:lstStyle/>
          <a:p>
            <a:r>
              <a:rPr lang="en-IN" dirty="0"/>
              <a:t>PROCEDURE</a:t>
            </a:r>
          </a:p>
        </p:txBody>
      </p:sp>
      <p:sp>
        <p:nvSpPr>
          <p:cNvPr id="3" name="Content Placeholder 2">
            <a:extLst>
              <a:ext uri="{FF2B5EF4-FFF2-40B4-BE49-F238E27FC236}">
                <a16:creationId xmlns:a16="http://schemas.microsoft.com/office/drawing/2014/main" id="{1132D1BE-F9C9-6239-21B1-F99905436FF5}"/>
              </a:ext>
            </a:extLst>
          </p:cNvPr>
          <p:cNvSpPr>
            <a:spLocks noGrp="1"/>
          </p:cNvSpPr>
          <p:nvPr>
            <p:ph idx="1"/>
          </p:nvPr>
        </p:nvSpPr>
        <p:spPr/>
        <p:txBody>
          <a:bodyPr/>
          <a:lstStyle/>
          <a:p>
            <a:r>
              <a:rPr lang="en-IN" dirty="0"/>
              <a:t>Data Collection is Primary step in this project collect the dataset from Kaggle related to blood cancer</a:t>
            </a:r>
          </a:p>
          <a:p>
            <a:r>
              <a:rPr lang="en-IN" dirty="0"/>
              <a:t>Collect the images from the dataset such as blood smear microscopic images and label it</a:t>
            </a:r>
          </a:p>
          <a:p>
            <a:r>
              <a:rPr lang="en-US" dirty="0"/>
              <a:t>Label images with information such as cancer type, stage, or healthy vs. abnormal cells</a:t>
            </a:r>
            <a:endParaRPr lang="en-IN" dirty="0"/>
          </a:p>
          <a:p>
            <a:r>
              <a:rPr lang="en-IN" dirty="0"/>
              <a:t>Next step from this project then we need to pre process the images from the dataset</a:t>
            </a:r>
          </a:p>
          <a:p>
            <a:r>
              <a:rPr lang="en-IN" dirty="0"/>
              <a:t>Apply the different type of techniques to extract the different patterns for the images</a:t>
            </a:r>
          </a:p>
        </p:txBody>
      </p:sp>
    </p:spTree>
    <p:extLst>
      <p:ext uri="{BB962C8B-B14F-4D97-AF65-F5344CB8AC3E}">
        <p14:creationId xmlns:p14="http://schemas.microsoft.com/office/powerpoint/2010/main" val="248442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473C-E114-744C-8466-F4FCC25515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5FA238-9769-3129-BA47-90D5542F642B}"/>
              </a:ext>
            </a:extLst>
          </p:cNvPr>
          <p:cNvSpPr>
            <a:spLocks noGrp="1"/>
          </p:cNvSpPr>
          <p:nvPr>
            <p:ph idx="1"/>
          </p:nvPr>
        </p:nvSpPr>
        <p:spPr/>
        <p:txBody>
          <a:bodyPr/>
          <a:lstStyle/>
          <a:p>
            <a:r>
              <a:rPr lang="en-IN" dirty="0"/>
              <a:t>By applying Augmentation techniques like geometric transformation , </a:t>
            </a:r>
            <a:r>
              <a:rPr lang="en-IN" dirty="0" err="1"/>
              <a:t>Color</a:t>
            </a:r>
            <a:r>
              <a:rPr lang="en-IN" dirty="0"/>
              <a:t> transformations</a:t>
            </a:r>
          </a:p>
          <a:p>
            <a:r>
              <a:rPr lang="en-IN" dirty="0"/>
              <a:t>Use the contrast enhancement , adaptive histogram equalization and Image normalization</a:t>
            </a:r>
          </a:p>
          <a:p>
            <a:r>
              <a:rPr lang="en-IN" dirty="0"/>
              <a:t>These techniques helps the images to adjust brightness, cropping, zooming and saturation</a:t>
            </a:r>
          </a:p>
          <a:p>
            <a:r>
              <a:rPr lang="en-IN" dirty="0"/>
              <a:t>Feel the augmented images to train the machine learning model by image processing techniques earlier mentioned</a:t>
            </a:r>
          </a:p>
          <a:p>
            <a:r>
              <a:rPr lang="en-IN" dirty="0"/>
              <a:t>From this augmentation extract the feature extraction techniques like shape features ,</a:t>
            </a:r>
            <a:r>
              <a:rPr lang="en-IN" dirty="0" err="1"/>
              <a:t>Color</a:t>
            </a:r>
            <a:r>
              <a:rPr lang="en-IN" dirty="0"/>
              <a:t> features</a:t>
            </a:r>
          </a:p>
        </p:txBody>
      </p:sp>
    </p:spTree>
    <p:extLst>
      <p:ext uri="{BB962C8B-B14F-4D97-AF65-F5344CB8AC3E}">
        <p14:creationId xmlns:p14="http://schemas.microsoft.com/office/powerpoint/2010/main" val="166354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FC50-D5D2-4BB0-521C-ED0A86E6A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A80D5-DF66-FDA4-7F68-AA0A6A54F6CF}"/>
              </a:ext>
            </a:extLst>
          </p:cNvPr>
          <p:cNvSpPr>
            <a:spLocks noGrp="1"/>
          </p:cNvSpPr>
          <p:nvPr>
            <p:ph idx="1"/>
          </p:nvPr>
        </p:nvSpPr>
        <p:spPr/>
        <p:txBody>
          <a:bodyPr/>
          <a:lstStyle/>
          <a:p>
            <a:r>
              <a:rPr lang="en-IN" dirty="0"/>
              <a:t>For Data Manipulation we use </a:t>
            </a:r>
            <a:r>
              <a:rPr lang="en-IN" dirty="0" err="1"/>
              <a:t>Numpy</a:t>
            </a:r>
            <a:r>
              <a:rPr lang="en-IN" dirty="0"/>
              <a:t> and Pandas which used for handling the numerical operation and data extraction</a:t>
            </a:r>
          </a:p>
          <a:p>
            <a:r>
              <a:rPr lang="en-IN" dirty="0"/>
              <a:t>We use OpenCV the image processing library to provide a wide range of image processing for displaying images</a:t>
            </a:r>
          </a:p>
          <a:p>
            <a:r>
              <a:rPr lang="en-IN" dirty="0"/>
              <a:t>Pillow for manipulating and saving images in different format like .jpg , .jpeg , .</a:t>
            </a:r>
            <a:r>
              <a:rPr lang="en-IN" dirty="0" err="1"/>
              <a:t>png</a:t>
            </a:r>
            <a:r>
              <a:rPr lang="en-IN" dirty="0"/>
              <a:t> etc</a:t>
            </a:r>
          </a:p>
          <a:p>
            <a:r>
              <a:rPr lang="en-IN" dirty="0"/>
              <a:t>Scikit-Learn for importing the algorithms like Support vector Machine, Random forest and K-nearest Neighbours for hyperparametric tuning</a:t>
            </a:r>
          </a:p>
          <a:p>
            <a:r>
              <a:rPr lang="en-IN" dirty="0"/>
              <a:t>We use </a:t>
            </a:r>
            <a:r>
              <a:rPr lang="en-IN" dirty="0" err="1"/>
              <a:t>Tensorflow</a:t>
            </a:r>
            <a:r>
              <a:rPr lang="en-IN" dirty="0"/>
              <a:t> for including CNN for image classification tasks</a:t>
            </a:r>
          </a:p>
          <a:p>
            <a:endParaRPr lang="en-IN" dirty="0"/>
          </a:p>
        </p:txBody>
      </p:sp>
    </p:spTree>
    <p:extLst>
      <p:ext uri="{BB962C8B-B14F-4D97-AF65-F5344CB8AC3E}">
        <p14:creationId xmlns:p14="http://schemas.microsoft.com/office/powerpoint/2010/main" val="371094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42F69-CC3E-01A1-06AA-173E67A20BB9}"/>
              </a:ext>
            </a:extLst>
          </p:cNvPr>
          <p:cNvSpPr txBox="1"/>
          <p:nvPr/>
        </p:nvSpPr>
        <p:spPr>
          <a:xfrm>
            <a:off x="132348" y="264512"/>
            <a:ext cx="6104020" cy="6740307"/>
          </a:xfrm>
          <a:prstGeom prst="rect">
            <a:avLst/>
          </a:prstGeom>
          <a:noFill/>
        </p:spPr>
        <p:txBody>
          <a:bodyPr wrap="square">
            <a:spAutoFit/>
          </a:bodyPr>
          <a:lstStyle/>
          <a:p>
            <a:r>
              <a:rPr lang="en-IN" b="0" i="0" dirty="0">
                <a:solidFill>
                  <a:srgbClr val="545454"/>
                </a:solidFill>
                <a:effectLst/>
                <a:latin typeface="Courier New" panose="02070309020205020404" pitchFamily="49" charset="0"/>
              </a:rPr>
              <a:t>!unzip bloodcancer.</a:t>
            </a:r>
            <a:r>
              <a:rPr lang="en-IN" b="0" i="0" dirty="0">
                <a:solidFill>
                  <a:srgbClr val="AA5D00"/>
                </a:solidFill>
                <a:effectLst/>
                <a:latin typeface="Courier New" panose="02070309020205020404" pitchFamily="49" charset="0"/>
              </a:rPr>
              <a:t>zip</a:t>
            </a:r>
          </a:p>
          <a:p>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pandas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pd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numpy</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np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matplotlib.pyplot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plt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seaborn </a:t>
            </a:r>
            <a:r>
              <a:rPr lang="en-IN" b="0" i="0" dirty="0">
                <a:solidFill>
                  <a:srgbClr val="7928A1"/>
                </a:solidFill>
                <a:effectLst/>
                <a:latin typeface="Courier New" panose="02070309020205020404" pitchFamily="49" charset="0"/>
              </a:rPr>
              <a:t>as</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sns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sklearn.model_selection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train_test_split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sklearn.preprocessing</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StandardScaler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sklearn.linear_model</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LogisticRegression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sklearn.metrics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accuracy_score</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confusion_matrix</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sklearn.ensemble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RandomForestClassifier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sklearn.neighbors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KNeighborsClassifier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sklearn.svm</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SVC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sklearn.naive_bayes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GaussianNB</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sklearn.tree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DecisionTreeClassifier</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sklearn.metrics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classification_report</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sklearn.model_selection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cross_val_score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sklearn.model_selection</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GridSearchCV</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from</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sklearn.metrics</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roc_auc_score</a:t>
            </a:r>
            <a:r>
              <a:rPr lang="en-IN" b="0" i="0" dirty="0">
                <a:solidFill>
                  <a:srgbClr val="545454"/>
                </a:solidFill>
                <a:effectLst/>
                <a:latin typeface="Courier New" panose="02070309020205020404" pitchFamily="49" charset="0"/>
              </a:rPr>
              <a:t>, </a:t>
            </a:r>
            <a:r>
              <a:rPr lang="en-IN" b="0" i="0" dirty="0" err="1">
                <a:solidFill>
                  <a:srgbClr val="545454"/>
                </a:solidFill>
                <a:effectLst/>
                <a:latin typeface="Courier New" panose="02070309020205020404" pitchFamily="49" charset="0"/>
              </a:rPr>
              <a:t>roc_curve</a:t>
            </a:r>
            <a:r>
              <a:rPr lang="en-IN" b="0" i="0" dirty="0">
                <a:solidFill>
                  <a:srgbClr val="545454"/>
                </a:solidFill>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solidFill>
                  <a:srgbClr val="545454"/>
                </a:solidFill>
                <a:effectLst/>
                <a:latin typeface="Courier New" panose="02070309020205020404" pitchFamily="49" charset="0"/>
              </a:rPr>
              <a:t> warnings </a:t>
            </a:r>
            <a:r>
              <a:rPr lang="en-IN" b="0" i="0" dirty="0" err="1">
                <a:solidFill>
                  <a:srgbClr val="545454"/>
                </a:solidFill>
                <a:effectLst/>
                <a:latin typeface="Courier New" panose="02070309020205020404" pitchFamily="49" charset="0"/>
              </a:rPr>
              <a:t>warnings.filterwarnings</a:t>
            </a:r>
            <a:r>
              <a:rPr lang="en-IN" b="0" i="0" dirty="0">
                <a:solidFill>
                  <a:srgbClr val="545454"/>
                </a:solidFill>
                <a:effectLst/>
                <a:latin typeface="Courier New" panose="02070309020205020404" pitchFamily="49" charset="0"/>
              </a:rPr>
              <a:t>(</a:t>
            </a:r>
            <a:r>
              <a:rPr lang="en-IN" b="0" i="0" dirty="0">
                <a:solidFill>
                  <a:srgbClr val="008000"/>
                </a:solidFill>
                <a:effectLst/>
                <a:latin typeface="Courier New" panose="02070309020205020404" pitchFamily="49" charset="0"/>
              </a:rPr>
              <a:t>'ignore'</a:t>
            </a:r>
            <a:r>
              <a:rPr lang="en-IN" b="0" i="0" dirty="0">
                <a:solidFill>
                  <a:srgbClr val="545454"/>
                </a:solidFill>
                <a:effectLst/>
                <a:latin typeface="Courier New" panose="02070309020205020404" pitchFamily="49" charset="0"/>
              </a:rPr>
              <a:t>) </a:t>
            </a:r>
            <a:br>
              <a:rPr lang="en-IN" dirty="0"/>
            </a:br>
            <a:endParaRPr lang="en-IN" dirty="0"/>
          </a:p>
        </p:txBody>
      </p:sp>
    </p:spTree>
    <p:extLst>
      <p:ext uri="{BB962C8B-B14F-4D97-AF65-F5344CB8AC3E}">
        <p14:creationId xmlns:p14="http://schemas.microsoft.com/office/powerpoint/2010/main" val="25534297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209</TotalTime>
  <Words>1249</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Trebuchet MS</vt:lpstr>
      <vt:lpstr>Wingdings 3</vt:lpstr>
      <vt:lpstr>Facet</vt:lpstr>
      <vt:lpstr>BLOOD CANCER DETECTION USING MACHINE LEARNING AND IMAGE PROCESSING</vt:lpstr>
      <vt:lpstr>ABSTRACT</vt:lpstr>
      <vt:lpstr>INTRODUCTION</vt:lpstr>
      <vt:lpstr>Tools &amp; Libraries used</vt:lpstr>
      <vt:lpstr>FLOW CHART</vt:lpstr>
      <vt:lpstr>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Advantages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mahesh babu</dc:creator>
  <cp:lastModifiedBy>mahesh babu</cp:lastModifiedBy>
  <cp:revision>2</cp:revision>
  <dcterms:created xsi:type="dcterms:W3CDTF">2024-12-29T15:02:35Z</dcterms:created>
  <dcterms:modified xsi:type="dcterms:W3CDTF">2024-12-29T18:32:01Z</dcterms:modified>
</cp:coreProperties>
</file>