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71"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40-65C6-4A9A-B1B0-3A0F8D232A08}"/>
              </a:ext>
            </a:extLst>
          </p:cNvPr>
          <p:cNvSpPr>
            <a:spLocks noGrp="1"/>
          </p:cNvSpPr>
          <p:nvPr>
            <p:ph type="ctrTitle"/>
          </p:nvPr>
        </p:nvSpPr>
        <p:spPr/>
        <p:txBody>
          <a:bodyPr/>
          <a:lstStyle/>
          <a:p>
            <a:r>
              <a:rPr lang="en-US" dirty="0"/>
              <a:t>Clean &amp; heal your world</a:t>
            </a:r>
          </a:p>
        </p:txBody>
      </p:sp>
      <p:sp>
        <p:nvSpPr>
          <p:cNvPr id="3" name="Subtitle 2">
            <a:extLst>
              <a:ext uri="{FF2B5EF4-FFF2-40B4-BE49-F238E27FC236}">
                <a16:creationId xmlns:a16="http://schemas.microsoft.com/office/drawing/2014/main" id="{F58B705D-B66C-4AF9-9AC6-B09794A45EAD}"/>
              </a:ext>
            </a:extLst>
          </p:cNvPr>
          <p:cNvSpPr>
            <a:spLocks noGrp="1"/>
          </p:cNvSpPr>
          <p:nvPr>
            <p:ph type="subTitle" idx="1"/>
          </p:nvPr>
        </p:nvSpPr>
        <p:spPr>
          <a:xfrm>
            <a:off x="1915127" y="3984854"/>
            <a:ext cx="8361229" cy="1086237"/>
          </a:xfrm>
        </p:spPr>
        <p:txBody>
          <a:bodyPr>
            <a:noAutofit/>
          </a:bodyPr>
          <a:lstStyle/>
          <a:p>
            <a:r>
              <a:rPr lang="en-US" sz="2400" b="1" dirty="0"/>
              <a:t>Presented by “The Survivors”</a:t>
            </a:r>
          </a:p>
          <a:p>
            <a:r>
              <a:rPr lang="en-US" sz="2400" b="1" dirty="0"/>
              <a:t>Anita Joicy, Charaniya Ganesh, Elakkiya Balasubramanian, Mahima Meenakshi (Team Lead), Sheeba Varghese</a:t>
            </a:r>
          </a:p>
          <a:p>
            <a:r>
              <a:rPr lang="en-US" sz="2400" b="1" dirty="0"/>
              <a:t>FORD MOTORS PRIVATE LIMITED, CHENNAI, INDIA</a:t>
            </a:r>
          </a:p>
        </p:txBody>
      </p:sp>
    </p:spTree>
    <p:extLst>
      <p:ext uri="{BB962C8B-B14F-4D97-AF65-F5344CB8AC3E}">
        <p14:creationId xmlns:p14="http://schemas.microsoft.com/office/powerpoint/2010/main" val="349865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414E-6956-4C32-9ED8-673D907B4032}"/>
              </a:ext>
            </a:extLst>
          </p:cNvPr>
          <p:cNvSpPr>
            <a:spLocks noGrp="1"/>
          </p:cNvSpPr>
          <p:nvPr>
            <p:ph type="title"/>
          </p:nvPr>
        </p:nvSpPr>
        <p:spPr/>
        <p:txBody>
          <a:bodyPr/>
          <a:lstStyle/>
          <a:p>
            <a:r>
              <a:rPr lang="en-US" dirty="0"/>
              <a:t>SOCIO-ECONOMIC BUSINESS VALUE PROPOSITION</a:t>
            </a:r>
          </a:p>
        </p:txBody>
      </p:sp>
      <p:sp>
        <p:nvSpPr>
          <p:cNvPr id="3" name="Content Placeholder 2">
            <a:extLst>
              <a:ext uri="{FF2B5EF4-FFF2-40B4-BE49-F238E27FC236}">
                <a16:creationId xmlns:a16="http://schemas.microsoft.com/office/drawing/2014/main" id="{6EE120D9-951C-4CAD-816A-7627E6A3BBB0}"/>
              </a:ext>
            </a:extLst>
          </p:cNvPr>
          <p:cNvSpPr>
            <a:spLocks noGrp="1"/>
          </p:cNvSpPr>
          <p:nvPr>
            <p:ph idx="1"/>
          </p:nvPr>
        </p:nvSpPr>
        <p:spPr/>
        <p:txBody>
          <a:bodyPr/>
          <a:lstStyle/>
          <a:p>
            <a:r>
              <a:rPr lang="en-US" dirty="0"/>
              <a:t>A viable tax proposition to the property owners to help them pay their tax value at reduced prices at higher environmental consciousness</a:t>
            </a:r>
          </a:p>
          <a:p>
            <a:r>
              <a:rPr lang="en-US" dirty="0"/>
              <a:t>An attempt to streamline all the property-based taxes for the benefit of the country</a:t>
            </a:r>
          </a:p>
          <a:p>
            <a:endParaRPr lang="en-US" dirty="0"/>
          </a:p>
        </p:txBody>
      </p:sp>
    </p:spTree>
    <p:extLst>
      <p:ext uri="{BB962C8B-B14F-4D97-AF65-F5344CB8AC3E}">
        <p14:creationId xmlns:p14="http://schemas.microsoft.com/office/powerpoint/2010/main" val="37550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00A2-841F-4C97-BFD6-C02401B952B4}"/>
              </a:ext>
            </a:extLst>
          </p:cNvPr>
          <p:cNvSpPr>
            <a:spLocks noGrp="1"/>
          </p:cNvSpPr>
          <p:nvPr>
            <p:ph type="title"/>
          </p:nvPr>
        </p:nvSpPr>
        <p:spPr/>
        <p:txBody>
          <a:bodyPr/>
          <a:lstStyle/>
          <a:p>
            <a:r>
              <a:rPr lang="en-US" dirty="0"/>
              <a:t>PROBLEM STATEMENT &amp; SHORT DESCRIPTION</a:t>
            </a:r>
          </a:p>
        </p:txBody>
      </p:sp>
      <p:sp>
        <p:nvSpPr>
          <p:cNvPr id="3" name="Content Placeholder 2">
            <a:extLst>
              <a:ext uri="{FF2B5EF4-FFF2-40B4-BE49-F238E27FC236}">
                <a16:creationId xmlns:a16="http://schemas.microsoft.com/office/drawing/2014/main" id="{A7BFBAC9-EFE3-4897-8CB5-FF68CBF414E0}"/>
              </a:ext>
            </a:extLst>
          </p:cNvPr>
          <p:cNvSpPr>
            <a:spLocks noGrp="1"/>
          </p:cNvSpPr>
          <p:nvPr>
            <p:ph idx="1"/>
          </p:nvPr>
        </p:nvSpPr>
        <p:spPr>
          <a:xfrm>
            <a:off x="1219200" y="2171700"/>
            <a:ext cx="10344150" cy="3581400"/>
          </a:xfrm>
        </p:spPr>
        <p:txBody>
          <a:bodyPr/>
          <a:lstStyle/>
          <a:p>
            <a:pPr marL="0" indent="0">
              <a:buNone/>
            </a:pPr>
            <a:endParaRPr lang="en-US" dirty="0"/>
          </a:p>
          <a:p>
            <a:pPr marL="0" indent="0">
              <a:buNone/>
            </a:pPr>
            <a:r>
              <a:rPr lang="en-US" dirty="0"/>
              <a:t>The pandemic has opened our eyes on the importance of environment cleanliness. The country joined and is still attempting all possible opportunities to keep the environmental challenges at bay to enable a cleaner safer world. This has also driven that mindfulness of all actions that we do are going to shape our future and would probably be the only way to rope ourselves out of the pandemic. Keeping all of this in the per-view, we would like to propose a solution for Effective Waste Management and Maintenance – that aims at optimized disposal and pickup  techniques for rural and urban India.  The name of our proposal is “CLEAN &amp; HEAL YOUR WORLD!. </a:t>
            </a:r>
          </a:p>
          <a:p>
            <a:endParaRPr lang="en-US" dirty="0"/>
          </a:p>
        </p:txBody>
      </p:sp>
    </p:spTree>
    <p:extLst>
      <p:ext uri="{BB962C8B-B14F-4D97-AF65-F5344CB8AC3E}">
        <p14:creationId xmlns:p14="http://schemas.microsoft.com/office/powerpoint/2010/main" val="296406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5DCC-C9F3-4867-96E7-C8BC5E44B11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2641687-2DE5-4EAE-B1DF-1C094F47881B}"/>
              </a:ext>
            </a:extLst>
          </p:cNvPr>
          <p:cNvSpPr>
            <a:spLocks noGrp="1"/>
          </p:cNvSpPr>
          <p:nvPr>
            <p:ph idx="1"/>
          </p:nvPr>
        </p:nvSpPr>
        <p:spPr/>
        <p:txBody>
          <a:bodyPr/>
          <a:lstStyle/>
          <a:p>
            <a:pPr lvl="0"/>
            <a:r>
              <a:rPr lang="en-US" dirty="0"/>
              <a:t>The area of implementations are SMART CITY SERVICES &amp; CONNECTED</a:t>
            </a:r>
          </a:p>
          <a:p>
            <a:pPr lvl="0"/>
            <a:r>
              <a:rPr lang="en-US" dirty="0"/>
              <a:t>The Government of India is supportive of SMART CITY liaised solutions and the data is shared across all the platforms.</a:t>
            </a:r>
          </a:p>
          <a:p>
            <a:pPr lvl="0"/>
            <a:r>
              <a:rPr lang="en-US" dirty="0"/>
              <a:t>The proposed SMART Waste Management Application is a default application that is used across the base strata</a:t>
            </a:r>
          </a:p>
          <a:p>
            <a:pPr lvl="0"/>
            <a:r>
              <a:rPr lang="en-US" dirty="0"/>
              <a:t>The Property Tax Number becomes the primary key connecting the property to the surrounding trash locations viable for use.</a:t>
            </a:r>
          </a:p>
          <a:p>
            <a:endParaRPr lang="en-US" dirty="0"/>
          </a:p>
        </p:txBody>
      </p:sp>
    </p:spTree>
    <p:extLst>
      <p:ext uri="{BB962C8B-B14F-4D97-AF65-F5344CB8AC3E}">
        <p14:creationId xmlns:p14="http://schemas.microsoft.com/office/powerpoint/2010/main" val="357784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3D95-F60C-4885-AF27-9FFBAC8EF6F1}"/>
              </a:ext>
            </a:extLst>
          </p:cNvPr>
          <p:cNvSpPr>
            <a:spLocks noGrp="1"/>
          </p:cNvSpPr>
          <p:nvPr>
            <p:ph type="title"/>
          </p:nvPr>
        </p:nvSpPr>
        <p:spPr>
          <a:xfrm>
            <a:off x="1381125" y="200025"/>
            <a:ext cx="9601200" cy="1485900"/>
          </a:xfrm>
        </p:spPr>
        <p:txBody>
          <a:bodyPr/>
          <a:lstStyle/>
          <a:p>
            <a:r>
              <a:rPr lang="en-US" dirty="0"/>
              <a:t>LONG DESCRIPTION</a:t>
            </a:r>
          </a:p>
        </p:txBody>
      </p:sp>
      <p:sp>
        <p:nvSpPr>
          <p:cNvPr id="3" name="Content Placeholder 2">
            <a:extLst>
              <a:ext uri="{FF2B5EF4-FFF2-40B4-BE49-F238E27FC236}">
                <a16:creationId xmlns:a16="http://schemas.microsoft.com/office/drawing/2014/main" id="{3B9439CE-EE66-4C1C-A920-F82FF051A23F}"/>
              </a:ext>
            </a:extLst>
          </p:cNvPr>
          <p:cNvSpPr>
            <a:spLocks noGrp="1"/>
          </p:cNvSpPr>
          <p:nvPr>
            <p:ph idx="1"/>
          </p:nvPr>
        </p:nvSpPr>
        <p:spPr>
          <a:xfrm>
            <a:off x="1295399" y="981075"/>
            <a:ext cx="10715625" cy="5448299"/>
          </a:xfrm>
        </p:spPr>
        <p:txBody>
          <a:bodyPr>
            <a:noAutofit/>
          </a:bodyPr>
          <a:lstStyle/>
          <a:p>
            <a:r>
              <a:rPr lang="en-US" sz="1600" dirty="0"/>
              <a:t>The problem prevailing today denotes the absence of any system to dispose our waste. This has results in all varieties of infections besides COVID and has also made the Monsoons’ water clogging a bigger pain than pleasure. The proposed SMART Waste Management Application addresses the main problem by providing every house-hold resident an opportunity to find a spot for waster disposal and by not allowing any littering anywhere.</a:t>
            </a:r>
          </a:p>
          <a:p>
            <a:r>
              <a:rPr lang="en-US" sz="1600" dirty="0"/>
              <a:t> Every disposal bin in locked using a sensor panel. Every resident in each location is provided with a sensor key that allows him to </a:t>
            </a:r>
          </a:p>
          <a:p>
            <a:pPr lvl="0"/>
            <a:r>
              <a:rPr lang="en-US" sz="1600" dirty="0"/>
              <a:t>Understand which of the bins in the 1 km radius is available to take trash and nook a slot with the bin of choice to drop the trash.</a:t>
            </a:r>
          </a:p>
          <a:p>
            <a:pPr lvl="0"/>
            <a:r>
              <a:rPr lang="en-US" sz="1600" dirty="0"/>
              <a:t>On reaching the spot – he can open the trash only on using his mobile number registered in the application. </a:t>
            </a:r>
          </a:p>
          <a:p>
            <a:pPr lvl="1"/>
            <a:r>
              <a:rPr lang="en-US" sz="1600" dirty="0"/>
              <a:t>For every trash he drops into the bin correctly – he is awarded points</a:t>
            </a:r>
          </a:p>
          <a:p>
            <a:pPr lvl="1"/>
            <a:r>
              <a:rPr lang="en-US" sz="1600" dirty="0"/>
              <a:t>For every trash he litters he is fined via points which will calculated towards his property tax</a:t>
            </a:r>
          </a:p>
          <a:p>
            <a:pPr lvl="1"/>
            <a:r>
              <a:rPr lang="en-US" sz="1600" dirty="0"/>
              <a:t>For every organic trash which supports recycling – he is awarded additional points </a:t>
            </a:r>
          </a:p>
          <a:p>
            <a:pPr lvl="1"/>
            <a:r>
              <a:rPr lang="en-US" sz="1600" dirty="0"/>
              <a:t>All of the positive points add to value that is deducted off the annual tax due the following year.</a:t>
            </a:r>
          </a:p>
          <a:p>
            <a:pPr lvl="1"/>
            <a:r>
              <a:rPr lang="en-US" sz="1600" dirty="0"/>
              <a:t>The sensor is available per house per location and cannot be used across the locations. </a:t>
            </a:r>
          </a:p>
          <a:p>
            <a:pPr lvl="1"/>
            <a:r>
              <a:rPr lang="en-US" sz="1600" dirty="0"/>
              <a:t>Access management of the sensors is responsibility of the property owner.</a:t>
            </a:r>
          </a:p>
        </p:txBody>
      </p:sp>
    </p:spTree>
    <p:extLst>
      <p:ext uri="{BB962C8B-B14F-4D97-AF65-F5344CB8AC3E}">
        <p14:creationId xmlns:p14="http://schemas.microsoft.com/office/powerpoint/2010/main" val="27294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8729-9DC8-43DC-8781-774CC080AB18}"/>
              </a:ext>
            </a:extLst>
          </p:cNvPr>
          <p:cNvSpPr>
            <a:spLocks noGrp="1"/>
          </p:cNvSpPr>
          <p:nvPr>
            <p:ph type="title"/>
          </p:nvPr>
        </p:nvSpPr>
        <p:spPr/>
        <p:txBody>
          <a:bodyPr/>
          <a:lstStyle/>
          <a:p>
            <a:r>
              <a:rPr lang="en-US" dirty="0"/>
              <a:t>LONG  DESCRIPTION</a:t>
            </a:r>
          </a:p>
        </p:txBody>
      </p:sp>
      <p:sp>
        <p:nvSpPr>
          <p:cNvPr id="3" name="Content Placeholder 2">
            <a:extLst>
              <a:ext uri="{FF2B5EF4-FFF2-40B4-BE49-F238E27FC236}">
                <a16:creationId xmlns:a16="http://schemas.microsoft.com/office/drawing/2014/main" id="{019C6424-797E-4B57-A803-2D4DA301B539}"/>
              </a:ext>
            </a:extLst>
          </p:cNvPr>
          <p:cNvSpPr>
            <a:spLocks noGrp="1"/>
          </p:cNvSpPr>
          <p:nvPr>
            <p:ph idx="1"/>
          </p:nvPr>
        </p:nvSpPr>
        <p:spPr/>
        <p:txBody>
          <a:bodyPr/>
          <a:lstStyle/>
          <a:p>
            <a:pPr lvl="0"/>
            <a:r>
              <a:rPr lang="en-US" dirty="0"/>
              <a:t>Given that all of the trash is now sensor based – any mismatch/ malpractices/ criminal actions will be monitored and reviewed.</a:t>
            </a:r>
          </a:p>
          <a:p>
            <a:pPr lvl="0"/>
            <a:r>
              <a:rPr lang="en-US" dirty="0"/>
              <a:t>At the trash bins, once the trash bin is 80% full, the location is frozen, and the pick-up trucks are intimated of the same. This location will no longer active until the trash pick up is complete. Any further attempts in the same situations are controlled by the lock of the trash bin not unlocking. </a:t>
            </a:r>
          </a:p>
          <a:p>
            <a:pPr lvl="0"/>
            <a:r>
              <a:rPr lang="en-US" dirty="0"/>
              <a:t>User Registration to use the apps to be obtained by using the House Address</a:t>
            </a:r>
          </a:p>
          <a:p>
            <a:r>
              <a:rPr lang="en-US" dirty="0"/>
              <a:t>House Address validity can be verified using Property Tax ID</a:t>
            </a:r>
          </a:p>
          <a:p>
            <a:endParaRPr lang="en-US" dirty="0"/>
          </a:p>
          <a:p>
            <a:endParaRPr lang="en-US" dirty="0"/>
          </a:p>
        </p:txBody>
      </p:sp>
    </p:spTree>
    <p:extLst>
      <p:ext uri="{BB962C8B-B14F-4D97-AF65-F5344CB8AC3E}">
        <p14:creationId xmlns:p14="http://schemas.microsoft.com/office/powerpoint/2010/main" val="283682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37DB-AE06-4D96-84D1-2AAD82D8E09E}"/>
              </a:ext>
            </a:extLst>
          </p:cNvPr>
          <p:cNvSpPr>
            <a:spLocks noGrp="1"/>
          </p:cNvSpPr>
          <p:nvPr>
            <p:ph type="title"/>
          </p:nvPr>
        </p:nvSpPr>
        <p:spPr/>
        <p:txBody>
          <a:bodyPr/>
          <a:lstStyle/>
          <a:p>
            <a:r>
              <a:rPr lang="en-US" dirty="0"/>
              <a:t>ARCHITECTURE DIAGRAM</a:t>
            </a:r>
          </a:p>
        </p:txBody>
      </p:sp>
      <p:pic>
        <p:nvPicPr>
          <p:cNvPr id="46" name="Picture 2" descr="Garbage disposal app icon waste management Vector Image">
            <a:extLst>
              <a:ext uri="{FF2B5EF4-FFF2-40B4-BE49-F238E27FC236}">
                <a16:creationId xmlns:a16="http://schemas.microsoft.com/office/drawing/2014/main" id="{49DB36E8-5F6B-4535-A580-AB79E561E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8367" y="1606136"/>
            <a:ext cx="1289294" cy="1052471"/>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F0676F90-EEC7-4767-9E17-5F65AE34C3E1}"/>
              </a:ext>
            </a:extLst>
          </p:cNvPr>
          <p:cNvSpPr txBox="1"/>
          <p:nvPr/>
        </p:nvSpPr>
        <p:spPr>
          <a:xfrm>
            <a:off x="4509687" y="2658607"/>
            <a:ext cx="1366654" cy="430887"/>
          </a:xfrm>
          <a:prstGeom prst="rect">
            <a:avLst/>
          </a:prstGeom>
          <a:noFill/>
        </p:spPr>
        <p:txBody>
          <a:bodyPr wrap="square" rtlCol="0">
            <a:spAutoFit/>
          </a:bodyPr>
          <a:lstStyle/>
          <a:p>
            <a:r>
              <a:rPr lang="en-US" sz="1100" dirty="0"/>
              <a:t>Smart Waste Management App</a:t>
            </a:r>
          </a:p>
        </p:txBody>
      </p:sp>
      <p:cxnSp>
        <p:nvCxnSpPr>
          <p:cNvPr id="48" name="Straight Arrow Connector 47">
            <a:extLst>
              <a:ext uri="{FF2B5EF4-FFF2-40B4-BE49-F238E27FC236}">
                <a16:creationId xmlns:a16="http://schemas.microsoft.com/office/drawing/2014/main" id="{5C769E4F-04C7-4C0E-BE2F-84E84D275938}"/>
              </a:ext>
            </a:extLst>
          </p:cNvPr>
          <p:cNvCxnSpPr>
            <a:cxnSpLocks/>
            <a:endCxn id="46" idx="1"/>
          </p:cNvCxnSpPr>
          <p:nvPr/>
        </p:nvCxnSpPr>
        <p:spPr>
          <a:xfrm>
            <a:off x="3498573" y="2132372"/>
            <a:ext cx="1049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178C140-C698-449D-BB73-50908A6026C2}"/>
              </a:ext>
            </a:extLst>
          </p:cNvPr>
          <p:cNvCxnSpPr>
            <a:cxnSpLocks/>
            <a:stCxn id="46" idx="3"/>
          </p:cNvCxnSpPr>
          <p:nvPr/>
        </p:nvCxnSpPr>
        <p:spPr>
          <a:xfrm flipV="1">
            <a:off x="5837661" y="2132370"/>
            <a:ext cx="64265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 descr="Wastebin Outdoor Garbage Can Plastic Trash Bin With Lid - Buy Kitchen  Garbage Can,Customized Dustbin Garbage Can Dust Bin,Fancy Dustbin Product  on Alibaba.com">
            <a:extLst>
              <a:ext uri="{FF2B5EF4-FFF2-40B4-BE49-F238E27FC236}">
                <a16:creationId xmlns:a16="http://schemas.microsoft.com/office/drawing/2014/main" id="{D7815675-A460-41A7-B1BF-2B388F5AC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47" y="1485734"/>
            <a:ext cx="2104336" cy="143125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New Module: Registration for New Users – Quick Admin Panel">
            <a:extLst>
              <a:ext uri="{FF2B5EF4-FFF2-40B4-BE49-F238E27FC236}">
                <a16:creationId xmlns:a16="http://schemas.microsoft.com/office/drawing/2014/main" id="{55EB9081-5EA9-4BB8-8326-4B96FE719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049" y="1823857"/>
            <a:ext cx="2093844" cy="6170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2BCFAC71-B409-4694-A3D4-6CE8D9EF1CF8}"/>
              </a:ext>
            </a:extLst>
          </p:cNvPr>
          <p:cNvSpPr txBox="1"/>
          <p:nvPr/>
        </p:nvSpPr>
        <p:spPr>
          <a:xfrm>
            <a:off x="6734863" y="2907350"/>
            <a:ext cx="2104336" cy="461665"/>
          </a:xfrm>
          <a:prstGeom prst="rect">
            <a:avLst/>
          </a:prstGeom>
          <a:noFill/>
        </p:spPr>
        <p:txBody>
          <a:bodyPr wrap="square" rtlCol="0">
            <a:spAutoFit/>
          </a:bodyPr>
          <a:lstStyle/>
          <a:p>
            <a:r>
              <a:rPr lang="en-US" sz="1200" dirty="0"/>
              <a:t>Check availability and bin capacity</a:t>
            </a:r>
          </a:p>
        </p:txBody>
      </p:sp>
      <p:cxnSp>
        <p:nvCxnSpPr>
          <p:cNvPr id="53" name="Straight Connector 52">
            <a:extLst>
              <a:ext uri="{FF2B5EF4-FFF2-40B4-BE49-F238E27FC236}">
                <a16:creationId xmlns:a16="http://schemas.microsoft.com/office/drawing/2014/main" id="{DE2DA485-7FA2-424E-A31E-A5D998968D5D}"/>
              </a:ext>
            </a:extLst>
          </p:cNvPr>
          <p:cNvCxnSpPr>
            <a:cxnSpLocks/>
          </p:cNvCxnSpPr>
          <p:nvPr/>
        </p:nvCxnSpPr>
        <p:spPr>
          <a:xfrm>
            <a:off x="8534399" y="2154454"/>
            <a:ext cx="649357"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DD9799A-711A-4EB3-AE66-7443A3586942}"/>
              </a:ext>
            </a:extLst>
          </p:cNvPr>
          <p:cNvSpPr/>
          <p:nvPr/>
        </p:nvSpPr>
        <p:spPr>
          <a:xfrm>
            <a:off x="10164417" y="1221823"/>
            <a:ext cx="1722782" cy="80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2833971-1410-4D8F-B588-D406945DBE55}"/>
              </a:ext>
            </a:extLst>
          </p:cNvPr>
          <p:cNvSpPr/>
          <p:nvPr/>
        </p:nvSpPr>
        <p:spPr>
          <a:xfrm>
            <a:off x="10164418" y="2406677"/>
            <a:ext cx="1722782" cy="808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B07B639-536A-4AB2-B1AE-1E30FD8821DA}"/>
              </a:ext>
            </a:extLst>
          </p:cNvPr>
          <p:cNvSpPr txBox="1"/>
          <p:nvPr/>
        </p:nvSpPr>
        <p:spPr>
          <a:xfrm>
            <a:off x="10495722" y="1395181"/>
            <a:ext cx="1060174" cy="461665"/>
          </a:xfrm>
          <a:prstGeom prst="rect">
            <a:avLst/>
          </a:prstGeom>
          <a:noFill/>
        </p:spPr>
        <p:txBody>
          <a:bodyPr wrap="square" rtlCol="0">
            <a:spAutoFit/>
          </a:bodyPr>
          <a:lstStyle/>
          <a:p>
            <a:r>
              <a:rPr lang="en-US" sz="1200" dirty="0"/>
              <a:t>Book slot for 15mins</a:t>
            </a:r>
          </a:p>
        </p:txBody>
      </p:sp>
      <p:sp>
        <p:nvSpPr>
          <p:cNvPr id="57" name="TextBox 56">
            <a:extLst>
              <a:ext uri="{FF2B5EF4-FFF2-40B4-BE49-F238E27FC236}">
                <a16:creationId xmlns:a16="http://schemas.microsoft.com/office/drawing/2014/main" id="{4CC7FD93-F47D-4C78-9070-6FC5FBDD9196}"/>
              </a:ext>
            </a:extLst>
          </p:cNvPr>
          <p:cNvSpPr txBox="1"/>
          <p:nvPr/>
        </p:nvSpPr>
        <p:spPr>
          <a:xfrm>
            <a:off x="10800522" y="2637509"/>
            <a:ext cx="980661" cy="461665"/>
          </a:xfrm>
          <a:prstGeom prst="rect">
            <a:avLst/>
          </a:prstGeom>
          <a:noFill/>
        </p:spPr>
        <p:txBody>
          <a:bodyPr wrap="square" rtlCol="0">
            <a:spAutoFit/>
          </a:bodyPr>
          <a:lstStyle/>
          <a:p>
            <a:r>
              <a:rPr lang="en-US" sz="1200" dirty="0"/>
              <a:t>Check for another slot</a:t>
            </a:r>
          </a:p>
        </p:txBody>
      </p:sp>
      <p:cxnSp>
        <p:nvCxnSpPr>
          <p:cNvPr id="58" name="Straight Arrow Connector 57">
            <a:extLst>
              <a:ext uri="{FF2B5EF4-FFF2-40B4-BE49-F238E27FC236}">
                <a16:creationId xmlns:a16="http://schemas.microsoft.com/office/drawing/2014/main" id="{4DB9F625-F797-49D2-9FBD-7AD641B42583}"/>
              </a:ext>
            </a:extLst>
          </p:cNvPr>
          <p:cNvCxnSpPr>
            <a:cxnSpLocks/>
            <a:endCxn id="54" idx="1"/>
          </p:cNvCxnSpPr>
          <p:nvPr/>
        </p:nvCxnSpPr>
        <p:spPr>
          <a:xfrm flipV="1">
            <a:off x="9183756" y="1626014"/>
            <a:ext cx="980661" cy="52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AFF1104-1289-4313-A246-606BAF20FFAF}"/>
              </a:ext>
            </a:extLst>
          </p:cNvPr>
          <p:cNvCxnSpPr>
            <a:cxnSpLocks/>
            <a:endCxn id="55" idx="1"/>
          </p:cNvCxnSpPr>
          <p:nvPr/>
        </p:nvCxnSpPr>
        <p:spPr>
          <a:xfrm>
            <a:off x="9163878" y="2154454"/>
            <a:ext cx="1000540" cy="656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147E7C9-206E-4C80-8DFB-D362B3ECA46C}"/>
              </a:ext>
            </a:extLst>
          </p:cNvPr>
          <p:cNvCxnSpPr>
            <a:cxnSpLocks/>
            <a:stCxn id="54" idx="3"/>
          </p:cNvCxnSpPr>
          <p:nvPr/>
        </p:nvCxnSpPr>
        <p:spPr>
          <a:xfrm>
            <a:off x="11887199" y="1626014"/>
            <a:ext cx="140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7A40693-620E-4F27-A26A-68A42D91C5BD}"/>
              </a:ext>
            </a:extLst>
          </p:cNvPr>
          <p:cNvCxnSpPr>
            <a:cxnSpLocks/>
          </p:cNvCxnSpPr>
          <p:nvPr/>
        </p:nvCxnSpPr>
        <p:spPr>
          <a:xfrm>
            <a:off x="12028004" y="1626014"/>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42C1734-761D-48A6-BCB4-9A789E7B7C70}"/>
              </a:ext>
            </a:extLst>
          </p:cNvPr>
          <p:cNvCxnSpPr>
            <a:cxnSpLocks/>
          </p:cNvCxnSpPr>
          <p:nvPr/>
        </p:nvCxnSpPr>
        <p:spPr>
          <a:xfrm flipH="1">
            <a:off x="10137912" y="4183578"/>
            <a:ext cx="1890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10" descr="Understanding the different types of waste management scales - Waste Today">
            <a:extLst>
              <a:ext uri="{FF2B5EF4-FFF2-40B4-BE49-F238E27FC236}">
                <a16:creationId xmlns:a16="http://schemas.microsoft.com/office/drawing/2014/main" id="{B3C57361-E16C-46E9-8CAB-F7C11D821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3346" y="3614977"/>
            <a:ext cx="1974562" cy="110575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6C956E50-4DCA-4E2D-BDC1-D0014B69A9DB}"/>
              </a:ext>
            </a:extLst>
          </p:cNvPr>
          <p:cNvSpPr txBox="1"/>
          <p:nvPr/>
        </p:nvSpPr>
        <p:spPr>
          <a:xfrm>
            <a:off x="8163337" y="4720733"/>
            <a:ext cx="1974573" cy="461665"/>
          </a:xfrm>
          <a:prstGeom prst="rect">
            <a:avLst/>
          </a:prstGeom>
          <a:noFill/>
        </p:spPr>
        <p:txBody>
          <a:bodyPr wrap="square" rtlCol="0">
            <a:spAutoFit/>
          </a:bodyPr>
          <a:lstStyle/>
          <a:p>
            <a:r>
              <a:rPr lang="en-US" sz="1200" dirty="0"/>
              <a:t>Weight sensor to measure garbage quantity</a:t>
            </a:r>
          </a:p>
        </p:txBody>
      </p:sp>
      <p:cxnSp>
        <p:nvCxnSpPr>
          <p:cNvPr id="65" name="Straight Arrow Connector 64">
            <a:extLst>
              <a:ext uri="{FF2B5EF4-FFF2-40B4-BE49-F238E27FC236}">
                <a16:creationId xmlns:a16="http://schemas.microsoft.com/office/drawing/2014/main" id="{95A00AAB-E4BE-4EF5-A8ED-57D1927F62AF}"/>
              </a:ext>
            </a:extLst>
          </p:cNvPr>
          <p:cNvCxnSpPr>
            <a:cxnSpLocks/>
            <a:stCxn id="63" idx="1"/>
          </p:cNvCxnSpPr>
          <p:nvPr/>
        </p:nvCxnSpPr>
        <p:spPr>
          <a:xfrm flipH="1">
            <a:off x="7540486" y="4167855"/>
            <a:ext cx="622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Top Corners One Rounded and One Snipped 65">
            <a:extLst>
              <a:ext uri="{FF2B5EF4-FFF2-40B4-BE49-F238E27FC236}">
                <a16:creationId xmlns:a16="http://schemas.microsoft.com/office/drawing/2014/main" id="{467B520D-A8DE-458D-948E-DE8CC36E5A04}"/>
              </a:ext>
            </a:extLst>
          </p:cNvPr>
          <p:cNvSpPr/>
          <p:nvPr/>
        </p:nvSpPr>
        <p:spPr>
          <a:xfrm>
            <a:off x="6268278" y="3825711"/>
            <a:ext cx="1272205" cy="78220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E64CC9-EC1D-4A4C-90F4-2BD0E1A8D0FB}"/>
              </a:ext>
            </a:extLst>
          </p:cNvPr>
          <p:cNvSpPr txBox="1"/>
          <p:nvPr/>
        </p:nvSpPr>
        <p:spPr>
          <a:xfrm>
            <a:off x="6480312" y="4004779"/>
            <a:ext cx="927653" cy="461665"/>
          </a:xfrm>
          <a:prstGeom prst="rect">
            <a:avLst/>
          </a:prstGeom>
          <a:noFill/>
        </p:spPr>
        <p:txBody>
          <a:bodyPr wrap="square" rtlCol="0">
            <a:spAutoFit/>
          </a:bodyPr>
          <a:lstStyle/>
          <a:p>
            <a:r>
              <a:rPr lang="en-US" sz="1200" dirty="0"/>
              <a:t>Check capacity</a:t>
            </a:r>
          </a:p>
        </p:txBody>
      </p:sp>
      <p:cxnSp>
        <p:nvCxnSpPr>
          <p:cNvPr id="68" name="Straight Arrow Connector 67">
            <a:extLst>
              <a:ext uri="{FF2B5EF4-FFF2-40B4-BE49-F238E27FC236}">
                <a16:creationId xmlns:a16="http://schemas.microsoft.com/office/drawing/2014/main" id="{ED0515B4-3DD8-4942-8355-4A62053B5F56}"/>
              </a:ext>
            </a:extLst>
          </p:cNvPr>
          <p:cNvCxnSpPr>
            <a:cxnSpLocks/>
            <a:stCxn id="66" idx="2"/>
          </p:cNvCxnSpPr>
          <p:nvPr/>
        </p:nvCxnSpPr>
        <p:spPr>
          <a:xfrm flipH="1" flipV="1">
            <a:off x="5193014" y="3765472"/>
            <a:ext cx="1075264" cy="45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0F23623-EBB2-4871-871A-2A27BF4158EC}"/>
              </a:ext>
            </a:extLst>
          </p:cNvPr>
          <p:cNvCxnSpPr>
            <a:cxnSpLocks/>
            <a:stCxn id="66" idx="2"/>
          </p:cNvCxnSpPr>
          <p:nvPr/>
        </p:nvCxnSpPr>
        <p:spPr>
          <a:xfrm flipH="1">
            <a:off x="5300869" y="4216814"/>
            <a:ext cx="967409" cy="566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14" descr="An Introduction to Garbage Can Lid Locks - Waste Advantage Magazine">
            <a:extLst>
              <a:ext uri="{FF2B5EF4-FFF2-40B4-BE49-F238E27FC236}">
                <a16:creationId xmlns:a16="http://schemas.microsoft.com/office/drawing/2014/main" id="{4C2014CA-5AED-4FCC-A0C9-C0534FBC00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2753" y="4519788"/>
            <a:ext cx="1707068" cy="1040895"/>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5A92B197-146E-4112-BB2B-F69FC91C60C7}"/>
              </a:ext>
            </a:extLst>
          </p:cNvPr>
          <p:cNvSpPr txBox="1"/>
          <p:nvPr/>
        </p:nvSpPr>
        <p:spPr>
          <a:xfrm>
            <a:off x="3602753" y="5581831"/>
            <a:ext cx="1590261" cy="276999"/>
          </a:xfrm>
          <a:prstGeom prst="rect">
            <a:avLst/>
          </a:prstGeom>
          <a:noFill/>
        </p:spPr>
        <p:txBody>
          <a:bodyPr wrap="square" rtlCol="0">
            <a:spAutoFit/>
          </a:bodyPr>
          <a:lstStyle/>
          <a:p>
            <a:r>
              <a:rPr lang="en-US" sz="1200" dirty="0"/>
              <a:t>Unlock Bin </a:t>
            </a:r>
          </a:p>
        </p:txBody>
      </p:sp>
      <p:sp>
        <p:nvSpPr>
          <p:cNvPr id="72" name="TextBox 71">
            <a:extLst>
              <a:ext uri="{FF2B5EF4-FFF2-40B4-BE49-F238E27FC236}">
                <a16:creationId xmlns:a16="http://schemas.microsoft.com/office/drawing/2014/main" id="{853B1266-6125-4081-BFCE-151CC7942748}"/>
              </a:ext>
            </a:extLst>
          </p:cNvPr>
          <p:cNvSpPr txBox="1"/>
          <p:nvPr/>
        </p:nvSpPr>
        <p:spPr>
          <a:xfrm>
            <a:off x="5491369" y="4637467"/>
            <a:ext cx="824948" cy="461665"/>
          </a:xfrm>
          <a:prstGeom prst="rect">
            <a:avLst/>
          </a:prstGeom>
          <a:noFill/>
        </p:spPr>
        <p:txBody>
          <a:bodyPr wrap="square" rtlCol="0">
            <a:spAutoFit/>
          </a:bodyPr>
          <a:lstStyle/>
          <a:p>
            <a:r>
              <a:rPr lang="en-US" sz="1200" dirty="0"/>
              <a:t>Within Threshold</a:t>
            </a:r>
          </a:p>
        </p:txBody>
      </p:sp>
      <p:sp>
        <p:nvSpPr>
          <p:cNvPr id="73" name="TextBox 72">
            <a:extLst>
              <a:ext uri="{FF2B5EF4-FFF2-40B4-BE49-F238E27FC236}">
                <a16:creationId xmlns:a16="http://schemas.microsoft.com/office/drawing/2014/main" id="{650D032E-E638-4E6C-A0E0-93E6E53E9BEC}"/>
              </a:ext>
            </a:extLst>
          </p:cNvPr>
          <p:cNvSpPr txBox="1"/>
          <p:nvPr/>
        </p:nvSpPr>
        <p:spPr>
          <a:xfrm>
            <a:off x="5394465" y="3534640"/>
            <a:ext cx="873810" cy="461665"/>
          </a:xfrm>
          <a:prstGeom prst="rect">
            <a:avLst/>
          </a:prstGeom>
          <a:noFill/>
        </p:spPr>
        <p:txBody>
          <a:bodyPr wrap="square" rtlCol="0">
            <a:spAutoFit/>
          </a:bodyPr>
          <a:lstStyle/>
          <a:p>
            <a:r>
              <a:rPr lang="en-US" sz="1200" dirty="0"/>
              <a:t>Above Threshold</a:t>
            </a:r>
          </a:p>
        </p:txBody>
      </p:sp>
      <p:sp>
        <p:nvSpPr>
          <p:cNvPr id="74" name="Rectangle 73">
            <a:extLst>
              <a:ext uri="{FF2B5EF4-FFF2-40B4-BE49-F238E27FC236}">
                <a16:creationId xmlns:a16="http://schemas.microsoft.com/office/drawing/2014/main" id="{631B45C2-69DA-47A3-B849-9CD7C335E4AF}"/>
              </a:ext>
            </a:extLst>
          </p:cNvPr>
          <p:cNvSpPr/>
          <p:nvPr/>
        </p:nvSpPr>
        <p:spPr>
          <a:xfrm>
            <a:off x="3602753" y="3215059"/>
            <a:ext cx="1590255" cy="781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EE486CDD-510F-4199-8F63-44156C9B8499}"/>
              </a:ext>
            </a:extLst>
          </p:cNvPr>
          <p:cNvSpPr txBox="1"/>
          <p:nvPr/>
        </p:nvSpPr>
        <p:spPr>
          <a:xfrm>
            <a:off x="3772960" y="3282504"/>
            <a:ext cx="1366653" cy="646331"/>
          </a:xfrm>
          <a:prstGeom prst="rect">
            <a:avLst/>
          </a:prstGeom>
          <a:noFill/>
        </p:spPr>
        <p:txBody>
          <a:bodyPr wrap="square" rtlCol="0">
            <a:spAutoFit/>
          </a:bodyPr>
          <a:lstStyle/>
          <a:p>
            <a:r>
              <a:rPr lang="en-US" sz="1200" dirty="0"/>
              <a:t>Ask user to verify and book another slot.</a:t>
            </a:r>
          </a:p>
        </p:txBody>
      </p:sp>
      <p:pic>
        <p:nvPicPr>
          <p:cNvPr id="76" name="Picture 16" descr="IBM Cloud - Wikipedia">
            <a:extLst>
              <a:ext uri="{FF2B5EF4-FFF2-40B4-BE49-F238E27FC236}">
                <a16:creationId xmlns:a16="http://schemas.microsoft.com/office/drawing/2014/main" id="{E6FE3CC4-0A25-4157-A1B7-87A3055A92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0045" y="4589644"/>
            <a:ext cx="1426566" cy="1018975"/>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Arrow Connector 76">
            <a:extLst>
              <a:ext uri="{FF2B5EF4-FFF2-40B4-BE49-F238E27FC236}">
                <a16:creationId xmlns:a16="http://schemas.microsoft.com/office/drawing/2014/main" id="{BB8148EE-8C0F-4B07-B0BC-F02B0F6AE34D}"/>
              </a:ext>
            </a:extLst>
          </p:cNvPr>
          <p:cNvCxnSpPr>
            <a:cxnSpLocks/>
            <a:stCxn id="70" idx="1"/>
          </p:cNvCxnSpPr>
          <p:nvPr/>
        </p:nvCxnSpPr>
        <p:spPr>
          <a:xfrm flipH="1">
            <a:off x="2398643" y="5040236"/>
            <a:ext cx="1204110" cy="1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CDEA651-C1E3-4E47-8C93-EA1F1E29E0C0}"/>
              </a:ext>
            </a:extLst>
          </p:cNvPr>
          <p:cNvSpPr txBox="1"/>
          <p:nvPr/>
        </p:nvSpPr>
        <p:spPr>
          <a:xfrm>
            <a:off x="1073425" y="5489498"/>
            <a:ext cx="1703152" cy="738664"/>
          </a:xfrm>
          <a:prstGeom prst="rect">
            <a:avLst/>
          </a:prstGeom>
          <a:noFill/>
        </p:spPr>
        <p:txBody>
          <a:bodyPr wrap="square" rtlCol="0">
            <a:spAutoFit/>
          </a:bodyPr>
          <a:lstStyle/>
          <a:p>
            <a:r>
              <a:rPr lang="en-US" sz="1200" dirty="0"/>
              <a:t>Record collection data of user in IOT Cloud</a:t>
            </a:r>
          </a:p>
          <a:p>
            <a:endParaRPr lang="en-US" dirty="0"/>
          </a:p>
        </p:txBody>
      </p:sp>
      <p:pic>
        <p:nvPicPr>
          <p:cNvPr id="79" name="Picture 18" descr="Free User wallet Icon of Colored Outline style - Available in SVG, PNG,  EPS, AI &amp; Icon fonts">
            <a:extLst>
              <a:ext uri="{FF2B5EF4-FFF2-40B4-BE49-F238E27FC236}">
                <a16:creationId xmlns:a16="http://schemas.microsoft.com/office/drawing/2014/main" id="{085FFB0D-DBF2-43A1-BA43-516028F74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3317" y="2993724"/>
            <a:ext cx="997419" cy="997419"/>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E228973A-D840-492D-B3F0-96056E2190AE}"/>
              </a:ext>
            </a:extLst>
          </p:cNvPr>
          <p:cNvCxnSpPr>
            <a:cxnSpLocks/>
            <a:endCxn id="79" idx="2"/>
          </p:cNvCxnSpPr>
          <p:nvPr/>
        </p:nvCxnSpPr>
        <p:spPr>
          <a:xfrm flipV="1">
            <a:off x="1852026" y="3991143"/>
            <a:ext cx="1" cy="47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92CCF4E-EC79-4926-A6FB-38BE8101A155}"/>
              </a:ext>
            </a:extLst>
          </p:cNvPr>
          <p:cNvCxnSpPr/>
          <p:nvPr/>
        </p:nvCxnSpPr>
        <p:spPr>
          <a:xfrm flipV="1">
            <a:off x="2350736" y="2482661"/>
            <a:ext cx="2197631" cy="73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E7208BD-9A94-479F-8286-A48D5AF188DF}"/>
              </a:ext>
            </a:extLst>
          </p:cNvPr>
          <p:cNvSpPr txBox="1"/>
          <p:nvPr/>
        </p:nvSpPr>
        <p:spPr>
          <a:xfrm>
            <a:off x="2121578" y="2568728"/>
            <a:ext cx="1289294" cy="646331"/>
          </a:xfrm>
          <a:prstGeom prst="rect">
            <a:avLst/>
          </a:prstGeom>
          <a:noFill/>
        </p:spPr>
        <p:txBody>
          <a:bodyPr wrap="square" rtlCol="0">
            <a:spAutoFit/>
          </a:bodyPr>
          <a:lstStyle/>
          <a:p>
            <a:r>
              <a:rPr lang="en-US" sz="1200" dirty="0"/>
              <a:t>Redeemable points to user wallet</a:t>
            </a:r>
          </a:p>
        </p:txBody>
      </p:sp>
      <p:cxnSp>
        <p:nvCxnSpPr>
          <p:cNvPr id="83" name="Straight Arrow Connector 82">
            <a:extLst>
              <a:ext uri="{FF2B5EF4-FFF2-40B4-BE49-F238E27FC236}">
                <a16:creationId xmlns:a16="http://schemas.microsoft.com/office/drawing/2014/main" id="{8825E129-39ED-4A49-B61B-11908C9D4FFA}"/>
              </a:ext>
            </a:extLst>
          </p:cNvPr>
          <p:cNvCxnSpPr>
            <a:cxnSpLocks/>
          </p:cNvCxnSpPr>
          <p:nvPr/>
        </p:nvCxnSpPr>
        <p:spPr>
          <a:xfrm flipH="1">
            <a:off x="6734862" y="4637467"/>
            <a:ext cx="1" cy="54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4" name="Picture 20" descr="Smart Waste Management - Ryan Watson Consulting">
            <a:extLst>
              <a:ext uri="{FF2B5EF4-FFF2-40B4-BE49-F238E27FC236}">
                <a16:creationId xmlns:a16="http://schemas.microsoft.com/office/drawing/2014/main" id="{3F491E5E-753D-46F5-A540-56AD30E557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5997" y="5208718"/>
            <a:ext cx="1589509" cy="1135363"/>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43C703E4-914D-44AF-A97F-AB81B30ACAE2}"/>
              </a:ext>
            </a:extLst>
          </p:cNvPr>
          <p:cNvSpPr txBox="1"/>
          <p:nvPr/>
        </p:nvSpPr>
        <p:spPr>
          <a:xfrm>
            <a:off x="6480312" y="6344081"/>
            <a:ext cx="1589509" cy="738664"/>
          </a:xfrm>
          <a:prstGeom prst="rect">
            <a:avLst/>
          </a:prstGeom>
          <a:noFill/>
        </p:spPr>
        <p:txBody>
          <a:bodyPr wrap="square" rtlCol="0">
            <a:spAutoFit/>
          </a:bodyPr>
          <a:lstStyle/>
          <a:p>
            <a:r>
              <a:rPr lang="en-US" sz="1200" dirty="0"/>
              <a:t>Alert Garbage collectors.</a:t>
            </a:r>
          </a:p>
          <a:p>
            <a:endParaRPr lang="en-US" dirty="0"/>
          </a:p>
        </p:txBody>
      </p:sp>
    </p:spTree>
    <p:extLst>
      <p:ext uri="{BB962C8B-B14F-4D97-AF65-F5344CB8AC3E}">
        <p14:creationId xmlns:p14="http://schemas.microsoft.com/office/powerpoint/2010/main" val="8254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26A179-B783-4E67-BCA5-3C059AF5EB90}"/>
              </a:ext>
            </a:extLst>
          </p:cNvPr>
          <p:cNvSpPr/>
          <p:nvPr/>
        </p:nvSpPr>
        <p:spPr>
          <a:xfrm>
            <a:off x="1452030" y="2844329"/>
            <a:ext cx="1610687" cy="1071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Bin Threshold in IOT Cloud</a:t>
            </a:r>
          </a:p>
        </p:txBody>
      </p:sp>
      <p:cxnSp>
        <p:nvCxnSpPr>
          <p:cNvPr id="10" name="Straight Arrow Connector 9">
            <a:extLst>
              <a:ext uri="{FF2B5EF4-FFF2-40B4-BE49-F238E27FC236}">
                <a16:creationId xmlns:a16="http://schemas.microsoft.com/office/drawing/2014/main" id="{10D269D8-C728-4321-B354-8F54C9F5DF5E}"/>
              </a:ext>
            </a:extLst>
          </p:cNvPr>
          <p:cNvCxnSpPr>
            <a:cxnSpLocks/>
          </p:cNvCxnSpPr>
          <p:nvPr/>
        </p:nvCxnSpPr>
        <p:spPr>
          <a:xfrm>
            <a:off x="6949581" y="1895654"/>
            <a:ext cx="30060" cy="34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1FB930-3210-42DF-B25B-12C433B0CDA0}"/>
              </a:ext>
            </a:extLst>
          </p:cNvPr>
          <p:cNvCxnSpPr>
            <a:cxnSpLocks/>
            <a:stCxn id="16" idx="2"/>
          </p:cNvCxnSpPr>
          <p:nvPr/>
        </p:nvCxnSpPr>
        <p:spPr>
          <a:xfrm flipH="1">
            <a:off x="6522962" y="3796734"/>
            <a:ext cx="570451" cy="50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67346D-C41A-46FA-B97C-FA02982F3425}"/>
              </a:ext>
            </a:extLst>
          </p:cNvPr>
          <p:cNvSpPr/>
          <p:nvPr/>
        </p:nvSpPr>
        <p:spPr>
          <a:xfrm>
            <a:off x="5231387" y="4297296"/>
            <a:ext cx="1741593" cy="79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enabled. </a:t>
            </a:r>
          </a:p>
        </p:txBody>
      </p:sp>
      <p:cxnSp>
        <p:nvCxnSpPr>
          <p:cNvPr id="13" name="Straight Arrow Connector 12">
            <a:extLst>
              <a:ext uri="{FF2B5EF4-FFF2-40B4-BE49-F238E27FC236}">
                <a16:creationId xmlns:a16="http://schemas.microsoft.com/office/drawing/2014/main" id="{A3D8C034-265E-43A4-8586-C2E3A84CCD4F}"/>
              </a:ext>
            </a:extLst>
          </p:cNvPr>
          <p:cNvCxnSpPr>
            <a:cxnSpLocks/>
            <a:stCxn id="16" idx="2"/>
          </p:cNvCxnSpPr>
          <p:nvPr/>
        </p:nvCxnSpPr>
        <p:spPr>
          <a:xfrm>
            <a:off x="7093413" y="3796734"/>
            <a:ext cx="461395" cy="49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FFD5BD-CEFF-44A1-98F8-07C66E09B431}"/>
              </a:ext>
            </a:extLst>
          </p:cNvPr>
          <p:cNvSpPr/>
          <p:nvPr/>
        </p:nvSpPr>
        <p:spPr>
          <a:xfrm>
            <a:off x="7203705" y="4297296"/>
            <a:ext cx="1870745" cy="79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 to House registration.</a:t>
            </a:r>
          </a:p>
        </p:txBody>
      </p:sp>
      <p:sp>
        <p:nvSpPr>
          <p:cNvPr id="15" name="Rectangle 14">
            <a:extLst>
              <a:ext uri="{FF2B5EF4-FFF2-40B4-BE49-F238E27FC236}">
                <a16:creationId xmlns:a16="http://schemas.microsoft.com/office/drawing/2014/main" id="{A9B81233-FB9F-488E-8D57-11D8E9CD9285}"/>
              </a:ext>
            </a:extLst>
          </p:cNvPr>
          <p:cNvSpPr/>
          <p:nvPr/>
        </p:nvSpPr>
        <p:spPr>
          <a:xfrm>
            <a:off x="5339941" y="2229447"/>
            <a:ext cx="3397541" cy="62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Register</a:t>
            </a:r>
          </a:p>
        </p:txBody>
      </p:sp>
      <p:sp>
        <p:nvSpPr>
          <p:cNvPr id="16" name="Rectangle 15">
            <a:extLst>
              <a:ext uri="{FF2B5EF4-FFF2-40B4-BE49-F238E27FC236}">
                <a16:creationId xmlns:a16="http://schemas.microsoft.com/office/drawing/2014/main" id="{061D7D80-F90E-4FAA-98C8-B83A146A44BE}"/>
              </a:ext>
            </a:extLst>
          </p:cNvPr>
          <p:cNvSpPr/>
          <p:nvPr/>
        </p:nvSpPr>
        <p:spPr>
          <a:xfrm>
            <a:off x="5364582" y="3169657"/>
            <a:ext cx="3457662" cy="62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Address validity</a:t>
            </a:r>
          </a:p>
        </p:txBody>
      </p:sp>
      <p:cxnSp>
        <p:nvCxnSpPr>
          <p:cNvPr id="23" name="Straight Arrow Connector 22">
            <a:extLst>
              <a:ext uri="{FF2B5EF4-FFF2-40B4-BE49-F238E27FC236}">
                <a16:creationId xmlns:a16="http://schemas.microsoft.com/office/drawing/2014/main" id="{AD1C2BF8-F2CC-469C-8D59-84BB7E930A2E}"/>
              </a:ext>
            </a:extLst>
          </p:cNvPr>
          <p:cNvCxnSpPr>
            <a:cxnSpLocks/>
          </p:cNvCxnSpPr>
          <p:nvPr/>
        </p:nvCxnSpPr>
        <p:spPr>
          <a:xfrm>
            <a:off x="6979641" y="2866274"/>
            <a:ext cx="19326" cy="30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CB013B0-8906-4C10-98F2-481C4B8DA304}"/>
              </a:ext>
            </a:extLst>
          </p:cNvPr>
          <p:cNvSpPr/>
          <p:nvPr/>
        </p:nvSpPr>
        <p:spPr>
          <a:xfrm>
            <a:off x="4754372" y="375498"/>
            <a:ext cx="7138923" cy="625189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5246D86-402A-4286-A61B-26EC6BA66EDC}"/>
              </a:ext>
            </a:extLst>
          </p:cNvPr>
          <p:cNvSpPr/>
          <p:nvPr/>
        </p:nvSpPr>
        <p:spPr>
          <a:xfrm>
            <a:off x="5339942" y="1086374"/>
            <a:ext cx="3397541" cy="80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House </a:t>
            </a:r>
          </a:p>
        </p:txBody>
      </p:sp>
      <p:sp>
        <p:nvSpPr>
          <p:cNvPr id="40" name="Rectangle 39">
            <a:extLst>
              <a:ext uri="{FF2B5EF4-FFF2-40B4-BE49-F238E27FC236}">
                <a16:creationId xmlns:a16="http://schemas.microsoft.com/office/drawing/2014/main" id="{F4010D85-D173-4B07-BB91-FC6E101C19BE}"/>
              </a:ext>
            </a:extLst>
          </p:cNvPr>
          <p:cNvSpPr/>
          <p:nvPr/>
        </p:nvSpPr>
        <p:spPr>
          <a:xfrm>
            <a:off x="745784" y="1343272"/>
            <a:ext cx="3754222" cy="523579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8E83455-E36C-4508-8C3D-41F7D7534D9A}"/>
              </a:ext>
            </a:extLst>
          </p:cNvPr>
          <p:cNvSpPr txBox="1"/>
          <p:nvPr/>
        </p:nvSpPr>
        <p:spPr>
          <a:xfrm>
            <a:off x="4961401" y="592840"/>
            <a:ext cx="1357423" cy="369332"/>
          </a:xfrm>
          <a:prstGeom prst="rect">
            <a:avLst/>
          </a:prstGeom>
          <a:noFill/>
        </p:spPr>
        <p:txBody>
          <a:bodyPr wrap="none" rtlCol="0">
            <a:spAutoFit/>
          </a:bodyPr>
          <a:lstStyle/>
          <a:p>
            <a:r>
              <a:rPr lang="en-US" dirty="0"/>
              <a:t>Registration </a:t>
            </a:r>
          </a:p>
        </p:txBody>
      </p:sp>
      <p:sp>
        <p:nvSpPr>
          <p:cNvPr id="63" name="TextBox 62">
            <a:extLst>
              <a:ext uri="{FF2B5EF4-FFF2-40B4-BE49-F238E27FC236}">
                <a16:creationId xmlns:a16="http://schemas.microsoft.com/office/drawing/2014/main" id="{B78DEDE2-D81F-4C70-8B62-215F17039505}"/>
              </a:ext>
            </a:extLst>
          </p:cNvPr>
          <p:cNvSpPr txBox="1"/>
          <p:nvPr/>
        </p:nvSpPr>
        <p:spPr>
          <a:xfrm>
            <a:off x="717798" y="1343272"/>
            <a:ext cx="3363114" cy="369332"/>
          </a:xfrm>
          <a:prstGeom prst="rect">
            <a:avLst/>
          </a:prstGeom>
          <a:noFill/>
        </p:spPr>
        <p:txBody>
          <a:bodyPr wrap="square" rtlCol="0">
            <a:spAutoFit/>
          </a:bodyPr>
          <a:lstStyle/>
          <a:p>
            <a:r>
              <a:rPr lang="en-US" dirty="0"/>
              <a:t>Community Bin Registration</a:t>
            </a:r>
          </a:p>
        </p:txBody>
      </p:sp>
      <p:sp>
        <p:nvSpPr>
          <p:cNvPr id="64" name="Rectangle 63">
            <a:extLst>
              <a:ext uri="{FF2B5EF4-FFF2-40B4-BE49-F238E27FC236}">
                <a16:creationId xmlns:a16="http://schemas.microsoft.com/office/drawing/2014/main" id="{EA5CFBE1-66EE-4EBF-AFC8-10FC4876275E}"/>
              </a:ext>
            </a:extLst>
          </p:cNvPr>
          <p:cNvSpPr/>
          <p:nvPr/>
        </p:nvSpPr>
        <p:spPr>
          <a:xfrm>
            <a:off x="1438907" y="1895654"/>
            <a:ext cx="1610687" cy="49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capacity in IOT Cloud </a:t>
            </a:r>
          </a:p>
        </p:txBody>
      </p:sp>
      <p:cxnSp>
        <p:nvCxnSpPr>
          <p:cNvPr id="65" name="Straight Arrow Connector 64">
            <a:extLst>
              <a:ext uri="{FF2B5EF4-FFF2-40B4-BE49-F238E27FC236}">
                <a16:creationId xmlns:a16="http://schemas.microsoft.com/office/drawing/2014/main" id="{225996C4-C67B-4B5A-92E3-228F43A76427}"/>
              </a:ext>
            </a:extLst>
          </p:cNvPr>
          <p:cNvCxnSpPr>
            <a:cxnSpLocks/>
          </p:cNvCxnSpPr>
          <p:nvPr/>
        </p:nvCxnSpPr>
        <p:spPr>
          <a:xfrm>
            <a:off x="2244250" y="2402068"/>
            <a:ext cx="8388" cy="42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28A3A4C-4A9E-4FA6-94CB-06BB7A2A84CC}"/>
              </a:ext>
            </a:extLst>
          </p:cNvPr>
          <p:cNvSpPr/>
          <p:nvPr/>
        </p:nvSpPr>
        <p:spPr>
          <a:xfrm>
            <a:off x="1154985" y="308970"/>
            <a:ext cx="2734811" cy="807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Waste Management App </a:t>
            </a:r>
          </a:p>
        </p:txBody>
      </p:sp>
      <p:sp>
        <p:nvSpPr>
          <p:cNvPr id="70" name="TextBox 69">
            <a:extLst>
              <a:ext uri="{FF2B5EF4-FFF2-40B4-BE49-F238E27FC236}">
                <a16:creationId xmlns:a16="http://schemas.microsoft.com/office/drawing/2014/main" id="{64234683-F2D9-4E73-8BB4-A58261AE15F3}"/>
              </a:ext>
            </a:extLst>
          </p:cNvPr>
          <p:cNvSpPr txBox="1"/>
          <p:nvPr/>
        </p:nvSpPr>
        <p:spPr>
          <a:xfrm>
            <a:off x="9134570" y="592840"/>
            <a:ext cx="2621903" cy="2031325"/>
          </a:xfrm>
          <a:prstGeom prst="rect">
            <a:avLst/>
          </a:prstGeom>
          <a:noFill/>
          <a:ln>
            <a:solidFill>
              <a:schemeClr val="tx1"/>
            </a:solidFill>
          </a:ln>
        </p:spPr>
        <p:txBody>
          <a:bodyPr wrap="square" rtlCol="0">
            <a:spAutoFit/>
          </a:bodyPr>
          <a:lstStyle/>
          <a:p>
            <a:r>
              <a:rPr lang="en-US" dirty="0"/>
              <a:t>Data for House Registration:</a:t>
            </a:r>
          </a:p>
          <a:p>
            <a:endParaRPr lang="en-US" dirty="0"/>
          </a:p>
          <a:p>
            <a:pPr marL="342900" indent="-342900">
              <a:buAutoNum type="arabicPeriod"/>
            </a:pPr>
            <a:r>
              <a:rPr lang="en-US" dirty="0"/>
              <a:t>House Address.</a:t>
            </a:r>
          </a:p>
          <a:p>
            <a:pPr marL="342900" indent="-342900">
              <a:buAutoNum type="arabicPeriod"/>
            </a:pPr>
            <a:r>
              <a:rPr lang="en-US" dirty="0"/>
              <a:t>Property Tax ID.</a:t>
            </a:r>
          </a:p>
          <a:p>
            <a:pPr marL="342900" indent="-342900">
              <a:buAutoNum type="arabicPeriod"/>
            </a:pPr>
            <a:r>
              <a:rPr lang="en-US" dirty="0"/>
              <a:t>House Owner Name.</a:t>
            </a:r>
          </a:p>
          <a:p>
            <a:endParaRPr lang="en-US" dirty="0"/>
          </a:p>
        </p:txBody>
      </p:sp>
      <p:sp>
        <p:nvSpPr>
          <p:cNvPr id="71" name="TextBox 70">
            <a:extLst>
              <a:ext uri="{FF2B5EF4-FFF2-40B4-BE49-F238E27FC236}">
                <a16:creationId xmlns:a16="http://schemas.microsoft.com/office/drawing/2014/main" id="{D33B77E6-8656-4147-9CE8-30BBA4EB9636}"/>
              </a:ext>
            </a:extLst>
          </p:cNvPr>
          <p:cNvSpPr txBox="1"/>
          <p:nvPr/>
        </p:nvSpPr>
        <p:spPr>
          <a:xfrm>
            <a:off x="9279188" y="2945506"/>
            <a:ext cx="2477285" cy="2862322"/>
          </a:xfrm>
          <a:prstGeom prst="rect">
            <a:avLst/>
          </a:prstGeom>
          <a:noFill/>
          <a:ln>
            <a:solidFill>
              <a:schemeClr val="tx1"/>
            </a:solidFill>
          </a:ln>
        </p:spPr>
        <p:txBody>
          <a:bodyPr wrap="square" rtlCol="0">
            <a:spAutoFit/>
          </a:bodyPr>
          <a:lstStyle/>
          <a:p>
            <a:r>
              <a:rPr lang="en-US" dirty="0"/>
              <a:t>Data for User Registration:</a:t>
            </a:r>
          </a:p>
          <a:p>
            <a:endParaRPr lang="en-US" dirty="0"/>
          </a:p>
          <a:p>
            <a:pPr marL="342900" indent="-342900">
              <a:buAutoNum type="arabicPeriod"/>
            </a:pPr>
            <a:r>
              <a:rPr lang="en-US" dirty="0"/>
              <a:t>Name.</a:t>
            </a:r>
          </a:p>
          <a:p>
            <a:pPr marL="342900" indent="-342900">
              <a:buAutoNum type="arabicPeriod"/>
            </a:pPr>
            <a:r>
              <a:rPr lang="en-US" dirty="0"/>
              <a:t>Select registered House Address.</a:t>
            </a:r>
          </a:p>
          <a:p>
            <a:pPr marL="342900" indent="-342900">
              <a:buAutoNum type="arabicPeriod"/>
            </a:pPr>
            <a:r>
              <a:rPr lang="en-US" dirty="0"/>
              <a:t>Mobile Number.</a:t>
            </a:r>
          </a:p>
          <a:p>
            <a:pPr marL="342900" indent="-342900">
              <a:buAutoNum type="arabicPeriod" startAt="4"/>
            </a:pPr>
            <a:r>
              <a:rPr lang="en-US" dirty="0"/>
              <a:t>Linked Wallet account number.</a:t>
            </a:r>
          </a:p>
          <a:p>
            <a:endParaRPr lang="en-US" dirty="0"/>
          </a:p>
        </p:txBody>
      </p:sp>
      <p:sp>
        <p:nvSpPr>
          <p:cNvPr id="21" name="Title 1">
            <a:extLst>
              <a:ext uri="{FF2B5EF4-FFF2-40B4-BE49-F238E27FC236}">
                <a16:creationId xmlns:a16="http://schemas.microsoft.com/office/drawing/2014/main" id="{21BE15DD-15C1-43D2-9754-58010B208A92}"/>
              </a:ext>
            </a:extLst>
          </p:cNvPr>
          <p:cNvSpPr>
            <a:spLocks noGrp="1"/>
          </p:cNvSpPr>
          <p:nvPr>
            <p:ph type="title"/>
          </p:nvPr>
        </p:nvSpPr>
        <p:spPr>
          <a:xfrm>
            <a:off x="5640112" y="5761831"/>
            <a:ext cx="4020723" cy="673074"/>
          </a:xfrm>
        </p:spPr>
        <p:txBody>
          <a:bodyPr>
            <a:normAutofit fontScale="90000"/>
          </a:bodyPr>
          <a:lstStyle/>
          <a:p>
            <a:r>
              <a:rPr lang="en-US" dirty="0"/>
              <a:t>FLOW CHART</a:t>
            </a:r>
          </a:p>
        </p:txBody>
      </p:sp>
    </p:spTree>
    <p:extLst>
      <p:ext uri="{BB962C8B-B14F-4D97-AF65-F5344CB8AC3E}">
        <p14:creationId xmlns:p14="http://schemas.microsoft.com/office/powerpoint/2010/main" val="396917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C9E-A0DC-4AE5-89A9-6D4FF52E3FC4}"/>
              </a:ext>
            </a:extLst>
          </p:cNvPr>
          <p:cNvSpPr>
            <a:spLocks noGrp="1"/>
          </p:cNvSpPr>
          <p:nvPr>
            <p:ph type="title"/>
          </p:nvPr>
        </p:nvSpPr>
        <p:spPr>
          <a:xfrm>
            <a:off x="1850401" y="5501012"/>
            <a:ext cx="9601200" cy="1485900"/>
          </a:xfrm>
        </p:spPr>
        <p:txBody>
          <a:bodyPr/>
          <a:lstStyle/>
          <a:p>
            <a:r>
              <a:rPr lang="en-US" dirty="0"/>
              <a:t>FLOW CHART</a:t>
            </a:r>
          </a:p>
        </p:txBody>
      </p:sp>
      <p:cxnSp>
        <p:nvCxnSpPr>
          <p:cNvPr id="4" name="Straight Arrow Connector 3">
            <a:extLst>
              <a:ext uri="{FF2B5EF4-FFF2-40B4-BE49-F238E27FC236}">
                <a16:creationId xmlns:a16="http://schemas.microsoft.com/office/drawing/2014/main" id="{2E3FCDFC-586D-4CBC-B35E-95B63B91AEA1}"/>
              </a:ext>
            </a:extLst>
          </p:cNvPr>
          <p:cNvCxnSpPr>
            <a:cxnSpLocks/>
          </p:cNvCxnSpPr>
          <p:nvPr/>
        </p:nvCxnSpPr>
        <p:spPr>
          <a:xfrm>
            <a:off x="8488380" y="1200071"/>
            <a:ext cx="0" cy="31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92D6BA1-A1B3-458D-ADCC-392290BE0838}"/>
              </a:ext>
            </a:extLst>
          </p:cNvPr>
          <p:cNvSpPr/>
          <p:nvPr/>
        </p:nvSpPr>
        <p:spPr>
          <a:xfrm>
            <a:off x="7232468" y="1514657"/>
            <a:ext cx="2560035"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to place garbage in tray </a:t>
            </a:r>
          </a:p>
        </p:txBody>
      </p:sp>
      <p:sp>
        <p:nvSpPr>
          <p:cNvPr id="6" name="Rectangle 5">
            <a:extLst>
              <a:ext uri="{FF2B5EF4-FFF2-40B4-BE49-F238E27FC236}">
                <a16:creationId xmlns:a16="http://schemas.microsoft.com/office/drawing/2014/main" id="{76FC1E31-43B6-4F80-9951-65F74C82C577}"/>
              </a:ext>
            </a:extLst>
          </p:cNvPr>
          <p:cNvSpPr/>
          <p:nvPr/>
        </p:nvSpPr>
        <p:spPr>
          <a:xfrm>
            <a:off x="7201045" y="2180249"/>
            <a:ext cx="2591447" cy="87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 sensor in Tray to measure Garbage quantity</a:t>
            </a:r>
          </a:p>
        </p:txBody>
      </p:sp>
      <p:sp>
        <p:nvSpPr>
          <p:cNvPr id="7" name="Rectangle 6">
            <a:extLst>
              <a:ext uri="{FF2B5EF4-FFF2-40B4-BE49-F238E27FC236}">
                <a16:creationId xmlns:a16="http://schemas.microsoft.com/office/drawing/2014/main" id="{C7EB0F62-BE3D-472B-810B-BE412C616C1E}"/>
              </a:ext>
            </a:extLst>
          </p:cNvPr>
          <p:cNvSpPr/>
          <p:nvPr/>
        </p:nvSpPr>
        <p:spPr>
          <a:xfrm>
            <a:off x="7958305" y="4580579"/>
            <a:ext cx="1251000" cy="48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Unlock bin</a:t>
            </a:r>
          </a:p>
        </p:txBody>
      </p:sp>
      <p:sp>
        <p:nvSpPr>
          <p:cNvPr id="8" name="Rectangle 7">
            <a:extLst>
              <a:ext uri="{FF2B5EF4-FFF2-40B4-BE49-F238E27FC236}">
                <a16:creationId xmlns:a16="http://schemas.microsoft.com/office/drawing/2014/main" id="{8A565764-FEA1-4235-BDAE-445B316D90D1}"/>
              </a:ext>
            </a:extLst>
          </p:cNvPr>
          <p:cNvSpPr/>
          <p:nvPr/>
        </p:nvSpPr>
        <p:spPr>
          <a:xfrm>
            <a:off x="10146403" y="3404337"/>
            <a:ext cx="1928423" cy="4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Unable to unlock bin</a:t>
            </a:r>
          </a:p>
        </p:txBody>
      </p:sp>
      <p:sp>
        <p:nvSpPr>
          <p:cNvPr id="9" name="TextBox 8">
            <a:extLst>
              <a:ext uri="{FF2B5EF4-FFF2-40B4-BE49-F238E27FC236}">
                <a16:creationId xmlns:a16="http://schemas.microsoft.com/office/drawing/2014/main" id="{FE628C9C-232C-4976-9C0F-51A7A3D95A7A}"/>
              </a:ext>
            </a:extLst>
          </p:cNvPr>
          <p:cNvSpPr txBox="1"/>
          <p:nvPr/>
        </p:nvSpPr>
        <p:spPr>
          <a:xfrm>
            <a:off x="8684299" y="3956437"/>
            <a:ext cx="485518" cy="369332"/>
          </a:xfrm>
          <a:prstGeom prst="rect">
            <a:avLst/>
          </a:prstGeom>
          <a:noFill/>
        </p:spPr>
        <p:txBody>
          <a:bodyPr wrap="none" rtlCol="0">
            <a:spAutoFit/>
          </a:bodyPr>
          <a:lstStyle/>
          <a:p>
            <a:r>
              <a:rPr lang="en-US" dirty="0"/>
              <a:t>Yes</a:t>
            </a:r>
          </a:p>
        </p:txBody>
      </p:sp>
      <p:cxnSp>
        <p:nvCxnSpPr>
          <p:cNvPr id="10" name="Straight Arrow Connector 9">
            <a:extLst>
              <a:ext uri="{FF2B5EF4-FFF2-40B4-BE49-F238E27FC236}">
                <a16:creationId xmlns:a16="http://schemas.microsoft.com/office/drawing/2014/main" id="{C4AF8E54-9564-4273-B800-88B44BD0AB8A}"/>
              </a:ext>
            </a:extLst>
          </p:cNvPr>
          <p:cNvCxnSpPr>
            <a:cxnSpLocks/>
          </p:cNvCxnSpPr>
          <p:nvPr/>
        </p:nvCxnSpPr>
        <p:spPr>
          <a:xfrm>
            <a:off x="8498168" y="2030427"/>
            <a:ext cx="0" cy="31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A9D150-2039-4729-A5E3-646F9878382B}"/>
              </a:ext>
            </a:extLst>
          </p:cNvPr>
          <p:cNvCxnSpPr>
            <a:cxnSpLocks/>
          </p:cNvCxnSpPr>
          <p:nvPr/>
        </p:nvCxnSpPr>
        <p:spPr>
          <a:xfrm>
            <a:off x="8499230" y="3061616"/>
            <a:ext cx="0" cy="25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520222-B345-4082-BDBA-4D9B07648758}"/>
              </a:ext>
            </a:extLst>
          </p:cNvPr>
          <p:cNvCxnSpPr>
            <a:cxnSpLocks/>
          </p:cNvCxnSpPr>
          <p:nvPr/>
        </p:nvCxnSpPr>
        <p:spPr>
          <a:xfrm>
            <a:off x="11118139" y="3891669"/>
            <a:ext cx="0" cy="25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9B47DE7-05A0-4BE3-B682-1798F0454B2C}"/>
              </a:ext>
            </a:extLst>
          </p:cNvPr>
          <p:cNvSpPr txBox="1"/>
          <p:nvPr/>
        </p:nvSpPr>
        <p:spPr>
          <a:xfrm>
            <a:off x="9681393" y="3392772"/>
            <a:ext cx="455574" cy="369332"/>
          </a:xfrm>
          <a:prstGeom prst="rect">
            <a:avLst/>
          </a:prstGeom>
          <a:noFill/>
        </p:spPr>
        <p:txBody>
          <a:bodyPr wrap="none" rtlCol="0">
            <a:spAutoFit/>
          </a:bodyPr>
          <a:lstStyle/>
          <a:p>
            <a:r>
              <a:rPr lang="en-US" dirty="0"/>
              <a:t>No</a:t>
            </a:r>
          </a:p>
        </p:txBody>
      </p:sp>
      <p:cxnSp>
        <p:nvCxnSpPr>
          <p:cNvPr id="14" name="Straight Arrow Connector 13">
            <a:extLst>
              <a:ext uri="{FF2B5EF4-FFF2-40B4-BE49-F238E27FC236}">
                <a16:creationId xmlns:a16="http://schemas.microsoft.com/office/drawing/2014/main" id="{5A1E28B2-EB50-4964-82E9-456C9967C12E}"/>
              </a:ext>
            </a:extLst>
          </p:cNvPr>
          <p:cNvCxnSpPr>
            <a:cxnSpLocks/>
          </p:cNvCxnSpPr>
          <p:nvPr/>
        </p:nvCxnSpPr>
        <p:spPr>
          <a:xfrm>
            <a:off x="8565515" y="4236101"/>
            <a:ext cx="0" cy="34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16C39F-8145-4F60-8A6B-66A0DBF8410B}"/>
              </a:ext>
            </a:extLst>
          </p:cNvPr>
          <p:cNvCxnSpPr>
            <a:cxnSpLocks/>
          </p:cNvCxnSpPr>
          <p:nvPr/>
        </p:nvCxnSpPr>
        <p:spPr>
          <a:xfrm>
            <a:off x="1881806" y="1931206"/>
            <a:ext cx="4194" cy="3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2B0E51-54F2-4897-9364-7EF8EB718FAC}"/>
              </a:ext>
            </a:extLst>
          </p:cNvPr>
          <p:cNvSpPr/>
          <p:nvPr/>
        </p:nvSpPr>
        <p:spPr>
          <a:xfrm>
            <a:off x="762650" y="2308551"/>
            <a:ext cx="2175503" cy="526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bin availability</a:t>
            </a:r>
          </a:p>
        </p:txBody>
      </p:sp>
      <p:sp>
        <p:nvSpPr>
          <p:cNvPr id="17" name="Rectangle 16">
            <a:extLst>
              <a:ext uri="{FF2B5EF4-FFF2-40B4-BE49-F238E27FC236}">
                <a16:creationId xmlns:a16="http://schemas.microsoft.com/office/drawing/2014/main" id="{7D59EDA4-FD67-4B64-A5E9-17B4AAFA61FD}"/>
              </a:ext>
            </a:extLst>
          </p:cNvPr>
          <p:cNvSpPr/>
          <p:nvPr/>
        </p:nvSpPr>
        <p:spPr>
          <a:xfrm>
            <a:off x="762650" y="3189395"/>
            <a:ext cx="2175503" cy="687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bin available capacity</a:t>
            </a:r>
          </a:p>
        </p:txBody>
      </p:sp>
      <p:sp>
        <p:nvSpPr>
          <p:cNvPr id="18" name="Rectangle 17">
            <a:extLst>
              <a:ext uri="{FF2B5EF4-FFF2-40B4-BE49-F238E27FC236}">
                <a16:creationId xmlns:a16="http://schemas.microsoft.com/office/drawing/2014/main" id="{D9284C5D-15B8-4FE1-9F55-72E93D6B874F}"/>
              </a:ext>
            </a:extLst>
          </p:cNvPr>
          <p:cNvSpPr/>
          <p:nvPr/>
        </p:nvSpPr>
        <p:spPr>
          <a:xfrm>
            <a:off x="4461527" y="2388435"/>
            <a:ext cx="1661885"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alternate bins</a:t>
            </a:r>
          </a:p>
        </p:txBody>
      </p:sp>
      <p:sp>
        <p:nvSpPr>
          <p:cNvPr id="19" name="TextBox 18">
            <a:extLst>
              <a:ext uri="{FF2B5EF4-FFF2-40B4-BE49-F238E27FC236}">
                <a16:creationId xmlns:a16="http://schemas.microsoft.com/office/drawing/2014/main" id="{9FF2EC7C-9435-4A6A-80A0-86155E7E439E}"/>
              </a:ext>
            </a:extLst>
          </p:cNvPr>
          <p:cNvSpPr txBox="1"/>
          <p:nvPr/>
        </p:nvSpPr>
        <p:spPr>
          <a:xfrm>
            <a:off x="3630585" y="2308551"/>
            <a:ext cx="539177" cy="369332"/>
          </a:xfrm>
          <a:prstGeom prst="rect">
            <a:avLst/>
          </a:prstGeom>
          <a:noFill/>
        </p:spPr>
        <p:txBody>
          <a:bodyPr wrap="square" rtlCol="0">
            <a:spAutoFit/>
          </a:bodyPr>
          <a:lstStyle/>
          <a:p>
            <a:r>
              <a:rPr lang="en-US" dirty="0"/>
              <a:t>No</a:t>
            </a:r>
          </a:p>
        </p:txBody>
      </p:sp>
      <p:cxnSp>
        <p:nvCxnSpPr>
          <p:cNvPr id="20" name="Straight Arrow Connector 19">
            <a:extLst>
              <a:ext uri="{FF2B5EF4-FFF2-40B4-BE49-F238E27FC236}">
                <a16:creationId xmlns:a16="http://schemas.microsoft.com/office/drawing/2014/main" id="{21DB33E5-0DEA-40D4-8114-44B6C721FB44}"/>
              </a:ext>
            </a:extLst>
          </p:cNvPr>
          <p:cNvCxnSpPr>
            <a:cxnSpLocks/>
            <a:stCxn id="16" idx="3"/>
          </p:cNvCxnSpPr>
          <p:nvPr/>
        </p:nvCxnSpPr>
        <p:spPr>
          <a:xfrm>
            <a:off x="2938153" y="2571620"/>
            <a:ext cx="1516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28FFC27-CB4C-4284-AB38-F9F50A2CD555}"/>
              </a:ext>
            </a:extLst>
          </p:cNvPr>
          <p:cNvCxnSpPr>
            <a:cxnSpLocks/>
            <a:stCxn id="17" idx="3"/>
            <a:endCxn id="18" idx="2"/>
          </p:cNvCxnSpPr>
          <p:nvPr/>
        </p:nvCxnSpPr>
        <p:spPr>
          <a:xfrm flipV="1">
            <a:off x="2938153" y="2874996"/>
            <a:ext cx="2354317" cy="658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D134C16-6FB6-4990-A92A-9CB9AAEE5004}"/>
              </a:ext>
            </a:extLst>
          </p:cNvPr>
          <p:cNvSpPr txBox="1"/>
          <p:nvPr/>
        </p:nvSpPr>
        <p:spPr>
          <a:xfrm>
            <a:off x="3760424" y="3189395"/>
            <a:ext cx="701103" cy="369332"/>
          </a:xfrm>
          <a:prstGeom prst="rect">
            <a:avLst/>
          </a:prstGeom>
          <a:noFill/>
        </p:spPr>
        <p:txBody>
          <a:bodyPr wrap="square" rtlCol="0">
            <a:spAutoFit/>
          </a:bodyPr>
          <a:lstStyle/>
          <a:p>
            <a:r>
              <a:rPr lang="en-US" dirty="0"/>
              <a:t>No</a:t>
            </a:r>
          </a:p>
        </p:txBody>
      </p:sp>
      <p:cxnSp>
        <p:nvCxnSpPr>
          <p:cNvPr id="23" name="Straight Arrow Connector 22">
            <a:extLst>
              <a:ext uri="{FF2B5EF4-FFF2-40B4-BE49-F238E27FC236}">
                <a16:creationId xmlns:a16="http://schemas.microsoft.com/office/drawing/2014/main" id="{959A19ED-32BF-48A1-8CFF-FDA5AC25062E}"/>
              </a:ext>
            </a:extLst>
          </p:cNvPr>
          <p:cNvCxnSpPr>
            <a:cxnSpLocks/>
          </p:cNvCxnSpPr>
          <p:nvPr/>
        </p:nvCxnSpPr>
        <p:spPr>
          <a:xfrm>
            <a:off x="1881806" y="2795112"/>
            <a:ext cx="4194" cy="3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AEEB279-7698-4287-8A00-1D53AB1120AC}"/>
              </a:ext>
            </a:extLst>
          </p:cNvPr>
          <p:cNvSpPr txBox="1"/>
          <p:nvPr/>
        </p:nvSpPr>
        <p:spPr>
          <a:xfrm flipH="1">
            <a:off x="1755965" y="3824902"/>
            <a:ext cx="714860" cy="369332"/>
          </a:xfrm>
          <a:prstGeom prst="rect">
            <a:avLst/>
          </a:prstGeom>
          <a:noFill/>
        </p:spPr>
        <p:txBody>
          <a:bodyPr wrap="square" rtlCol="0">
            <a:spAutoFit/>
          </a:bodyPr>
          <a:lstStyle/>
          <a:p>
            <a:r>
              <a:rPr lang="en-US" dirty="0"/>
              <a:t>Yes</a:t>
            </a:r>
          </a:p>
        </p:txBody>
      </p:sp>
      <p:sp>
        <p:nvSpPr>
          <p:cNvPr id="25" name="Rectangle 24">
            <a:extLst>
              <a:ext uri="{FF2B5EF4-FFF2-40B4-BE49-F238E27FC236}">
                <a16:creationId xmlns:a16="http://schemas.microsoft.com/office/drawing/2014/main" id="{31136A35-1335-4A65-B300-DA1AD4D8AC96}"/>
              </a:ext>
            </a:extLst>
          </p:cNvPr>
          <p:cNvSpPr/>
          <p:nvPr/>
        </p:nvSpPr>
        <p:spPr>
          <a:xfrm>
            <a:off x="720580" y="629173"/>
            <a:ext cx="5503889" cy="4685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421E655-422A-4796-9242-6B075A5CD9C5}"/>
              </a:ext>
            </a:extLst>
          </p:cNvPr>
          <p:cNvSpPr txBox="1"/>
          <p:nvPr/>
        </p:nvSpPr>
        <p:spPr>
          <a:xfrm>
            <a:off x="2470825" y="694377"/>
            <a:ext cx="2727478" cy="369332"/>
          </a:xfrm>
          <a:prstGeom prst="rect">
            <a:avLst/>
          </a:prstGeom>
          <a:noFill/>
        </p:spPr>
        <p:txBody>
          <a:bodyPr wrap="none" rtlCol="0">
            <a:spAutoFit/>
          </a:bodyPr>
          <a:lstStyle/>
          <a:p>
            <a:r>
              <a:rPr lang="en-US" b="1" dirty="0"/>
              <a:t>Book Slot to Drop Garbage</a:t>
            </a:r>
          </a:p>
        </p:txBody>
      </p:sp>
      <p:sp>
        <p:nvSpPr>
          <p:cNvPr id="27" name="Flowchart: Terminator 26">
            <a:extLst>
              <a:ext uri="{FF2B5EF4-FFF2-40B4-BE49-F238E27FC236}">
                <a16:creationId xmlns:a16="http://schemas.microsoft.com/office/drawing/2014/main" id="{6FA5319C-6DE4-47C8-823D-19DB5C73B412}"/>
              </a:ext>
            </a:extLst>
          </p:cNvPr>
          <p:cNvSpPr/>
          <p:nvPr/>
        </p:nvSpPr>
        <p:spPr>
          <a:xfrm>
            <a:off x="7232468" y="554359"/>
            <a:ext cx="2405704" cy="62513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Enter registered mobile number</a:t>
            </a:r>
          </a:p>
          <a:p>
            <a:pPr algn="ctr"/>
            <a:endParaRPr lang="en-US" dirty="0"/>
          </a:p>
        </p:txBody>
      </p:sp>
      <p:sp>
        <p:nvSpPr>
          <p:cNvPr id="28" name="Flowchart: Decision 27">
            <a:extLst>
              <a:ext uri="{FF2B5EF4-FFF2-40B4-BE49-F238E27FC236}">
                <a16:creationId xmlns:a16="http://schemas.microsoft.com/office/drawing/2014/main" id="{422C5E60-6145-4783-9067-2E298F69BBE4}"/>
              </a:ext>
            </a:extLst>
          </p:cNvPr>
          <p:cNvSpPr/>
          <p:nvPr/>
        </p:nvSpPr>
        <p:spPr>
          <a:xfrm>
            <a:off x="7264957" y="3303620"/>
            <a:ext cx="2591447" cy="9038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Capacity &lt; Threshold</a:t>
            </a:r>
          </a:p>
        </p:txBody>
      </p:sp>
      <p:sp>
        <p:nvSpPr>
          <p:cNvPr id="29" name="Flowchart: Terminator 28">
            <a:extLst>
              <a:ext uri="{FF2B5EF4-FFF2-40B4-BE49-F238E27FC236}">
                <a16:creationId xmlns:a16="http://schemas.microsoft.com/office/drawing/2014/main" id="{624BF4DC-FC99-4F16-AF61-B9142E769C42}"/>
              </a:ext>
            </a:extLst>
          </p:cNvPr>
          <p:cNvSpPr/>
          <p:nvPr/>
        </p:nvSpPr>
        <p:spPr>
          <a:xfrm>
            <a:off x="10231523" y="4147226"/>
            <a:ext cx="1928421" cy="47703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another slot</a:t>
            </a:r>
          </a:p>
        </p:txBody>
      </p:sp>
      <p:sp>
        <p:nvSpPr>
          <p:cNvPr id="30" name="Flowchart: Terminator 29">
            <a:extLst>
              <a:ext uri="{FF2B5EF4-FFF2-40B4-BE49-F238E27FC236}">
                <a16:creationId xmlns:a16="http://schemas.microsoft.com/office/drawing/2014/main" id="{E44B4C4E-F6C4-4B46-A785-806150505D3B}"/>
              </a:ext>
            </a:extLst>
          </p:cNvPr>
          <p:cNvSpPr/>
          <p:nvPr/>
        </p:nvSpPr>
        <p:spPr>
          <a:xfrm>
            <a:off x="7740712" y="5314673"/>
            <a:ext cx="1686186" cy="4820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Redeem point </a:t>
            </a:r>
          </a:p>
        </p:txBody>
      </p:sp>
      <p:cxnSp>
        <p:nvCxnSpPr>
          <p:cNvPr id="31" name="Straight Arrow Connector 30">
            <a:extLst>
              <a:ext uri="{FF2B5EF4-FFF2-40B4-BE49-F238E27FC236}">
                <a16:creationId xmlns:a16="http://schemas.microsoft.com/office/drawing/2014/main" id="{CFA32560-6654-422E-BF54-089BF0B86B0F}"/>
              </a:ext>
            </a:extLst>
          </p:cNvPr>
          <p:cNvCxnSpPr>
            <a:cxnSpLocks/>
            <a:stCxn id="13" idx="2"/>
          </p:cNvCxnSpPr>
          <p:nvPr/>
        </p:nvCxnSpPr>
        <p:spPr>
          <a:xfrm>
            <a:off x="9909180" y="3762104"/>
            <a:ext cx="237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2D40B5-3F18-410F-B84B-11EF76C29B39}"/>
              </a:ext>
            </a:extLst>
          </p:cNvPr>
          <p:cNvCxnSpPr>
            <a:cxnSpLocks/>
          </p:cNvCxnSpPr>
          <p:nvPr/>
        </p:nvCxnSpPr>
        <p:spPr>
          <a:xfrm>
            <a:off x="8583805" y="5059115"/>
            <a:ext cx="0" cy="25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756CF49-F273-4671-8A9B-F7C4621EF860}"/>
              </a:ext>
            </a:extLst>
          </p:cNvPr>
          <p:cNvSpPr/>
          <p:nvPr/>
        </p:nvSpPr>
        <p:spPr>
          <a:xfrm>
            <a:off x="6693853" y="92279"/>
            <a:ext cx="5466091" cy="6090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DAEC29-23B4-4040-9D54-7DD01F5E04EE}"/>
              </a:ext>
            </a:extLst>
          </p:cNvPr>
          <p:cNvSpPr txBox="1"/>
          <p:nvPr/>
        </p:nvSpPr>
        <p:spPr>
          <a:xfrm>
            <a:off x="8189324" y="153556"/>
            <a:ext cx="2496774" cy="369332"/>
          </a:xfrm>
          <a:prstGeom prst="rect">
            <a:avLst/>
          </a:prstGeom>
          <a:noFill/>
        </p:spPr>
        <p:txBody>
          <a:bodyPr wrap="none" rtlCol="0">
            <a:spAutoFit/>
          </a:bodyPr>
          <a:lstStyle/>
          <a:p>
            <a:r>
              <a:rPr lang="en-US" b="1" dirty="0"/>
              <a:t>At the Garbage Dropbox</a:t>
            </a:r>
          </a:p>
        </p:txBody>
      </p:sp>
      <p:cxnSp>
        <p:nvCxnSpPr>
          <p:cNvPr id="35" name="Straight Arrow Connector 34">
            <a:extLst>
              <a:ext uri="{FF2B5EF4-FFF2-40B4-BE49-F238E27FC236}">
                <a16:creationId xmlns:a16="http://schemas.microsoft.com/office/drawing/2014/main" id="{E4A4B2F3-45DF-4817-A8B3-03EC1270F4B8}"/>
              </a:ext>
            </a:extLst>
          </p:cNvPr>
          <p:cNvCxnSpPr>
            <a:cxnSpLocks/>
          </p:cNvCxnSpPr>
          <p:nvPr/>
        </p:nvCxnSpPr>
        <p:spPr>
          <a:xfrm>
            <a:off x="1893993" y="3824902"/>
            <a:ext cx="4194" cy="3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Terminator 35">
            <a:extLst>
              <a:ext uri="{FF2B5EF4-FFF2-40B4-BE49-F238E27FC236}">
                <a16:creationId xmlns:a16="http://schemas.microsoft.com/office/drawing/2014/main" id="{EB0599A4-B1DC-4912-93F1-5211B24F0C19}"/>
              </a:ext>
            </a:extLst>
          </p:cNvPr>
          <p:cNvSpPr/>
          <p:nvPr/>
        </p:nvSpPr>
        <p:spPr>
          <a:xfrm>
            <a:off x="762650" y="1093307"/>
            <a:ext cx="2259640" cy="8379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 Smart Waste Management App </a:t>
            </a:r>
          </a:p>
        </p:txBody>
      </p:sp>
      <p:sp>
        <p:nvSpPr>
          <p:cNvPr id="37" name="Flowchart: Terminator 36">
            <a:extLst>
              <a:ext uri="{FF2B5EF4-FFF2-40B4-BE49-F238E27FC236}">
                <a16:creationId xmlns:a16="http://schemas.microsoft.com/office/drawing/2014/main" id="{405E27FB-C918-481B-A3EB-78706EF5261E}"/>
              </a:ext>
            </a:extLst>
          </p:cNvPr>
          <p:cNvSpPr/>
          <p:nvPr/>
        </p:nvSpPr>
        <p:spPr>
          <a:xfrm>
            <a:off x="720581" y="4226063"/>
            <a:ext cx="2259640" cy="654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a:t>
            </a:r>
            <a:r>
              <a:rPr lang="en-US"/>
              <a:t>Drop Slot.</a:t>
            </a:r>
            <a:endParaRPr lang="en-US" dirty="0"/>
          </a:p>
        </p:txBody>
      </p:sp>
    </p:spTree>
    <p:extLst>
      <p:ext uri="{BB962C8B-B14F-4D97-AF65-F5344CB8AC3E}">
        <p14:creationId xmlns:p14="http://schemas.microsoft.com/office/powerpoint/2010/main" val="423106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0A32-DBAC-400C-B86C-67B368AAD80D}"/>
              </a:ext>
            </a:extLst>
          </p:cNvPr>
          <p:cNvSpPr>
            <a:spLocks noGrp="1"/>
          </p:cNvSpPr>
          <p:nvPr>
            <p:ph type="title"/>
          </p:nvPr>
        </p:nvSpPr>
        <p:spPr/>
        <p:txBody>
          <a:bodyPr/>
          <a:lstStyle/>
          <a:p>
            <a:r>
              <a:rPr lang="en-US" dirty="0"/>
              <a:t>IBM CALL OUTS/SERVICES</a:t>
            </a:r>
          </a:p>
        </p:txBody>
      </p:sp>
      <p:sp>
        <p:nvSpPr>
          <p:cNvPr id="3" name="Content Placeholder 2">
            <a:extLst>
              <a:ext uri="{FF2B5EF4-FFF2-40B4-BE49-F238E27FC236}">
                <a16:creationId xmlns:a16="http://schemas.microsoft.com/office/drawing/2014/main" id="{C25F7E62-A880-47CE-974F-04FAEBFBE9A1}"/>
              </a:ext>
            </a:extLst>
          </p:cNvPr>
          <p:cNvSpPr>
            <a:spLocks noGrp="1"/>
          </p:cNvSpPr>
          <p:nvPr>
            <p:ph idx="1"/>
          </p:nvPr>
        </p:nvSpPr>
        <p:spPr/>
        <p:txBody>
          <a:bodyPr/>
          <a:lstStyle/>
          <a:p>
            <a:r>
              <a:rPr lang="en-US" dirty="0"/>
              <a:t>IBM API CONNECT</a:t>
            </a:r>
          </a:p>
          <a:p>
            <a:r>
              <a:rPr lang="en-US" dirty="0"/>
              <a:t>IOT CLOUD SERVICES</a:t>
            </a:r>
          </a:p>
          <a:p>
            <a:r>
              <a:rPr lang="en-US" dirty="0"/>
              <a:t>IBM WATSON AI</a:t>
            </a:r>
          </a:p>
          <a:p>
            <a:r>
              <a:rPr lang="en-US" dirty="0"/>
              <a:t>CONNECTED SENSORS</a:t>
            </a:r>
          </a:p>
          <a:p>
            <a:pPr marL="0" indent="0">
              <a:buNone/>
            </a:pPr>
            <a:endParaRPr lang="en-US" dirty="0"/>
          </a:p>
          <a:p>
            <a:endParaRPr lang="en-US" dirty="0"/>
          </a:p>
        </p:txBody>
      </p:sp>
    </p:spTree>
    <p:extLst>
      <p:ext uri="{BB962C8B-B14F-4D97-AF65-F5344CB8AC3E}">
        <p14:creationId xmlns:p14="http://schemas.microsoft.com/office/powerpoint/2010/main" val="31113711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{D1FBABB8-0589-4404-A6E1-93A7BFE513D0}tf10001105</Template>
  <TotalTime>52</TotalTime>
  <Words>838</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Clean &amp; heal your world</vt:lpstr>
      <vt:lpstr>PROBLEM STATEMENT &amp; SHORT DESCRIPTION</vt:lpstr>
      <vt:lpstr>ASSUMPTIONS</vt:lpstr>
      <vt:lpstr>LONG DESCRIPTION</vt:lpstr>
      <vt:lpstr>LONG  DESCRIPTION</vt:lpstr>
      <vt:lpstr>ARCHITECTURE DIAGRAM</vt:lpstr>
      <vt:lpstr>FLOW CHART</vt:lpstr>
      <vt:lpstr>FLOW CHART</vt:lpstr>
      <vt:lpstr>IBM CALL OUTS/SERVICES</vt:lpstr>
      <vt:lpstr>SOCIO-ECONOMIC BUSINESS VALUE PROPOSITION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&amp; heal your world</dc:title>
  <dc:creator>Mahima, Meenakshi (M.)</dc:creator>
  <cp:lastModifiedBy>Mahima, Meenakshi (M.)</cp:lastModifiedBy>
  <cp:revision>6</cp:revision>
  <dcterms:created xsi:type="dcterms:W3CDTF">2021-06-18T13:35:09Z</dcterms:created>
  <dcterms:modified xsi:type="dcterms:W3CDTF">2021-06-18T14:27:51Z</dcterms:modified>
</cp:coreProperties>
</file>