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33"/>
  </p:notesMasterIdLst>
  <p:sldIdLst>
    <p:sldId id="256" r:id="rId2"/>
    <p:sldId id="293" r:id="rId3"/>
    <p:sldId id="268" r:id="rId4"/>
    <p:sldId id="299" r:id="rId5"/>
    <p:sldId id="294" r:id="rId6"/>
    <p:sldId id="259" r:id="rId7"/>
    <p:sldId id="260" r:id="rId8"/>
    <p:sldId id="300" r:id="rId9"/>
    <p:sldId id="296" r:id="rId10"/>
    <p:sldId id="297" r:id="rId11"/>
    <p:sldId id="263" r:id="rId12"/>
    <p:sldId id="264" r:id="rId13"/>
    <p:sldId id="269" r:id="rId14"/>
    <p:sldId id="283" r:id="rId15"/>
    <p:sldId id="284" r:id="rId16"/>
    <p:sldId id="285" r:id="rId17"/>
    <p:sldId id="270" r:id="rId18"/>
    <p:sldId id="275" r:id="rId19"/>
    <p:sldId id="286" r:id="rId20"/>
    <p:sldId id="273" r:id="rId21"/>
    <p:sldId id="280" r:id="rId22"/>
    <p:sldId id="281" r:id="rId23"/>
    <p:sldId id="274" r:id="rId24"/>
    <p:sldId id="287" r:id="rId25"/>
    <p:sldId id="301" r:id="rId26"/>
    <p:sldId id="288" r:id="rId27"/>
    <p:sldId id="291" r:id="rId28"/>
    <p:sldId id="289" r:id="rId29"/>
    <p:sldId id="290" r:id="rId30"/>
    <p:sldId id="292" r:id="rId31"/>
    <p:sldId id="29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4-28T04:35:41.9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9334 7258 1176 0,'-6'-8'33'0,"6"8"7"0,0 0-32 0,0 0-8 0,0 0 0 0,0-8 0 15,0 0 62-15,3 0 10 0,6 6 3 0,-3-4 0 16,7 1-40-16,2 0-8 0,-4-1-2 0,8 4 0 16,-1-4-25-16,4 4 0 0,-1-2 0 0,3 1 0 15,-3-2 0-15,6 2 0 0,-2 0 0 0,3 1 0 16,-4-1 20-16,3 0 0 0,3 1-1 0,1 2 0 16,-4-3 1-16,4 3 0 0,-1 0 0 0,3 0 0 15,1-3 0-15,0 1 1 0,5-1 0 0,-3 1 0 16,7-1-1-16,2 3 0 0,1-5 0 0,3 2 0 0,2 0-7 15,-5 3-1-15,2-2-1 0,4-1 0 0,-3 0-3 0,-1 3 0 16,-2-2 0-16,3 2 0 0,-4 2 4 0,-2-2 1 16,0 3 0-16,-1 0 0 0,1-3 2 0,-3 2 0 15,-2 4 0-15,5-6 0 0,-6 2 9 0,5 1 3 16,1 0 0-16,3-1 0 0,-1-2-11 0,1 3-1 16,0-3-1-16,2 0 0 0,1 0 2 0,2 0 0 15,1 0 0-15,0-3 0 0,2 3-16 0,-2 0 0 16,-1-5 0-16,1 5 0 0,-3-5 0 0,-4 5 0 15,4-6 0-15,-9 4 0 0,2 2 0 0,-2 0 11 16,-4-3-11-16,0 3 10 0,-8 0 11 0,2 0 3 0,-2 0 0 16,-4 0 0-16,-3 0-6 0,-3 0-1 0,1 3 0 15,-4-3 0-15,0 2-4 0,1 1-1 0,-1 0 0 16,-3-3 0-16,2 2-3 0,-1-2-1 0,2 3 0 0,-3-3 0 16,0 0-8-16,-2-3 12 0,5 3-12 0,-9 0 12 15,3 0-12-15,-3-2 10 0,1 2-10 0,-4-3 10 16,-3 3 10-16,0 0 3 0,0 0 0 0,0 0 0 15,0 0 26-15,0-5 6 0,0 5 1 0,-3-6 0 16,0 1-39-16,-1-3-7 0,1 3-2 0,-3-3 0 16,0 3-8-16,3-3 0 0,3 1 0 0,-3-1 8 15,3-3-8-15,0 1 10 0,0-4-10 0,3 1 10 16,0 0-10-16,3-3 0 0,0-1 0 0,7-5 8 16,-4 1-8-16,2 0 0 0,4-3 0 0,-2 1 0 15,2 0 0-15,-3-1 0 0,0 0 0 0,1 3 0 0,-1 1 0 16,-3-2 0-16,-3 1 0 0,3 0 0 0,-2-2 0 15,-2 2 0-15,-2 0 0 0,3-3 0 0,-6 6 0 0,3-5 0 16,3 2 0-16,-3 0 0 0,3-3 0 0,-3 3 8 16,0 0-8-16,4 0 0 0,-1 0 0 0,0 0 0 15,0-3 0-15,0 4 0 0,3 1 0 0,-3 3 0 16,0-2 0-16,4 2 0 0,-1 0 0 0,-3 4 0 16,0 1 0-16,-3-2 0 0,0 0 0 0,0 2 0 15,-1 1 0-15,-2 2 0 0,0 0 0 0,0 3 0 16,-2-3 0-16,-1 3 0 0,0 0 0 0,0 0 0 15,-3 0 0-15,3-1 0 0,-3 1 8 0,0 2-8 16,0 1 8-16,6 2-8 0,-7-6 0 0,1 4 0 0,0-1 8 16,-3 0-8-16,3 1 0 0,0-1 0 0,0 0 9 0,-4 1-9 15,1 2 0-15,3 0 0 0,-3-3-12 0,0 3 4 16,-3 0 8-16,0 0 0 0,6-2 0 16,-3 4 0-16,-3-2 0 0,-1 0 0 0,-2-2 10 0,0 4-10 15,-1-2 0-15,-2 0 0 0,1 0 0 0,-5 0 0 16,4 0 0-16,-4 0 0 0,1-2 0 0,-4 2 0 15,2-3 0-15,-2 0 0 0,-2 1 0 0,-1-1 0 16,-5 3 0-16,3 0 0 0,-1 0 0 0,1 0 0 16,-4 0 0-16,1 0 0 0,3 0 0 0,-4 0-10 15,3 0 10-15,2-3 0 0,-2 1 10 0,-6 2-10 16,4-3 0-16,-3 3 0 0,-7-3 0 0,3 1 0 16,1 2 0-16,-3 0 0 0,-1-3 0 0,-2 0 0 15,-1 3 0-15,-3 0 0 0,1 0 0 0,-4 0 0 16,-6-2 0-16,3 2 0 0,0 2 0 0,4-2 0 15,-4 3 0-15,4 0 0 0,-1-3 0 0,0-3 0 16,1 3 0-16,-1 0 0 0,4 0 0 0,2 3 0 0,0-3 0 0,1 2 0 16,2-2 0-16,3 0 0 0,1-2 0 0,-1 2 0 15,1-3 0-15,3 3 0 0,-4 0 0 16,3 3 0-16,4-3 0 0,0 2 9 0,-4 1-9 0,3 2 0 16,4 1-10-16,3-4 10 0,0 4 0 0,-1-4 0 15,4 3-8-15,2 1 8 0,2-4 0 0,-2 4 0 16,4-4 0-16,3 1 0 0,-4 0 0 0,4-1 0 15,3 1 0-15,-4-3 0 0,5 3 0 0,-1-1-9 16,3-2 9-16,-1 0 0 0,1 0 0 0,0 0 0 0,0 0 0 16,3 3 0-16,-3-3 0 0,-1 0 0 15,4 0 0-15,-3 0 0 0,0 3 0 0,0-1 0 0,-1-2 0 16,5 3-8-16,-4-1 8 0,3 1 0 0,-3 2 0 0,3-3 8 16,0 3-8-16,-1 1 0 0,-2-1-8 0,3 3 8 15,-3-3 0-15,3 3 0 0,0 0 0 0,-3 0-8 16,2 3 8-16,1 2 0 0,-3 0-9 0,3-1 9 15,0-1 0-15,-2 2 0 0,5 0 0 0,-4 3 0 16,1 0 0-16,0 0 0 0,3 0 0 0,-3 1 0 16,6 4-11-16,-3 1 11 0,3-1-8 0,0 2 8 15,0 0 0-15,0 1-8 0,3-3 8 0,0 3 0 16,0 2 0-16,0 0-8 0,3-2 8 0,-3 2 0 16,4 0 0-16,-4 0 0 0,0 1 0 0,0-1-8 15,-3 0 8-15,2 3 0 0,-2-3 0 0,0 1 0 16,0-2 0-16,-2 2 0 0,-1-4 0 0,0 1 0 0,-4-4 0 15,1-1 8-15,0 2-8 0,3-2 8 0,-6-4-8 16,3 1 0-16,-3-6 8 0,3 1-8 0,-1-1 0 16,4 3 9-16,-3-5-9 0,3 3 0 0,0-3 15 0,0 0-4 15,3 0-1-15,0-8 0 0,0 0-2 0,3 5 0 16,-3 3 0-16,0-8 0 0,6 4-8 0,-3 1 12 16,0 1-12-16,-3-6 12 0,0 0-12 0,10 8 10 15,-4-6-10-15,0 1 10 0,0 2-10 0,-6-5 0 16,6 0 0-16,3 0 8 0,-3 3-8 0,0 0 0 15,1-1 0-15,-1 1 0 0,-6-3 0 0,5 3-14 16,1-3 3-16,0 2 1 16,0 1-74-16,0-1-16 0,7 4-2 0</inkml:trace>
  <inkml:trace contextRef="#ctx0" brushRef="#br0" timeOffset="1">10620 8135 1659 0,'0'0'36'0,"0"0"8"0,-3 0 2 0,0 3 1 0,0 2-38 0,3-5-9 16,-3 8 0-16,3 5 0 0,0-2 0 0,0 8 10 15,-3-4-10-15,0 8 10 0,6-2-10 0,-6 6 10 16,3-3-10-16,-4 4 10 0,4-2 14 0,0 6 4 0,-3-1 0 0,6 6 0 16,-3-3-28-16,4 5 0 0,-1 1-14 0,-3 2 5 15,0-1 19-15,3-1 4 0,-6-1 1 0,3 3 0 16,0-2-5-16,3-2-1 0,-3 2 0 15,-3-3 0-15,3-4-9 0,-3 4 12 0,-1-2-12 0,1-4 12 16,0-2 24-16,-3 0 4 0,3-4 2 0,-3-4 0 16,0 1-10-16,0-4-1 0,3-5-1 0,-3 1 0 15,3-7 1-15,-1 0 0 0,1-1 0 0,3-6 0 16,0 0-31-16,0 0-12 0,-3-6 1 0,3-6-977 16</inkml:trace>
  <inkml:trace contextRef="#ctx0" brushRef="#br0" timeOffset="2">10437 8086 1825 0,'0'0'40'0,"0"0"8"0,6-3 1 0,3-2 3 0,1 2-41 0,2-2-11 16,6 0 0-16,1 2 0 0,2-2 18 0,0 2 2 0,6-2 0 0,1 0 0 15,2 2 12-15,1-2 4 0,2 2 0 0,0-2 0 16,1 0-24-16,2-1-4 16,-3 1 0-16,7 1-8 0,3 1 0 0,-1-2 0 0,1-3 0 0,0 3 0 15,-1 2 12-15,4-2-12 0,-7 2 12 0,3-2-12 16,1 2 11-16,-3 0-11 0,2 1 10 0,4 2-10 15,-9 0 8-15,1 0-8 0,-4 0 0 0,3 0 0 16,-6 0 12-16,-5 0-3 0,2 0-1 0,-7 2 0 16,1 1-8-16,-7 0 0 0,0-1 0 0,-3 1 0 15,0 0 0-15,-3-1 0 0,0 1 12 0,-3 0-4 16,0-1 12-16,0-2 1 0,-6 0 1 0,7 0 0 16,-7 0 6-16,0 0 0 0,0 0 1 0,0 0 0 15,0 0-1-15,0 0 0 0,0 0 0 0,3 5 0 16,0 3 0-16,-3 0-1 0,0-1 0 0,0 4 0 15,0-1-7-15,0 1-2 0,-3 5 0 0,0 0 0 16,0 2-18-16,-4 2 10 0,4 2-10 0,0 1 8 0,0 4-8 16,0 1 0-16,0-2 0 0,0 4 0 0,-3 1 0 15,3 0 0-15,3 1 0 0,-3 5 0 0,-3-4 0 16,3 7 0-16,1-3 0 0,-2 2 0 0,1-5 0 0,-3 5 0 16,3-2 0-16,0-3 0 0,-3 2 0 0,3-4 0 15,3 0 0-15,-3 1 0 0,3-4 0 0,0 0 8 16,0 0-8-16,3-3 0 0,0-2 0 0,0-3 0 15,0-3 0-15,0-4 0 0,0 2 8 0,0-7-8 16,3-1 8-16,-2-3-8 0,-2 3 12 0,-2-8-4 16,0 0 0-16,0 0 0 0,0 0 8 0,0 0 0 15,0 0 1-15,0 0 0 0,0 0 11 0,-6 3 3 16,0 0 0-16,-6-1 0 0,3-2-12 0,-6 0-3 0,2 0 0 16,-5 0 0-16,3 0-7 0,-7 0-1 0,5-2-8 0,-5 2 12 15,4 0-12-15,-3-3 0 0,2 0 8 0,-2 3-8 16,-4 0 0-16,5-2 0 0,-8-1 0 0,4 0 0 15,-7-2 0-15,3 2 0 0,-4-2 0 0,-2 2 0 16,-3-2 0-16,-1 1 0 0,-5 4 0 0,-6 0 0 16,1 3 0-16,-4 1 0 0,-4-2 0 0,5 1 0 15,-4 2 0-15,4-2-13 0,2 2 4 0,0 3 1 32,7 3-80-32,2-3-15 0,10 0-3 0</inkml:trace>
  <inkml:trace contextRef="#ctx0" brushRef="#br0" timeOffset="3">10583 13085 1280 0,'-21'-2'36'0,"15"2"8"0,-4 0-35 0,2 2-9 0,-1 1 0 0,3 2 0 16,-3 3 66-16,3 0 11 0,-1 3 3 0,1 2 0 15,0 2-41-15,3 6-8 0,3 3-2 0,0 2 0 16,0 3 6-16,0-1 1 0,3 7 0 0,6-1 0 16,-2 2-1-16,2 1 0 0,-3 2 0 0,6-2 0 15,-3 0-12-15,3-1-3 0,-3 1 0 0,0-2 0 16,0 1 0-16,-3-2 0 0,0 3 0 0,-3-4 0 16,4 7-10-16,-4 0-2 0,-6 1-8 0,-1-1 12 15,-2-1 14-15,-3 0 2 0,0 4 1 0,-3-5 0 16,3 2-1-16,-3-1 0 0,-3-2 0 0,3-3 0 15,-1 2-20-15,1-4-8 0,0-3 0 0,6 0 0 16,-3-6 11-16,6-2-11 0,-4-5 12 0,4-3-12 16,0-2 10-16,3-6-10 0,0-5 8 0,0 0-687 15,6-8-137-15</inkml:trace>
  <inkml:trace contextRef="#ctx0" brushRef="#br0" timeOffset="4">10408 13085 1754 0,'-13'-13'49'0,"7"8"12"0,3-3-49 0,-3 3-12 16,3-1 0-16,0 4 0 0,3 2 92 0,0 0 15 16,6-5 3-16,0 5 1 0,6-2-68 0,3 2-14 15,3 0-2-15,7 0-1 0,-1 0-12 0,7-3-2 0,4 3-1 16,5-3 0-16,6 3-11 0,2 0 12 15,1 0-12-15,3-2 12 0,2-1-12 0,-2-5 0 16,0 0 9-16,3 0-9 0,-6 3 0 0,-1 0 8 0,-2-1-8 16,-7 1 0-16,0 5 9 0,-2-5-9 0,-3 2 12 0,-7-2-12 15,0 2 28-15,0 3 0 0,-2 0-1 0,-4 0 0 16,-2 0 5-16,-4 3 2 0,2-3 0 0,-4 5 0 16,-1-2-14-16,0 2-2 0,-3 0-1 0,4 3 0 15,-1 3-17-15,-3-3 0 0,0 2 0 0,0 1 0 16,4 1 8-16,-5 2-8 0,4 1 0 0,-6 1 0 15,3 3 0-15,1-1 0 0,-4-2 0 0,3 2 0 16,-3 0 0-16,3 3 0 0,-3-2 0 0,1 2 0 16,-1 2 0-16,0 3 0 0,0 1 0 0,0-1 0 15,0 0 0-15,0 5 0 0,0 1 0 0,0 2 0 16,3-3 0-16,-3 4 0 0,3-2 0 0,-3 4 0 16,3 0 0-16,4-1 0 0,-4 7 0 0,3-1 0 15,0 2 0-15,-2 1 0 0,2-1 0 0,-3 4 0 0,2-7 0 16,-2 1 0-16,1 1 0 0,-1-5 0 0,-3 5 9 15,0-7-9-15,0-2 0 0,-3-2 9 0,0 1 6 16,-3-4 1-16,-3 0 0 0,0-2 0 0,0-4 11 0,0-2 2 16,0-5 1-16,-3 0 0 0,0-3-2 0,-3-3-1 15,2-4 0-15,-2 2 0 0,1-4-3 0,-4-4-1 16,3 0 0-16,-4-3 0 0,-2 2-1 0,3-5 0 16,-4-2 0-16,-2-2 0 0,0-1-11 0,-3-2-3 15,-3-3 0-15,-1 0 0 0,-5-2-8 0,-7 3 0 16,1-1 9-16,-10 3-9 0,0-1 0 0,-5 4 0 15,-7-1 0-15,-8 3 0 0,-8 3-18 0,-8 5-2 16,-5 0 0-16,1 3 0 16,-2-1-18-16,6 4-4 0,-4-1-1 0,11 3-812 0,4 0-162 0</inkml:trace>
  <inkml:trace contextRef="#ctx0" brushRef="#br0" timeOffset="5">10216 7111 666 0,'0'0'14'0,"0"0"3"0,0 0 1 0,0 0 2 0,0-8-20 0,0 8 0 16,0-5 0-16,3-1 0 0,0 1 23 0,-3 1 1 15,0 4 0-15,0-6 0 0,0 6 9 0,0-5 3 16,0 0 0-16,0 5 0 0,0 0 23 0,0 0 5 16,0 0 0-16,0 0 1 0,0 0-9 0,0 0-3 0,0 0 0 0,0 0 0 15,0 0-26-15,0 0-6 0,0 0-1 0,9 5 0 16,0-2-7-16,0 2-1 0,3 0-1 0,4-3 0 16,-2 1 22-16,4 2 5 0,1-2 1 0,5 2 0 15,4-2-11-15,0-1-1 0,1 1-1 0,5-1 0 16,-4 1 2-16,7 0 1 0,-1-1 0 0,4 1 0 15,0 0-2-15,-2-1-1 0,-1 4 0 0,6-1 0 16,-4-2-3-16,4 2-1 0,0 0 0 0,-1 0 0 16,0 1-2-16,1 2-1 0,-1 0 0 0,1 0 0 15,-6-2-5-15,3 0-1 0,-8-4 0 0,5 4 0 16,-3-1 2-16,-4 0 0 0,0-5 0 0,1 3 0 16,-1 0 1-16,-5-1 0 0,-2-4 0 0,-1 2 0 15,-4 2 2-15,1-2 1 0,-4 0 0 0,-3 0 0 16,-6 3 11-16,3-3 2 0,-9 0 1 0,7 0 0 15,-7 0-7-15,0 0-2 0,0 0 0 0,0 0 0 16,0 0-6-16,-13 0-2 0,-2 0 0 0,-3 3 0 0,-1-3-16 16,-5 2 0-16,-4-2 0 0,-1 3 0 0,-5-1-13 15,0 1 0-15,-5 0 0 0,3-3 0 0,-4 0 13 16,-3 0-11-16,4-6 11 0,-4 6-10 0,0-2 10 0,1-1 0 16,-1 6 0-16,4-6 0 0,0 3 0 0,-1-2 0 15,3-4 0-15,2 4 0 0,-5-4 0 0,3 1 0 16,0 5 0-16,1-3 0 0,0 1 0 0,-1 2 0 15,1-3 0-15,2 0 0 0,1 3 0 0,2 0 0 16,2 0 0-16,1-2 0 0,3-1 0 0,7 0 0 16,0 6 0-16,2-3 0 0,4-3 0 0,3 1 0 0,1-1 0 15,2 2 0-15,6 1 0 0,0 0-10 0,0 0 10 16,0 0-10-16,0 0-2 0,12 0-1 0,2 0 0 0,1 0 0 16,7 0 4-16,2 0 1 0,1 0 0 15,8-3 0-15,3 3 8 0,7-3-8 0,-3-2 8 0,5 2-8 16,4 1 8-16,2-1 0 0,1-2 0 0,0 2-8 15,-1-2 8-15,4 2 0 0,3-5 0 0,-3 3 0 16,3 0 0-16,-7-1 16 0,1 1-4 0,-1 2-1 16,1-2 3-16,-3 2 1 0,-1 1 0 0,-2-1 0 15,-1-2-7-15,-2 2-8 0,-3 1 11 0,-6 2-11 16,-2-3 23-16,-1 0-3 0,-7 1 0 0,-2 2 0 16,-4 0-28-16,-3 2-7 0,-3-2-1 0,-3 0 0 15,-9 0 16-15,3 3 0 0,-3-3 0 0,0 0 0 16,0 0 17-16,0 0-3 0,-9 0-1 0,-3 3 0 15,-3-3-13-15,-3 0 0 0,-10 2 0 0,1-2 0 16,-4 3-13-16,-2-3-6 0,-6 0-1 0,-4 3 0 0,1-3 12 16,-4 2 8-16,0-2-12 0,-2 3-701 15,-7 5-141-15</inkml:trace>
  <inkml:trace contextRef="#ctx0" brushRef="#br0" timeOffset="6">10975 14403 1198 0,'-12'0'34'0,"6"0"7"0,-3 0-33 0,-4 0-8 0,5-2 0 0,-4 2 0 15,0-3 76-15,0 3 14 0,-1 3 2 0,1-1 1 0,3-2 0 0,-3 0 0 16,-1 3 0-16,4-1 0 16,3-2-16-16,0 3-3 0,0-3-1 0,3 0 0 15,3 0-33-15,0 0-6 0,0 0-2 0,0 0 0 0,0 0-12 0,9 0-2 16,0 0-1-16,0 0 0 0,4 0-9 0,-1-3-8 15,6 1 12-15,-3-3-12 0,7-1 16 0,-1 1-3 16,3 0-1-16,0 0 0 0,4 3-12 0,0-4 8 16,1 4-8-16,2-1 0 0,6 0 8 0,-7 1-8 15,0-1 0-15,3 1 9 0,-2-1-9 0,3 3 0 16,-2-3 0-16,2 1 0 0,0 2 8 0,3 0-8 16,-2 2 0-16,2-2 8 0,0 3-8 0,3-3 10 15,-1 0-10-15,-3 0 10 0,4-5-10 0,-4 2 0 16,1-2 9-16,2-3-9 0,-3-3 10 0,1 1-2 15,-3-1-8-15,-4 0 12 0,0 1-2 0,-6 0-1 0,-2 2 0 0,-4-2 0 16,-5 4 7-16,-1 1 0 0,-6 0 1 16,-3 0 0-16,-3 2 15 0,0-2 2 0,-6 2 1 0,-3 0 0 15,-1 3 2-15,-2-2 1 0,3 2 0 0,-6 2 0 16,2-2-26-16,1 3-4 0,-2 0-8 0,5-3 11 16,-1 0-11-16,10 0 0 0,-6 2 9 0,6-2-9 15,0 0 0-15,-9-2 0 0,9 2-12 0,0 0 4 31,0 0-26-31,0 0-5 0,-3-6-1 0,3-2 0 16,3 0-128-16,-3 1-25 0,3-1-6 0</inkml:trace>
  <inkml:trace contextRef="#ctx0" brushRef="#br0" timeOffset="7">13826 14008 2178 0,'0'0'48'0,"0"0"9"0,0 0 3 0,10 0 1 0,-1-6-49 0,3 4-12 15,3-6 0-15,4 0 0 0,2-5 0 0,6-2-10 16,3-4 2-16,1-5 0 0,3-2 8 0,2-2 0 16,0-1-9-16,4-3 9 0,2 0-12 0,1 1 1 15,-6 0 1-15,4-1 0 0,-4 1-3 0,0-1-1 16,-6 1 0-16,-2-3 0 0,-1 0 14 0,-4 2-11 16,-2-1 11-16,-4 1-10 0,-2-2 10 0,-2 3 0 15,-2-3 0-15,0-1 0 0,-3 2 22 0,1-4 0 16,-1-3 0-16,0-4 0 0,-3-1 13 0,0 1 2 15,0-4 1-15,1 2 0 0,-4-4-6 0,-3 5-2 16,3-2 0-16,-3 2 0 0,-3-4 1 0,0 4 0 16,-7 3 0-16,1 0 0 0,0 2-6 0,-3-1-1 0,-4 1 0 15,1 4 0-15,-3-3-6 0,0 2-2 0,0 1 0 0,-3-2 0 16,-7 1-4-16,3-1 0 0,-1-2-1 0,1 1 0 16,-2 2-11-16,2-2 10 0,1 0-10 0,0 2 10 15,0-3-10-15,2 2 0 0,1-2 0 0,-1 1 0 16,1-1 0-16,3 3 0 0,0-1 0 0,0 1-11 15,-4 2 11-15,1 2-13 0,0 4 5 0,-1 0 8 16,-1 5 0-16,-2 1 0 0,1 2 0 0,-4 0 0 16,-3 2 0-16,2 3 0 0,1 4 0 0,-2-1 0 15,-1 5 17-15,4 0 2 0,3 0 0 0,-4 0 0 16,7 3-19-16,3-3-12 0,-1 3 1 0,2-1 1 16,5 1 10-16,-4 2 14 0,7-2-3 0,-3 2-1 15,6-2-38 1,-4 3-8-16,4-1-2 0,3 1 0 0,-3-3-118 0,6-3-24 15,0 3-5-15</inkml:trace>
  <inkml:trace contextRef="#ctx0" brushRef="#br0" timeOffset="8">13714 10958 1624 0,'0'0'46'0,"0"0"10"0,0 0-45 0,0 0-11 15,0 0 0-15,0 0 0 0,0 0 67 0,0 0 11 0,0 0 2 0,-3 3 1 16,-3-3-21-16,0 2-4 0,3 1 0 0,-3-1-1 16,-4 4-2-16,4-4 0 0,3 1 0 0,-3 0 0 15,-3-1-23-15,-2 1-5 0,2 1-1 16,-1-4 0-16,-2 6-9 0,-3-4-3 0,-1 1 0 0,-2 2 0 16,3 0-12-16,-4 1 8 0,-1-1-8 0,-2 0 0 15,-2 3 0-15,3 0 0 0,2 0 0 0,1-3 0 16,0 3 0-16,3-2 0 0,0 2 0 0,3 0 0 15,-1-2 0-15,1 2 0 0,3 0 0 0,3 0 0 16,0 3 0-16,2-3 0 0,4 2-9 0,0 1 9 16,0 0-9-16,10-1 9 0,-1 1-8 0,3-2 8 15,0 5-8-15,-2-4 8 0,-1 1-8 0,6-1 8 16,-3-2 0-16,3 5 0 0,0-2 0 0,-3 0 11 16,0-1 0-16,-2 0 0 0,2 0 0 0,-3 1 0 15,-6 0 7-15,3-1 2 0,0 3 0 0,-3 1 0 16,1-1-5-16,-8 0-1 0,4-1 0 0,-3 4 0 15,0 0-81 1,-3-3-16-16,0 3-3 0</inkml:trace>
  <inkml:trace contextRef="#ctx0" brushRef="#br0" timeOffset="9">10465 10580 1882 0,'0'0'41'0,"0"0"9"0,0 0 2 0,0 0 1 0,0 8-42 0,3 2-11 15,0 6 0-15,0 3 0 0,3 5 16 0,0 1 2 16,0 4 0-16,3 6 0 0,4 2 2 0,-1 1 1 0,-3 5 0 0,-1 1 0 16,5 3-21-16,-1-3 0 15,-3 4-12-15,0 1 4 0,0-4 8 0,-2 3 0 16,-1-4 8-16,-3 1-8 0,-3-4 11 0,0-4-3 0,-6 0 0 16,-1-6 0-16,-2 1 1 0,0-3 0 0,0-4 0 0,0-1 0 15,-4-3-1-15,2-2 0 0,2-3 0 0,0-3 0 16,0-6-23-16,3-2-5 0,-4-5 0 0,7-5-591 15,0-5-117-15</inkml:trace>
  <inkml:trace contextRef="#ctx0" brushRef="#br0" timeOffset="10">10556 10690 2152 0,'-10'-8'48'0,"5"6"9"0,-4 0 3 0,0-3 0 0,6 2-48 0,-3 0-12 0,6 3 0 0,0 0 0 16,0 0 54-16,0 0 9 0,9-5 1 0,3 2 1 0,2 1-52 0,8 2-13 15,2-3 0-15,4 0 0 0,6 3 0 0,-2-2 0 16,8-4 0-16,-3 4 0 16,2-1 0-16,1-2 0 0,-1 2 0 0,4-2 0 15,2 2 0-15,1 1 0 0,-1-1 0 0,-5-2 0 0,0 2 0 0,0 0 0 16,-8 3 0-16,2-2 0 0,-3 2 0 16,-4 0 0-16,0 0 0 0,-3 2 0 0,-5 4 0 0,-1-1 0 15,7 6 0-15,-10-1 0 0,-1 3 17 0,-2 1 11 16,1 1 1-16,-4 3 1 0,6 3-19 0,-3 3-11 15,-2 2 12-15,2 3-12 0,0 2 9 0,0 1-9 16,1 1 0-16,-4 4 9 0,2 0-9 0,1 0 8 16,-3 5-8-16,1 0 8 0,-4 0-8 0,3 0 0 15,-3 2 0-15,0-2 0 0,0-3 0 0,1-2 12 0,-4 0-12 16,3-6 12-16,-3 0-12 0,0-4 0 0,0-3 9 16,-3-1-9-16,0-5 16 0,-6 1 0 0,0-4-1 0,-7-1 0 15,1-1 10-15,-9 0 3 0,-4-6 0 0,-1-2 0 16,-8 3 0-16,-3-2 0 0,-6-4 0 0,-2-2 0 15,-4-2 6-15,-2-1 2 0,-7 0 0 0,-3 1 0 16,-3-1-36-16,0 0 0 0,7 1-10 0,5-1 10 16,4 1 0-16,8 2 0 0,6-2 0 0,10-1 0 31,6 0-89-31,12 1-11 0,6-6-1 0</inkml:trace>
  <inkml:trace contextRef="#ctx0" brushRef="#br0" timeOffset="11">13222 10858 1144 0,'0'0'25'0,"0"0"6"0,0 0 1 0,0 0 0 0,0 0-32 0,9 6 0 0,0-4 0 0,4-2 0 15,-1 3 42-15,2-3 2 0,1 3 1 0,4-3 0 16,2-3-11-16,1 0-2 0,2 1-1 0,-3-1 0 16,6 0-3-16,1-2 0 0,-1-3 0 0,1 0 0 15,-5 0 0-15,5-2 0 0,0-4 0 0,-1 1 0 16,4 1 16-16,-2-1 2 0,2 0 1 0,3-3 0 16,2-3-27-16,0 1-4 0,7-3-2 0,-3-2 0 15,2 1 8-15,-2-4 2 0,-1-3 0 0,3 1 0 16,-2-4-4-16,0-2 0 0,2-2 0 0,-5-4 0 15,2-4 7-15,1 2 1 0,-4-6 0 0,-2 4 0 16,-1-4 4-16,0-4 0 0,-2-3 1 0,-1-2 0 16,-5-1-10-16,-1-2-3 0,-6 2 0 0,-3 3 0 15,0-2-7-15,-5 1-1 0,-4 2-1 0,-3-2 0 0,0 1 14 16,-3 2 3-16,0 4 1 0,-3-1 0 0,0 3 3 16,-3 0 0-16,2 0 0 0,-5 2 0 0,0 4-16 15,3-4-2-15,-3 2-1 0,4 5 0 0,-8 1 15 16,4 1 2-16,0 4 1 0,3 0 0 0,-3 3-18 0,3 1-3 15,-4 2-1-15,1 2 0 0,3 3-9 0,0 0 8 16,0 0-8-16,0 3 8 0,3 2-8 0,-3-3 0 16,-1 6 0-16,4-2 0 0,-3-1 0 0,3 3 0 15,0 0 0-15,1 5 0 0,-1 0-12 0,0 0 12 16,3 0-10-16,0 0 10 0,-3 3-17 0,6 0 2 16,0 3 1-16,2-3 0 15,4-1-86-15,0 1-18 0,1-3-3 0,2 0-946 0</inkml:trace>
  <inkml:trace contextRef="#ctx0" brushRef="#br0" timeOffset="12">14125 8712 2359 0,'0'0'67'0,"-6"-5"14"0,2 2-65 0,4-2-16 0,-3 3 0 0,3 2 0 16,3-6 18-16,-3 6 0 0,0-5 0 0,7 0 0 0,-1 2-18 0,0-2 0 16,0-1 0-16,3 1 0 15,0 0 12-15,1 0-12 0,-2-3 12 0,4 2-12 16,3 1 11-16,-2-2-11 0,-1-1 10 0,0 0-10 0,3 0 0 16,1 0 0-16,2-2 0 0,-1 2 0 0,5 0 0 0,-7-3 8 15,7 3-8-15,-4 0 0 0,3 1 0 0,-2 1 0 16,-5-1 0-16,5 2 0 0,-1-3 0 0,-3 5 0 15,-3-2 0-15,1 5 0 0,-4 0 0 0,-3 0 0 16,-6 0 0-16,6 11 0 0,-3-1 0 0,-6 3 0 16,3 2 0-16,-6 7 0 15,0 4-32-15,3 0 1 0,-3-3 0 0,6 4-994 16</inkml:trace>
  <inkml:trace contextRef="#ctx0" brushRef="#br0" timeOffset="13">9765 7200 1443 0,'0'0'32'0,"0"0"6"0,-5-3 2 0,5 3 0 0,0 0-32 0,0 0-8 16,5-3 0-16,-2-3 0 0,6-2 22 0,1 0 2 16,-1-3 1-16,6 6 0 0,-3-3-13 0,4 0-2 15,2 3-1-15,4-1 0 0,-2-2-1 0,1 6-8 0,4-4 12 0,6 4-4 16,-1-1-8-16,3-2 8 0,7 5-8 0,3-3 8 15,5 3-8-15,-2 3 12 0,3-3-12 16,2 5 12-16,4-2-4 0,-1 2-8 0,4-5 12 16,2 5-4-16,5 1 4 0,-4-1 1 0,2-2 0 0,5 5 0 15,-5-6 11-15,4 4 3 0,0-1 0 0,2 0 0 16,-1 0-10-16,1 1-1 0,-5-4-1 0,0 4 0 16,3-4 5-16,-4 4 0 0,-1-6 1 0,-5 1 0 15,-2 2-2-15,0-1-1 0,-4 1 0 0,-5 0 0 16,-3-3 6-16,-4 0 2 0,1 2 0 0,-4-2 0 15,-3 6-7-15,-5-4-2 0,-1 1 0 0,-5 0 0 16,-1 2-7-16,-6 0-2 0,-3 1 0 0,-6-4 0 16,3 1 1-16,-9-3 0 0,0 0 0 0,0 0 0 15,-6 2 11-15,-6 4 1 0,-6-6 1 0,0 2 0 16,-7-2-10-16,1 3-1 0,-7-3-1 0,-1 0 0 16,-2-3-10-16,-3 3 0 0,0-2 0 0,2-1 8 15,-8 3-8-15,0-5 0 0,-5 0 0 0,2-1 0 0,-5 4 8 0,-1-1-8 16,0 3 0-16,1-3 8 0,-1 3 4 15,0-2 0-15,-6-1 0 0,3 0 0 0,4 3-12 16,-1 0 12-16,1 0-12 0,8 0 12 0,0-2-12 0,7 4 0 16,3 1 0-16,2 2 0 15,7-2-76-15,2 2-18 0,4 1-3 0,6-1-875 16</inkml:trace>
  <inkml:trace contextRef="#ctx0" brushRef="#br0" timeOffset="14">10677 7987 1220 0,'-14'-8'34'16,"8"5"9"-16,0 0-35 0,-1 1-8 0,1-1 0 0,0 0 0 0,0 1 88 0,3-4 16 15,0 6 4-15,-3-2 0 0,3 2-53 0,3 0-11 16,0 0-1-16,-3 2-1 0,0 4-6 0,-4-1-2 16,1 3 0-16,0 3 0 0,0-1-10 0,-3 5-3 15,3 4 0-15,-3 2 0 0,2 0-9 0,1 3-1 16,6 4-1-16,-2 4 0 0,2 2 0 0,0 2 0 16,2 1 0-16,1 3 0 0,4-2 1 0,-1-1 0 15,0 0 0-15,0 2 0 0,3 1 1 0,0-4 0 16,-3-2 0-16,1 1 0 0,2-2-12 0,0-4 0 0,-3 0 0 15,0 0 0-15,-3-6 0 0,0 1 12 16,0 0-12-16,0-3 12 16,-3-1-43-16,0-1-8 0,0-3-1 0,0 2-556 0,0-5-110 0</inkml:trace>
  <inkml:trace contextRef="#ctx0" brushRef="#br0" timeOffset="15">10754 7858 1907 0,'-9'-11'54'0,"5"9"12"0,1-4-53 0,3 4-13 0,-3-4 0 0,3 6 0 15,0 0 70-15,10-2 11 0,5 2 3 0,0 0 0 16,7 0-64-16,1-3-20 0,8 3 10 0,-1-3-10 16,7 3 0-16,2-2 0 0,7 2 0 0,0 0 0 0,2 0 0 0,1 2 0 15,2-2 0-15,1 0 0 0,-3-2 0 0,2 2 0 16,1 0 0-16,-4 0 0 0,1 0 0 15,0 2 0-15,-10 1 0 0,-2 0 0 0,0-1 0 16,-7 1 0-16,-6 2 0 0,-3 1 0 0,-3 2 0 0,-2 0 0 16,-7-1 0-16,0 4 0 0,-6 2 0 0,0 1 0 15,-3-2 0-15,-3 6 0 0,-3 3 17 0,0 3 11 16,0 3 3-16,0-2 0 0,3 7-15 0,0 2-2 16,3 0-1-16,0 3 0 0,3 2-4 0,0 0-1 15,3-2 0-15,0 4 0 0,3-1-8 0,3 3 0 16,1 0 0-16,2 2 0 0,-4-1 0 0,5 1 0 15,2-1 0-15,-3 1 0 16,1 0-110-16,-1 2-24 0,-3 1-5 0,-3-10-1 0</inkml:trace>
  <inkml:trace contextRef="#ctx0" brushRef="#br0" timeOffset="16">10817 7979 1220 0,'-9'0'34'0,"9"0"9"0,-6 0-35 0,-2 0-8 0,-2 2 0 0,4-2 0 0,-3 0 78 0,0 0 14 16,0 0 2-16,-1 3 1 0,-2 0-43 0,3-1-9 16,-6 1-2-16,2-1 0 0,1 4-25 0,3-1-4 15,-2 0-2-15,2 2 0 0,2 1 2 0,-2 0 1 16,3 0 0-16,0 3 0 0,0-1 1 0,6 3 0 15,0 6 0-15,0 0 0 0,-3 3-6 0,3 5 0 16,3 7-8-16,3 2 12 0,-6 4-12 0,3 2 9 16,0 0-9-16,3 5 8 0,-3 2 7 0,3-1 1 15,-3 1 0-15,7-1 0 0,-1-4 0 0,-1 1 0 0,-2-8 0 16,3-1 0-16,1-4-8 0,-1 0-8 0,0-7 11 0,0 1-11 16,-3-4-11-16,3 1-9 0,-2-5-1 15,2-5-551-15,0-2-111 0</inkml:trace>
  <inkml:trace contextRef="#ctx0" brushRef="#br0" timeOffset="17">10754 7654 2016 0,'0'0'44'0,"0"0"10"0,0 0 2 0,9-3 0 0,0-2-45 0,3 2-11 0,6-2 0 0,0-1 0 16,0 6 23-16,7-2 2 0,-1-1 1 0,4 3 0 0,2 3-26 0,3-3 8 15,1 2-8-15,3-2 0 0,-1 6 0 0,0-4 0 16,1-2 8-16,-4 3-8 0,0 0 0 0,1 2 0 16,-3 0 0-16,-1 0 8 0,0-2-8 0,1 0 0 15,-1-3 0-15,1 2 8 0,2-2-8 0,-3 0 0 16,1 0 0-16,0-2 0 0,-2-4 8 0,-1 1-8 15,2 0 0-15,-2 0 8 0,-4-1-8 0,0-2 0 16,0 3 0-16,-2 2 8 0,-1-2-8 0,1 2 0 16,-7 1-12-16,-1 2 12 0,-1 0 0 0,-1 0 0 15,-3 2 14-15,-3 1-4 0,0 2 2 0,-3 3 1 16,0 3 0-16,-3 2 0 0,0 3 19 0,-3 0 3 0,3 7 1 16,-6 3 0-16,3 3-11 0,-3 0-1 0,3 5-1 0,0 3 0 15,0 3-5-15,0-2-1 0,3 7 0 0,0-1 0 16,0 4-17-16,-3 1 0 0,3 4 0 0,-3-1 0 15,3 1 0-15,0-1-11 0,0 3 11 0,-3 0-10 16,3 0 18-16,-3-3 3 0,0-1 1 0,-1-2 0 16,-2-2-12-16,3-3 0 0,0-1-10 0,1-6 10 15,-4-4 0-15,6 2 0 0,-3-6 0 0,3-4 0 16,-3-4 0-16,0-2 0 0,0-6 8 0,3-5-8 16,0 3 16-16,0-6 0 0,0-5 0 0,0 0 0 15,-6-5 20-15,0-1 3 0,-4-7 1 0,1 0 0 16,-3 0-20-16,0-6-4 0,-4 3-1 0,-2 1 0 15,-2 0-15-15,-5-1 11 0,-6 2-11 0,1 4 10 16,-10 2-10-16,1 3 0 0,-10 5 0 0,1 2 0 16,2 4-20-16,-6 4 1 0,-2 3 0 0,-1 1 0 15,1-1 11-15,-1 3 8 0,-1 1-12 0,8 2 12 0,5-3 0 16,4-3-8-16,3-3 8 0,5 4-796 16,4-4-157-16</inkml:trace>
  <inkml:trace contextRef="#ctx0" brushRef="#br0" timeOffset="18">811 4567 1317 0,'0'0'28'0,"0"0"7"0,0 0 1 0,0 0 2 0,0 0-30 0,0 0-8 0,0 0 0 0,0 0 0 15,0 0 48-15,0 0 8 0,0 0 1 0,-6 5 1 16,0 0-22-16,0 1-5 0,-3 2-1 0,6-3 0 16,3 3-13-16,-9-3-2 0,5 5-1 0,4 0 0 15,-6 3-1-15,6 1 0 0,-3 2 0 0,3 2 0 16,0 6 4-16,0 4 1 0,0 1 0 0,-6 5 0 16,0 3-18-16,6 5 0 0,-6 4 0 0,3 5 0 15,-6 3 12-15,3 2 1 0,-1 1 1 0,1 4 0 16,3 4 10-16,-6 0 1 0,6 7 1 0,-6-2 0 15,4 3 2-15,-5-1 1 0,4 1 0 0,-3 2 0 16,-3 6 0-16,3 1 0 0,0-6 0 0,-4 5 0 16,4-2 9-16,-3 0 2 0,3-1 0 0,-1-2 0 0,1-3-11 15,6-4-1-15,-3 1-1 0,6-4 0 0,-2-6-3 16,2-2-1-16,2-5 0 0,4-7 0 16,-3-4-5-16,6-4-1 0,1-8 0 0,-1-1 0 0,-6-2-17 0,6-7 0 15,-6-1-8-15,3-4 8 16,0-1-63-16,1-6-6 0,-7-3-2 0,0 3-975 15</inkml:trace>
  <inkml:trace contextRef="#ctx0" brushRef="#br0" timeOffset="19">7261 4763 1839 0,'-6'0'40'0,"6"0"9"0,6-2 2 0,-6 2 1 0,0 0-42 0,0 0-10 0,9-3 0 0,-9 3 0 15,0 0 41-15,0 0 7 0,0 0 0 0,0 0 1 16,13 5 3-16,-10 3 0 0,-6 5 0 0,3 1 0 15,6-1-13-15,0 2-3 0,-6 6 0 0,-3 3 0 16,-6 2-10-16,3 3-2 0,9 2-1 0,-6 9 0 16,-4 4-12-16,7 3-3 0,3 8 0 0,1 6 0 15,-11 1-8-15,10 7 10 0,7 4-10 0,-1 0 10 16,-9 5-10-16,0 2 8 0,6-2-8 0,2 3 8 16,11 0-8-16,-10 0 0 0,-3-4 9 0,0-1-9 15,0-3 0-15,0-2 9 0,3-3-9 0,1-5 0 16,-10-3 8-16,3-2-8 0,6-5 0 0,-3-4 0 15,-9-4 0-15,6-1 8 0,0-5-8 0,-6-1 0 16,-9-5 12-16,6-1-4 0,3-6 0 0,-4-3-757 16,-5-2-151-16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A5E852-58A3-408B-8A22-6864E1641F16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F2AFB3-5A41-47E8-B18B-50F081F42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90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2AFB3-5A41-47E8-B18B-50F081F42BA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68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2AFB3-5A41-47E8-B18B-50F081F42BA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826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6B4931C-E069-4EF8-A63E-57A9246B65E1}" type="datetime1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DCFA089-2533-42D2-8101-C53C7F91E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09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F2DF7-6B9A-405A-B868-79E98E811420}" type="datetime1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A089-2533-42D2-8101-C53C7F91E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57168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1092-DB5F-497A-A7DC-1AE0DA4A65C5}" type="datetime1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A089-2533-42D2-8101-C53C7F91E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172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A5C04-6FB6-428B-AECF-98C9CF321E7E}" type="datetime1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A089-2533-42D2-8101-C53C7F91E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31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3401-E137-4CCF-A6CB-12E19CE0B161}" type="datetime1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A089-2533-42D2-8101-C53C7F91E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69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F2DF7-6B9A-405A-B868-79E98E811420}" type="datetime1">
              <a:rPr lang="en-US" smtClean="0"/>
              <a:t>4/28/2022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A089-2533-42D2-8101-C53C7F91E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36575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F2DF7-6B9A-405A-B868-79E98E811420}" type="datetime1">
              <a:rPr lang="en-US" smtClean="0"/>
              <a:t>4/28/2022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A089-2533-42D2-8101-C53C7F91E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354393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5F56FDA-AD4D-42BD-A2CD-E9F7C3362831}" type="datetime1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A089-2533-42D2-8101-C53C7F91E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729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9E658C3-F9C4-480D-9BC5-76DB8529EC09}" type="datetime1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A089-2533-42D2-8101-C53C7F91E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630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12F08-AF52-4F6B-BEEA-DA9B94300CB0}" type="datetime1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A089-2533-42D2-8101-C53C7F91E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49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91B1E-5610-4350-A8BE-7ECCCE9612B9}" type="datetime1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A089-2533-42D2-8101-C53C7F91E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48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D2845-6C17-40A0-B925-12A18926139D}" type="datetime1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A089-2533-42D2-8101-C53C7F91E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7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F7108-3906-4B0C-A3C1-D5976CF6D0ED}" type="datetime1">
              <a:rPr lang="en-US" smtClean="0"/>
              <a:t>4/28/2022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A089-2533-42D2-8101-C53C7F91E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44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A2EBC-3C86-4CD6-A7DA-6A0FDD06DD63}" type="datetime1">
              <a:rPr lang="en-US" smtClean="0"/>
              <a:t>4/28/2022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A089-2533-42D2-8101-C53C7F91E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65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21D7C-7117-4157-977C-C1CF6E2AC710}" type="datetime1">
              <a:rPr lang="en-US" smtClean="0"/>
              <a:t>4/28/2022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A089-2533-42D2-8101-C53C7F91E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45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50AFC-D77B-44F4-9410-93C35A7B8000}" type="datetime1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A089-2533-42D2-8101-C53C7F91E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73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C767-4AFE-4BC0-BAF0-7EFB8F408090}" type="datetime1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A089-2533-42D2-8101-C53C7F91E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03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6AF2DF7-6B9A-405A-B868-79E98E811420}" type="datetime1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DCFA089-2533-42D2-8101-C53C7F91E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398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6.png"/><Relationship Id="rId7" Type="http://schemas.openxmlformats.org/officeDocument/2006/relationships/customXml" Target="../ink/ink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Optimizing the Beta Value of Beta VAE using N-arm-bandit and Simulated Annealing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 smtClean="0"/>
              <a:t>Md</a:t>
            </a:r>
            <a:r>
              <a:rPr lang="en-US" b="1" dirty="0" smtClean="0"/>
              <a:t> Mahin, </a:t>
            </a:r>
            <a:r>
              <a:rPr lang="en-US" b="1" dirty="0" err="1" smtClean="0"/>
              <a:t>Abhijit</a:t>
            </a:r>
            <a:r>
              <a:rPr lang="en-US" b="1" dirty="0" smtClean="0"/>
              <a:t> BAUL, </a:t>
            </a:r>
            <a:r>
              <a:rPr lang="en-US" b="1" dirty="0" err="1"/>
              <a:t>Mahsa</a:t>
            </a:r>
            <a:r>
              <a:rPr lang="en-US" b="1" dirty="0"/>
              <a:t> </a:t>
            </a:r>
            <a:r>
              <a:rPr lang="en-US" b="1" dirty="0" smtClean="0"/>
              <a:t> </a:t>
            </a:r>
            <a:r>
              <a:rPr lang="en-US" b="1" dirty="0" err="1" smtClean="0"/>
              <a:t>Rezaei</a:t>
            </a:r>
            <a:r>
              <a:rPr lang="en-US" b="1" dirty="0" smtClean="0"/>
              <a:t> </a:t>
            </a:r>
            <a:r>
              <a:rPr lang="en-US" b="1" dirty="0" err="1" smtClean="0"/>
              <a:t>Firuzkuhi</a:t>
            </a: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A089-2533-42D2-8101-C53C7F91E4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83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Beta VAE Loss Function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439365" y="2259202"/>
            <a:ext cx="4185618" cy="576262"/>
          </a:xfrm>
        </p:spPr>
        <p:txBody>
          <a:bodyPr/>
          <a:lstStyle/>
          <a:p>
            <a:r>
              <a:rPr lang="en-US" sz="1800" dirty="0"/>
              <a:t>Improved Loss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945" y="2332675"/>
            <a:ext cx="4642810" cy="4378036"/>
          </a:xfrm>
        </p:spPr>
        <p:txBody>
          <a:bodyPr>
            <a:normAutofit/>
          </a:bodyPr>
          <a:lstStyle/>
          <a:p>
            <a:r>
              <a:rPr lang="en-US" dirty="0"/>
              <a:t>Proposed by Higgins et al.[1</a:t>
            </a:r>
            <a:r>
              <a:rPr lang="en-US" dirty="0" smtClean="0"/>
              <a:t>]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Multiply </a:t>
            </a:r>
            <a:r>
              <a:rPr lang="en-GB" dirty="0"/>
              <a:t>the </a:t>
            </a:r>
            <a:r>
              <a:rPr lang="en-GB" dirty="0">
                <a:solidFill>
                  <a:srgbClr val="FF0000"/>
                </a:solidFill>
              </a:rPr>
              <a:t>KL divergence </a:t>
            </a:r>
            <a:r>
              <a:rPr lang="en-GB" dirty="0"/>
              <a:t>(relative entropy) by a </a:t>
            </a:r>
            <a:r>
              <a:rPr lang="en-GB" dirty="0">
                <a:solidFill>
                  <a:srgbClr val="FF0000"/>
                </a:solidFill>
              </a:rPr>
              <a:t>factor </a:t>
            </a:r>
            <a:r>
              <a:rPr lang="en-GB" dirty="0">
                <a:solidFill>
                  <a:srgbClr val="FF0000"/>
                </a:solidFill>
                <a:latin typeface="Symbol" panose="05050102010706020507" pitchFamily="18" charset="2"/>
              </a:rPr>
              <a:t>b</a:t>
            </a:r>
            <a:r>
              <a:rPr lang="en-GB" dirty="0"/>
              <a:t> typically in range 5-150</a:t>
            </a:r>
          </a:p>
          <a:p>
            <a:pPr lvl="1"/>
            <a:r>
              <a:rPr lang="en-GB" dirty="0"/>
              <a:t>Less weight on reconstruction fidelity, more on minimising KL divergence </a:t>
            </a:r>
          </a:p>
          <a:p>
            <a:pPr lvl="1"/>
            <a:r>
              <a:rPr lang="en-US" dirty="0"/>
              <a:t>Beta  value greater than 1 enforces</a:t>
            </a:r>
            <a:br>
              <a:rPr lang="en-US" dirty="0"/>
            </a:br>
            <a:r>
              <a:rPr lang="en-US" dirty="0"/>
              <a:t>the autoencoder to learn disentangled representation better by restricting la-</a:t>
            </a:r>
            <a:br>
              <a:rPr lang="en-US" dirty="0"/>
            </a:br>
            <a:r>
              <a:rPr lang="en-US" dirty="0"/>
              <a:t>tent channels capacity</a:t>
            </a:r>
          </a:p>
          <a:p>
            <a:pPr lvl="1"/>
            <a:r>
              <a:rPr lang="en-GB" dirty="0"/>
              <a:t>Reduction in reconstruction accuracy with improving disentanglement (larger </a:t>
            </a:r>
            <a:r>
              <a:rPr lang="en-GB" dirty="0">
                <a:latin typeface="Symbol" panose="05050102010706020507" pitchFamily="18" charset="2"/>
              </a:rPr>
              <a:t>b</a:t>
            </a:r>
            <a:r>
              <a:rPr lang="en-GB" dirty="0" smtClean="0"/>
              <a:t>)</a:t>
            </a:r>
            <a:endParaRPr lang="en-GB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274" y="2867498"/>
            <a:ext cx="6331064" cy="593536"/>
          </a:xfr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A089-2533-42D2-8101-C53C7F91E44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160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Problems with Beta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do not know the optimal value for beta, apart from it should be greater than 1</a:t>
            </a:r>
          </a:p>
          <a:p>
            <a:r>
              <a:rPr lang="en-US" dirty="0" smtClean="0"/>
              <a:t>The authors said about beta:</a:t>
            </a:r>
          </a:p>
          <a:p>
            <a:pPr lvl="1"/>
            <a:r>
              <a:rPr lang="en-US" dirty="0"/>
              <a:t>Disentangled representations emerge when the right balance is found between</a:t>
            </a:r>
            <a:br>
              <a:rPr lang="en-US" dirty="0"/>
            </a:br>
            <a:r>
              <a:rPr lang="en-US" dirty="0"/>
              <a:t>information preservation (reconstruction cost as </a:t>
            </a:r>
            <a:r>
              <a:rPr lang="en-US" dirty="0" err="1"/>
              <a:t>regularisation</a:t>
            </a:r>
            <a:r>
              <a:rPr lang="en-US" dirty="0"/>
              <a:t>) and latent channel capacity </a:t>
            </a:r>
            <a:r>
              <a:rPr lang="en-US" dirty="0" smtClean="0"/>
              <a:t>restriction (beta &gt; 1)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optimal </a:t>
            </a:r>
            <a:r>
              <a:rPr lang="en-US" dirty="0" smtClean="0"/>
              <a:t>beta </a:t>
            </a:r>
            <a:r>
              <a:rPr lang="en-US" dirty="0"/>
              <a:t>will </a:t>
            </a:r>
            <a:r>
              <a:rPr lang="en-US" dirty="0" smtClean="0"/>
              <a:t>be different for different datasets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The authors did not provide any method to learn the beta during the training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A089-2533-42D2-8101-C53C7F91E44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0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Contribution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Estimate beta during training </a:t>
            </a:r>
            <a:endParaRPr lang="en-US" dirty="0"/>
          </a:p>
          <a:p>
            <a:r>
              <a:rPr lang="en-US" dirty="0" smtClean="0"/>
              <a:t>First we separate Beta value into n sub division from 1 to infinity</a:t>
            </a:r>
          </a:p>
          <a:p>
            <a:r>
              <a:rPr lang="en-US" dirty="0" smtClean="0"/>
              <a:t>A Multi-arm bandit is employed to learn the range of beta value that improves the loss</a:t>
            </a:r>
          </a:p>
          <a:p>
            <a:r>
              <a:rPr lang="en-US" dirty="0" smtClean="0"/>
              <a:t>Simulated annulling is applied within each range to learn the optimal beta value within that range.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A089-2533-42D2-8101-C53C7F91E44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83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4971" y="2767898"/>
            <a:ext cx="8596668" cy="13208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Methodology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A089-2533-42D2-8101-C53C7F91E44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99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Whole Approach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target is</a:t>
            </a:r>
          </a:p>
          <a:p>
            <a:pPr lvl="1"/>
            <a:r>
              <a:rPr lang="en-US" dirty="0" smtClean="0"/>
              <a:t>Select N target ranges greater than 1</a:t>
            </a:r>
          </a:p>
          <a:p>
            <a:pPr lvl="1"/>
            <a:r>
              <a:rPr lang="en-US" dirty="0" smtClean="0"/>
              <a:t>Using a N arm bandit find which range gives more reward (lower loss)</a:t>
            </a:r>
          </a:p>
          <a:p>
            <a:pPr lvl="1"/>
            <a:r>
              <a:rPr lang="en-US" dirty="0" smtClean="0"/>
              <a:t>Using Simulated Annealing to find which value is optimal in each range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A089-2533-42D2-8101-C53C7F91E44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26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define Reward for N arm bandit?</a:t>
            </a:r>
          </a:p>
          <a:p>
            <a:r>
              <a:rPr lang="en-US" dirty="0" smtClean="0"/>
              <a:t>How to measure this reward?</a:t>
            </a:r>
          </a:p>
          <a:p>
            <a:pPr lvl="1"/>
            <a:r>
              <a:rPr lang="en-US" dirty="0" smtClean="0"/>
              <a:t>The effect will only be visible during next iterations loss calculation</a:t>
            </a:r>
          </a:p>
          <a:p>
            <a:r>
              <a:rPr lang="en-US" dirty="0" smtClean="0"/>
              <a:t>In simulated annealing when we chose a candidate, how we can compare it with current value?</a:t>
            </a:r>
          </a:p>
          <a:p>
            <a:pPr lvl="1"/>
            <a:r>
              <a:rPr lang="en-US" dirty="0" smtClean="0"/>
              <a:t>Again, we can only see the effect after propagating the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A089-2533-42D2-8101-C53C7F91E44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70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new reward calculation method for n arm bandit that uses current and next loss</a:t>
            </a:r>
          </a:p>
          <a:p>
            <a:r>
              <a:rPr lang="en-US" dirty="0" smtClean="0"/>
              <a:t>An additional step to compare candidate with current position in the arm range for the simulated annealing</a:t>
            </a:r>
          </a:p>
          <a:p>
            <a:pPr lvl="1"/>
            <a:r>
              <a:rPr lang="en-US" dirty="0" smtClean="0"/>
              <a:t>This step compares candidate with current value</a:t>
            </a:r>
          </a:p>
          <a:p>
            <a:pPr lvl="1"/>
            <a:r>
              <a:rPr lang="en-US" dirty="0" smtClean="0"/>
              <a:t>Updates the reward for the arm</a:t>
            </a:r>
          </a:p>
          <a:p>
            <a:pPr lvl="1"/>
            <a:r>
              <a:rPr lang="en-US" dirty="0" smtClean="0"/>
              <a:t>No error  propagation here</a:t>
            </a:r>
          </a:p>
          <a:p>
            <a:r>
              <a:rPr lang="en-US" dirty="0" smtClean="0"/>
              <a:t>We needed to change the error propagation system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A089-2533-42D2-8101-C53C7F91E44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604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en-US" dirty="0" smtClean="0"/>
              <a:t>First Step: </a:t>
            </a:r>
          </a:p>
          <a:p>
            <a:pPr lvl="2"/>
            <a:r>
              <a:rPr lang="en-US" dirty="0" smtClean="0"/>
              <a:t>Select an arm</a:t>
            </a:r>
          </a:p>
          <a:p>
            <a:pPr lvl="2"/>
            <a:r>
              <a:rPr lang="en-US" dirty="0" smtClean="0"/>
              <a:t>Calculate a candidate within the arm based on current value </a:t>
            </a:r>
            <a:endParaRPr lang="en-US" dirty="0"/>
          </a:p>
          <a:p>
            <a:pPr lvl="2"/>
            <a:r>
              <a:rPr lang="en-US" dirty="0"/>
              <a:t>P</a:t>
            </a:r>
            <a:r>
              <a:rPr lang="en-US" dirty="0" smtClean="0"/>
              <a:t>ropagate the loss</a:t>
            </a:r>
          </a:p>
          <a:p>
            <a:pPr lvl="1"/>
            <a:r>
              <a:rPr lang="en-US" dirty="0" smtClean="0"/>
              <a:t>Second Step: </a:t>
            </a:r>
          </a:p>
          <a:p>
            <a:pPr lvl="2"/>
            <a:r>
              <a:rPr lang="en-US" dirty="0" smtClean="0"/>
              <a:t>Evaluate the candidate  with best value and current value based on the previous loss and loss in this step</a:t>
            </a:r>
          </a:p>
          <a:p>
            <a:pPr lvl="2"/>
            <a:r>
              <a:rPr lang="en-US" dirty="0" smtClean="0"/>
              <a:t>This is a blank step where no errors are propagated</a:t>
            </a:r>
          </a:p>
          <a:p>
            <a:pPr lvl="1"/>
            <a:r>
              <a:rPr lang="en-US" dirty="0" smtClean="0"/>
              <a:t>Exception:</a:t>
            </a:r>
          </a:p>
          <a:p>
            <a:pPr lvl="2"/>
            <a:r>
              <a:rPr lang="en-US" dirty="0" smtClean="0"/>
              <a:t>For the first selection of each arm</a:t>
            </a:r>
          </a:p>
          <a:p>
            <a:pPr lvl="3"/>
            <a:r>
              <a:rPr lang="en-US" dirty="0" smtClean="0"/>
              <a:t>We select the middle value</a:t>
            </a:r>
          </a:p>
          <a:p>
            <a:pPr lvl="3"/>
            <a:r>
              <a:rPr lang="en-US" dirty="0" smtClean="0"/>
              <a:t>Propagate that </a:t>
            </a:r>
          </a:p>
          <a:p>
            <a:pPr lvl="3"/>
            <a:r>
              <a:rPr lang="en-US" dirty="0" smtClean="0"/>
              <a:t>Consider that best and current value for the arm </a:t>
            </a:r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A089-2533-42D2-8101-C53C7F91E44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30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 arm bandit Reward System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The reward of N arm bandit use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𝑟𝑒𝑤𝑎𝑟𝑑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𝑝𝑟𝑒𝑣𝑖𝑜𝑢𝑠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𝑙𝑜𝑠𝑠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𝑐𝑢𝑟𝑟𝑒𝑛𝑡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𝑙𝑜𝑠𝑠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 smtClean="0"/>
                  <a:t>For first </a:t>
                </a:r>
                <a:r>
                  <a:rPr lang="en-US" dirty="0"/>
                  <a:t>t</a:t>
                </a:r>
                <a:r>
                  <a:rPr lang="en-US" dirty="0" smtClean="0"/>
                  <a:t>ime selection of an arm: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𝑟𝑒𝑤𝑎𝑟𝑑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𝑐𝑢𝑟𝑟𝑒𝑛𝑡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𝑙𝑜𝑠𝑠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Reward for an arm is updated during the next iteration</a:t>
                </a:r>
              </a:p>
              <a:p>
                <a:r>
                  <a:rPr lang="en-US" dirty="0" smtClean="0"/>
                  <a:t>Subtraction from the previous loss ensures loss is improving</a:t>
                </a:r>
              </a:p>
              <a:p>
                <a:pPr marL="342900" lvl="1" indent="-342900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𝑙𝑜𝑠𝑠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serves two purpose</a:t>
                </a:r>
              </a:p>
              <a:p>
                <a:pPr lvl="1"/>
                <a:r>
                  <a:rPr lang="en-US" dirty="0" smtClean="0"/>
                  <a:t>Reward is positive when current loss is smaller</a:t>
                </a:r>
              </a:p>
              <a:p>
                <a:pPr lvl="1"/>
                <a:r>
                  <a:rPr lang="en-US" dirty="0" smtClean="0"/>
                  <a:t>Normalize the loss, so initial high loss doesn’t devalue later losses</a:t>
                </a:r>
              </a:p>
              <a:p>
                <a:pPr marL="1371600" lvl="3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" t="-891" b="-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A089-2533-42D2-8101-C53C7F91E44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131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 Fully Connected Layers</a:t>
            </a:r>
          </a:p>
          <a:p>
            <a:r>
              <a:rPr lang="en-US" dirty="0" smtClean="0"/>
              <a:t>Shape: 784:400:20:400:784</a:t>
            </a:r>
          </a:p>
          <a:p>
            <a:r>
              <a:rPr lang="en-US" dirty="0" smtClean="0"/>
              <a:t>Dataset:</a:t>
            </a:r>
          </a:p>
          <a:p>
            <a:pPr lvl="1"/>
            <a:r>
              <a:rPr lang="en-US" dirty="0" smtClean="0"/>
              <a:t>MINST character dataset</a:t>
            </a:r>
          </a:p>
          <a:p>
            <a:pPr lvl="1"/>
            <a:r>
              <a:rPr lang="en-US" dirty="0" smtClean="0"/>
              <a:t>Classes 10</a:t>
            </a:r>
          </a:p>
          <a:p>
            <a:r>
              <a:rPr lang="en-US" dirty="0" smtClean="0"/>
              <a:t>Trained for only 15 epochs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A089-2533-42D2-8101-C53C7F91E44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38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</a:p>
          <a:p>
            <a:r>
              <a:rPr lang="en-US" dirty="0"/>
              <a:t>Our </a:t>
            </a:r>
            <a:r>
              <a:rPr lang="en-US" dirty="0" smtClean="0"/>
              <a:t>Contribution</a:t>
            </a:r>
          </a:p>
          <a:p>
            <a:r>
              <a:rPr lang="en-US" dirty="0" smtClean="0"/>
              <a:t>Methodology</a:t>
            </a:r>
          </a:p>
          <a:p>
            <a:r>
              <a:rPr lang="en-US" dirty="0" smtClean="0"/>
              <a:t>Experiment Settings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Conclusion and Future </a:t>
            </a:r>
            <a:r>
              <a:rPr lang="en-US" dirty="0" smtClean="0"/>
              <a:t>Plan</a:t>
            </a:r>
          </a:p>
          <a:p>
            <a:r>
              <a:rPr lang="en-US" dirty="0" smtClean="0"/>
              <a:t>References</a:t>
            </a:r>
            <a:endParaRPr lang="en-US" dirty="0" smtClean="0"/>
          </a:p>
          <a:p>
            <a:r>
              <a:rPr lang="en-US" dirty="0" smtClean="0"/>
              <a:t>Appendix [Summary </a:t>
            </a:r>
            <a:r>
              <a:rPr lang="en-US" dirty="0" err="1" smtClean="0"/>
              <a:t>sudo</a:t>
            </a:r>
            <a:r>
              <a:rPr lang="en-US" dirty="0" smtClean="0"/>
              <a:t> code]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A089-2533-42D2-8101-C53C7F91E4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872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1786" y="2899185"/>
            <a:ext cx="8596668" cy="13208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Result Analysis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A089-2533-42D2-8101-C53C7F91E44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555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Beta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A089-2533-42D2-8101-C53C7F91E448}" type="slidenum">
              <a:rPr lang="en-US" smtClean="0"/>
              <a:t>21</a:t>
            </a:fld>
            <a:endParaRPr lang="en-US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78389" y="2647571"/>
            <a:ext cx="5382120" cy="3374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2166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Reconstruction vs Generation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40" y="3123176"/>
            <a:ext cx="5264032" cy="211780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A089-2533-42D2-8101-C53C7F91E448}" type="slidenum">
              <a:rPr lang="en-US" smtClean="0"/>
              <a:t>22</a:t>
            </a:fld>
            <a:endParaRPr lang="en-US"/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609" y="3123176"/>
            <a:ext cx="4879872" cy="2134944"/>
          </a:xfrm>
          <a:prstGeom prst="rect">
            <a:avLst/>
          </a:prstGeom>
        </p:spPr>
      </p:pic>
      <p:sp>
        <p:nvSpPr>
          <p:cNvPr id="7" name="Text Placeholder 2"/>
          <p:cNvSpPr txBox="1">
            <a:spLocks/>
          </p:cNvSpPr>
          <p:nvPr/>
        </p:nvSpPr>
        <p:spPr>
          <a:xfrm>
            <a:off x="710503" y="2546914"/>
            <a:ext cx="4825157" cy="576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Reconstructions</a:t>
            </a:r>
            <a:endParaRPr lang="en-US" b="1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6814968" y="2546914"/>
            <a:ext cx="4825157" cy="576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Generation</a:t>
            </a:r>
          </a:p>
        </p:txBody>
      </p:sp>
    </p:spTree>
    <p:extLst>
      <p:ext uri="{BB962C8B-B14F-4D97-AF65-F5344CB8AC3E}">
        <p14:creationId xmlns:p14="http://schemas.microsoft.com/office/powerpoint/2010/main" val="2601399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4334" y="3014595"/>
            <a:ext cx="8596668" cy="13208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Conclusion and Future Work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A089-2533-42D2-8101-C53C7F91E44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2925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and Future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Model learning the beta value</a:t>
            </a:r>
          </a:p>
          <a:p>
            <a:r>
              <a:rPr lang="en-US" dirty="0" smtClean="0"/>
              <a:t>In future we can make it more dependent on the input distribution</a:t>
            </a:r>
          </a:p>
          <a:p>
            <a:r>
              <a:rPr lang="en-US" dirty="0" smtClean="0"/>
              <a:t>Implementing and testing the model more heavy settings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A089-2533-42D2-8101-C53C7F91E44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855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Higgins, I., Matthey, L., Pal, A., Burgess, C., </a:t>
            </a:r>
            <a:r>
              <a:rPr lang="en-US" dirty="0" err="1"/>
              <a:t>Glorot</a:t>
            </a:r>
            <a:r>
              <a:rPr lang="en-US" dirty="0"/>
              <a:t>, X., </a:t>
            </a:r>
            <a:r>
              <a:rPr lang="en-US" dirty="0" err="1"/>
              <a:t>Botvinick</a:t>
            </a:r>
            <a:r>
              <a:rPr lang="en-US" dirty="0"/>
              <a:t>, M., Mohamed, S. and </a:t>
            </a:r>
            <a:r>
              <a:rPr lang="en-US" dirty="0" err="1"/>
              <a:t>Lerchner</a:t>
            </a:r>
            <a:r>
              <a:rPr lang="en-US" dirty="0"/>
              <a:t>, A., 2016. beta-</a:t>
            </a:r>
            <a:r>
              <a:rPr lang="en-US" dirty="0" err="1"/>
              <a:t>vae</a:t>
            </a:r>
            <a:r>
              <a:rPr lang="en-US" dirty="0"/>
              <a:t>: Learning basic visual concepts with a constrained </a:t>
            </a:r>
            <a:r>
              <a:rPr lang="en-US" dirty="0" err="1"/>
              <a:t>variational</a:t>
            </a:r>
            <a:r>
              <a:rPr lang="en-US" dirty="0"/>
              <a:t> framework.</a:t>
            </a:r>
          </a:p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A089-2533-42D2-8101-C53C7F91E44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3020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(Algorithm: Page 1: Initializations)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81561"/>
            <a:ext cx="9844479" cy="4057095"/>
          </a:xfrm>
        </p:spPr>
        <p:txBody>
          <a:bodyPr>
            <a:normAutofit fontScale="92500" lnSpcReduction="20000"/>
          </a:bodyPr>
          <a:lstStyle/>
          <a:p>
            <a:pPr>
              <a:buFont typeface="+mj-lt"/>
              <a:buAutoNum type="arabicPeriod"/>
            </a:pPr>
            <a:r>
              <a:rPr lang="en-US" dirty="0" smtClean="0"/>
              <a:t>Initialize N arm bandit parameters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 err="1" smtClean="0"/>
              <a:t>Selection_Count</a:t>
            </a:r>
            <a:r>
              <a:rPr lang="en-US" dirty="0" smtClean="0"/>
              <a:t> Vector for n arms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 err="1" smtClean="0"/>
              <a:t>Sum_of_reward</a:t>
            </a:r>
            <a:r>
              <a:rPr lang="en-US" dirty="0" smtClean="0"/>
              <a:t> Vector for n arms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 err="1" smtClean="0"/>
              <a:t>Allow_arm_generation</a:t>
            </a:r>
            <a:r>
              <a:rPr lang="en-US" dirty="0" smtClean="0"/>
              <a:t> = 1</a:t>
            </a:r>
          </a:p>
          <a:p>
            <a:pPr marL="4000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/>
              <a:t>Initialize </a:t>
            </a:r>
            <a:r>
              <a:rPr lang="en-US" dirty="0" smtClean="0"/>
              <a:t>Simulated Annealing parameters</a:t>
            </a:r>
            <a:endParaRPr lang="en-US" dirty="0"/>
          </a:p>
          <a:p>
            <a:pPr marL="857250" lvl="1" indent="-342900">
              <a:buFont typeface="+mj-lt"/>
              <a:buAutoNum type="alphaLcParenR"/>
            </a:pPr>
            <a:r>
              <a:rPr lang="en-US" dirty="0" err="1" smtClean="0"/>
              <a:t>Best_value_per_arm</a:t>
            </a:r>
            <a:r>
              <a:rPr lang="en-US" dirty="0" smtClean="0"/>
              <a:t> vector</a:t>
            </a:r>
          </a:p>
          <a:p>
            <a:pPr marL="857250" lvl="1" indent="-342900">
              <a:buFont typeface="+mj-lt"/>
              <a:buAutoNum type="alphaLcParenR"/>
            </a:pPr>
            <a:r>
              <a:rPr lang="en-US" dirty="0" err="1" smtClean="0"/>
              <a:t>Best_loss_per_arm</a:t>
            </a:r>
            <a:r>
              <a:rPr lang="en-US" dirty="0" smtClean="0"/>
              <a:t> </a:t>
            </a:r>
            <a:r>
              <a:rPr lang="en-US" dirty="0"/>
              <a:t>vector</a:t>
            </a:r>
          </a:p>
          <a:p>
            <a:pPr marL="857250" lvl="1" indent="-342900">
              <a:buFont typeface="+mj-lt"/>
              <a:buAutoNum type="alphaLcParenR"/>
            </a:pPr>
            <a:r>
              <a:rPr lang="en-US" dirty="0" err="1" smtClean="0"/>
              <a:t>Current_value_per_arm</a:t>
            </a:r>
            <a:r>
              <a:rPr lang="en-US" dirty="0" smtClean="0"/>
              <a:t> </a:t>
            </a:r>
            <a:r>
              <a:rPr lang="en-US" dirty="0"/>
              <a:t>vector</a:t>
            </a:r>
          </a:p>
          <a:p>
            <a:pPr marL="857250" lvl="1" indent="-342900">
              <a:buFont typeface="+mj-lt"/>
              <a:buAutoNum type="alphaLcParenR"/>
            </a:pPr>
            <a:r>
              <a:rPr lang="en-US" dirty="0" err="1" smtClean="0"/>
              <a:t>Current_loss_per_arm</a:t>
            </a:r>
            <a:r>
              <a:rPr lang="en-US" dirty="0" smtClean="0"/>
              <a:t> </a:t>
            </a:r>
            <a:r>
              <a:rPr lang="en-US" dirty="0"/>
              <a:t>vector</a:t>
            </a:r>
          </a:p>
          <a:p>
            <a:pPr marL="857250" lvl="1" indent="-342900">
              <a:buFont typeface="+mj-lt"/>
              <a:buAutoNum type="alphaLcParenR"/>
            </a:pPr>
            <a:r>
              <a:rPr lang="en-US" dirty="0" err="1" smtClean="0"/>
              <a:t>Step_size_per_arm</a:t>
            </a:r>
            <a:r>
              <a:rPr lang="en-US" dirty="0" smtClean="0"/>
              <a:t> vector</a:t>
            </a:r>
          </a:p>
          <a:p>
            <a:pPr marL="857250" lvl="1" indent="-342900">
              <a:buFont typeface="+mj-lt"/>
              <a:buAutoNum type="alphaLcParenR"/>
            </a:pPr>
            <a:r>
              <a:rPr lang="en-US" dirty="0" smtClean="0"/>
              <a:t>Temperature</a:t>
            </a:r>
          </a:p>
          <a:p>
            <a:pPr marL="857250" lvl="1" indent="-342900">
              <a:buFont typeface="+mj-lt"/>
              <a:buAutoNum type="alphaLcParenR"/>
            </a:pPr>
            <a:r>
              <a:rPr lang="en-US" dirty="0" err="1" smtClean="0"/>
              <a:t>Range_per_arm</a:t>
            </a:r>
            <a:r>
              <a:rPr lang="en-US" dirty="0" smtClean="0"/>
              <a:t> vector</a:t>
            </a:r>
          </a:p>
          <a:p>
            <a:pPr marL="857250" lvl="1" indent="-342900">
              <a:buFont typeface="+mj-lt"/>
              <a:buAutoNum type="alphaLcParenR"/>
            </a:pPr>
            <a:r>
              <a:rPr lang="en-US" dirty="0" err="1" smtClean="0"/>
              <a:t>Previous_loss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A089-2533-42D2-8101-C53C7F91E44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6013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(Algorithm: Page 2: N arm Bandit)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81561"/>
            <a:ext cx="9844479" cy="4057095"/>
          </a:xfrm>
        </p:spPr>
        <p:txBody>
          <a:bodyPr>
            <a:normAutofit/>
          </a:bodyPr>
          <a:lstStyle/>
          <a:p>
            <a:r>
              <a:rPr lang="en-US" dirty="0" smtClean="0"/>
              <a:t>For each iteration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 err="1" smtClean="0"/>
              <a:t>arm_generation_allow</a:t>
            </a:r>
            <a:r>
              <a:rPr lang="en-US" dirty="0" smtClean="0"/>
              <a:t> == 1 #This will restrict arm generation every second step</a:t>
            </a:r>
          </a:p>
          <a:p>
            <a:pPr marL="1257300" lvl="2" indent="-342900">
              <a:buFont typeface="+mj-lt"/>
              <a:buAutoNum type="alphaLcParenR"/>
            </a:pPr>
            <a:r>
              <a:rPr lang="en-US" dirty="0" smtClean="0"/>
              <a:t>a. Select an arm using Upper Confidence Bound (UCB)</a:t>
            </a:r>
          </a:p>
          <a:p>
            <a:pPr marL="1257300" lvl="2" indent="-342900">
              <a:buFont typeface="+mj-lt"/>
              <a:buAutoNum type="alphaLcParenR"/>
            </a:pPr>
            <a:r>
              <a:rPr lang="en-US" dirty="0" smtClean="0"/>
              <a:t>b. Update </a:t>
            </a:r>
            <a:r>
              <a:rPr lang="en-US" dirty="0" err="1" smtClean="0"/>
              <a:t>selection_count</a:t>
            </a:r>
            <a:r>
              <a:rPr lang="en-US" dirty="0" smtClean="0"/>
              <a:t>[arm] += 1</a:t>
            </a:r>
          </a:p>
          <a:p>
            <a:pPr marL="914400" lvl="2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A089-2533-42D2-8101-C53C7F91E44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2911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(Algorithm: Page 3: First Pass For Each Arm)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81561"/>
            <a:ext cx="9844479" cy="4057095"/>
          </a:xfrm>
        </p:spPr>
        <p:txBody>
          <a:bodyPr>
            <a:normAutofit/>
          </a:bodyPr>
          <a:lstStyle/>
          <a:p>
            <a:pPr marL="1257300" lvl="2" indent="-342900">
              <a:buFont typeface="+mj-lt"/>
              <a:buAutoNum type="arabicPeriod" startAt="3"/>
            </a:pPr>
            <a:r>
              <a:rPr lang="en-US" dirty="0" smtClean="0"/>
              <a:t>If </a:t>
            </a:r>
            <a:r>
              <a:rPr lang="en-US" dirty="0" err="1"/>
              <a:t>selection_count</a:t>
            </a:r>
            <a:r>
              <a:rPr lang="en-US" dirty="0"/>
              <a:t>[arm] </a:t>
            </a:r>
            <a:r>
              <a:rPr lang="en-US" dirty="0" smtClean="0"/>
              <a:t> == 1 # First pass will select mean value from arm range and propagate loss</a:t>
            </a:r>
          </a:p>
          <a:p>
            <a:pPr lvl="3" algn="just"/>
            <a:r>
              <a:rPr lang="en-US" dirty="0"/>
              <a:t>	</a:t>
            </a:r>
            <a:r>
              <a:rPr lang="en-US" dirty="0" smtClean="0"/>
              <a:t>beta = mean range[arm]</a:t>
            </a:r>
          </a:p>
          <a:p>
            <a:pPr lvl="3" algn="just"/>
            <a:r>
              <a:rPr lang="en-US" dirty="0"/>
              <a:t>	</a:t>
            </a:r>
            <a:r>
              <a:rPr lang="en-US" dirty="0" smtClean="0"/>
              <a:t>calculate loss</a:t>
            </a:r>
          </a:p>
          <a:p>
            <a:pPr lvl="3" algn="just"/>
            <a:r>
              <a:rPr lang="en-US" dirty="0"/>
              <a:t>	</a:t>
            </a:r>
            <a:r>
              <a:rPr lang="en-US" dirty="0" smtClean="0"/>
              <a:t>propagate loss</a:t>
            </a:r>
          </a:p>
          <a:p>
            <a:pPr lvl="3" algn="just"/>
            <a:r>
              <a:rPr lang="en-US" dirty="0"/>
              <a:t>	</a:t>
            </a:r>
            <a:r>
              <a:rPr lang="en-US" dirty="0" smtClean="0"/>
              <a:t>loss = </a:t>
            </a:r>
            <a:r>
              <a:rPr lang="en-US" dirty="0" err="1" smtClean="0"/>
              <a:t>previous_loss</a:t>
            </a:r>
            <a:endParaRPr lang="en-US" dirty="0" smtClean="0"/>
          </a:p>
          <a:p>
            <a:pPr lvl="3" algn="just"/>
            <a:r>
              <a:rPr lang="en-US" dirty="0"/>
              <a:t>	</a:t>
            </a:r>
            <a:r>
              <a:rPr lang="en-US" dirty="0" err="1" smtClean="0"/>
              <a:t>sum_reward</a:t>
            </a:r>
            <a:r>
              <a:rPr lang="en-US" dirty="0" smtClean="0"/>
              <a:t>[arm] = 1/loss</a:t>
            </a:r>
          </a:p>
          <a:p>
            <a:pPr lvl="3" algn="just"/>
            <a:r>
              <a:rPr lang="en-US" dirty="0"/>
              <a:t>	</a:t>
            </a:r>
            <a:r>
              <a:rPr lang="en-US" dirty="0" err="1" smtClean="0"/>
              <a:t>best_value_per_arm</a:t>
            </a:r>
            <a:r>
              <a:rPr lang="en-US" dirty="0" smtClean="0"/>
              <a:t>[arm] = </a:t>
            </a:r>
            <a:r>
              <a:rPr lang="en-US" dirty="0" err="1" smtClean="0"/>
              <a:t>current_value_per_arm</a:t>
            </a:r>
            <a:r>
              <a:rPr lang="en-US" dirty="0" smtClean="0"/>
              <a:t>[arm] = beta</a:t>
            </a:r>
          </a:p>
          <a:p>
            <a:pPr lvl="3" algn="just"/>
            <a:r>
              <a:rPr lang="en-US" dirty="0"/>
              <a:t>	</a:t>
            </a:r>
            <a:r>
              <a:rPr lang="en-US" dirty="0" err="1" smtClean="0"/>
              <a:t>best_loss_per_arm</a:t>
            </a:r>
            <a:r>
              <a:rPr lang="en-US" dirty="0" smtClean="0"/>
              <a:t>[arm</a:t>
            </a:r>
            <a:r>
              <a:rPr lang="en-US" dirty="0"/>
              <a:t>] = </a:t>
            </a:r>
            <a:r>
              <a:rPr lang="en-US" dirty="0" err="1" smtClean="0"/>
              <a:t>current_loss_per_arm</a:t>
            </a:r>
            <a:r>
              <a:rPr lang="en-US" dirty="0" smtClean="0"/>
              <a:t>[arm</a:t>
            </a:r>
            <a:r>
              <a:rPr lang="en-US" dirty="0"/>
              <a:t>] = </a:t>
            </a:r>
            <a:r>
              <a:rPr lang="en-US" dirty="0" smtClean="0"/>
              <a:t>loss</a:t>
            </a:r>
          </a:p>
          <a:p>
            <a:pPr marL="914400" lvl="2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A089-2533-42D2-8101-C53C7F91E44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6873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(Algorithm: Page 4: Candidate Selection: Simulated Annealing)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81561"/>
            <a:ext cx="9844479" cy="4057095"/>
          </a:xfrm>
        </p:spPr>
        <p:txBody>
          <a:bodyPr>
            <a:normAutofit/>
          </a:bodyPr>
          <a:lstStyle/>
          <a:p>
            <a:pPr marL="1257300" lvl="2" indent="-342900">
              <a:buFont typeface="+mj-lt"/>
              <a:buAutoNum type="arabicPeriod" startAt="4"/>
            </a:pPr>
            <a:r>
              <a:rPr lang="en-US" sz="2000" dirty="0" smtClean="0"/>
              <a:t>If </a:t>
            </a:r>
            <a:r>
              <a:rPr lang="en-US" sz="2000" dirty="0" err="1"/>
              <a:t>selection_count</a:t>
            </a:r>
            <a:r>
              <a:rPr lang="en-US" sz="2000" dirty="0"/>
              <a:t>[arm] </a:t>
            </a:r>
            <a:r>
              <a:rPr lang="en-US" sz="2000" dirty="0" smtClean="0"/>
              <a:t> != 1</a:t>
            </a:r>
          </a:p>
          <a:p>
            <a:pPr marL="1371600" lvl="3" indent="0" algn="just">
              <a:buNone/>
            </a:pPr>
            <a:r>
              <a:rPr lang="en-US" sz="2000" dirty="0" smtClean="0"/>
              <a:t>a. if </a:t>
            </a:r>
            <a:r>
              <a:rPr lang="en-US" sz="2000" dirty="0" err="1"/>
              <a:t>arm_generation_allow</a:t>
            </a:r>
            <a:r>
              <a:rPr lang="en-US" sz="2000" dirty="0"/>
              <a:t> == </a:t>
            </a:r>
            <a:r>
              <a:rPr lang="en-US" sz="2000" dirty="0" smtClean="0"/>
              <a:t>1:</a:t>
            </a:r>
            <a:endParaRPr lang="en-US" sz="2000" dirty="0"/>
          </a:p>
          <a:p>
            <a:pPr lvl="4" algn="just"/>
            <a:r>
              <a:rPr lang="en-US" sz="2000" dirty="0" smtClean="0"/>
              <a:t>Select candidate based on current arm and step size</a:t>
            </a:r>
          </a:p>
          <a:p>
            <a:pPr lvl="4" algn="just"/>
            <a:r>
              <a:rPr lang="en-US" sz="2000" dirty="0" smtClean="0"/>
              <a:t>calculate candidate loss</a:t>
            </a:r>
          </a:p>
          <a:p>
            <a:pPr lvl="4" algn="just"/>
            <a:r>
              <a:rPr lang="en-US" sz="2000" dirty="0" smtClean="0"/>
              <a:t>propagate candidate loss</a:t>
            </a:r>
          </a:p>
          <a:p>
            <a:pPr lvl="4" algn="just"/>
            <a:r>
              <a:rPr lang="en-US" sz="2000" dirty="0" err="1" smtClean="0"/>
              <a:t>previous_loss</a:t>
            </a:r>
            <a:r>
              <a:rPr lang="en-US" sz="2000" dirty="0" smtClean="0"/>
              <a:t> = </a:t>
            </a:r>
            <a:r>
              <a:rPr lang="en-US" sz="2000" dirty="0"/>
              <a:t>candidate </a:t>
            </a:r>
            <a:r>
              <a:rPr lang="en-US" sz="2000" dirty="0" smtClean="0"/>
              <a:t>loss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A089-2533-42D2-8101-C53C7F91E44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819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2230" y="2987536"/>
            <a:ext cx="8596668" cy="13208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Problem Statement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A089-2533-42D2-8101-C53C7F91E4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62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(Algorithm: Page 6: Candidate Evolution: Simulated Annealing)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81561"/>
            <a:ext cx="9844479" cy="4057095"/>
          </a:xfrm>
        </p:spPr>
        <p:txBody>
          <a:bodyPr>
            <a:normAutofit/>
          </a:bodyPr>
          <a:lstStyle/>
          <a:p>
            <a:pPr marL="114300" indent="0" algn="just">
              <a:buNone/>
            </a:pPr>
            <a:r>
              <a:rPr lang="en-US" dirty="0" smtClean="0"/>
              <a:t>	4.b. else:</a:t>
            </a:r>
          </a:p>
          <a:p>
            <a:pPr marL="1200150" lvl="2" algn="just"/>
            <a:r>
              <a:rPr lang="en-US" dirty="0" smtClean="0"/>
              <a:t>calculate new loss</a:t>
            </a:r>
          </a:p>
          <a:p>
            <a:pPr marL="1200150" lvl="2" algn="just"/>
            <a:r>
              <a:rPr lang="en-US" dirty="0" smtClean="0"/>
              <a:t>Update </a:t>
            </a:r>
            <a:r>
              <a:rPr lang="en-US" dirty="0" err="1" smtClean="0"/>
              <a:t>best_arm</a:t>
            </a:r>
            <a:r>
              <a:rPr lang="en-US" dirty="0" smtClean="0"/>
              <a:t> and best loss comparing new loss and best loss</a:t>
            </a:r>
          </a:p>
          <a:p>
            <a:pPr marL="1200150" lvl="2" algn="just"/>
            <a:r>
              <a:rPr lang="en-US" dirty="0" smtClean="0"/>
              <a:t>compare candidate with current loss and update current loss</a:t>
            </a:r>
          </a:p>
          <a:p>
            <a:pPr marL="1200150" lvl="2" algn="just"/>
            <a:r>
              <a:rPr lang="en-US" dirty="0" smtClean="0"/>
              <a:t>update </a:t>
            </a:r>
            <a:r>
              <a:rPr lang="en-US" dirty="0" err="1" smtClean="0"/>
              <a:t>sum_reward</a:t>
            </a:r>
            <a:r>
              <a:rPr lang="en-US" dirty="0" smtClean="0"/>
              <a:t>[arm] += [1/pre-loss-1/</a:t>
            </a:r>
            <a:r>
              <a:rPr lang="en-US" dirty="0" err="1" smtClean="0"/>
              <a:t>current_loss</a:t>
            </a:r>
            <a:r>
              <a:rPr lang="en-US" dirty="0" smtClean="0"/>
              <a:t>]</a:t>
            </a:r>
          </a:p>
          <a:p>
            <a:pPr marL="1200150" lvl="2" algn="just"/>
            <a:r>
              <a:rPr lang="en-US" dirty="0" err="1" smtClean="0"/>
              <a:t>Allow_arm_generation</a:t>
            </a:r>
            <a:r>
              <a:rPr lang="en-US" dirty="0" smtClean="0"/>
              <a:t> for next iteration</a:t>
            </a:r>
          </a:p>
          <a:p>
            <a:pPr marL="1200150" lvl="2" algn="just"/>
            <a:r>
              <a:rPr lang="en-US" dirty="0" smtClean="0"/>
              <a:t>Update reward for 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A089-2533-42D2-8101-C53C7F91E44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5187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1F10D2-2B74-4B41-B87D-871C23040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A089-2533-42D2-8101-C53C7F91E448}" type="slidenum">
              <a:rPr lang="en-US" smtClean="0"/>
              <a:t>31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FB308C6-1261-4A2A-9817-A23D13720972}"/>
              </a:ext>
            </a:extLst>
          </p:cNvPr>
          <p:cNvSpPr>
            <a:spLocks noGrp="1"/>
          </p:cNvSpPr>
          <p:nvPr/>
        </p:nvSpPr>
        <p:spPr>
          <a:xfrm>
            <a:off x="796522" y="3303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latin typeface="Symbol" panose="05050102010706020507" pitchFamily="18" charset="2"/>
              </a:rPr>
              <a:t>b</a:t>
            </a:r>
            <a:r>
              <a:rPr lang="en-GB" dirty="0"/>
              <a:t>-VAE </a:t>
            </a:r>
            <a:r>
              <a:rPr lang="en-GB" dirty="0" smtClean="0"/>
              <a:t>lessons</a:t>
            </a:r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A2BEF1-FCC8-40BE-83D6-043E76279963}"/>
              </a:ext>
            </a:extLst>
          </p:cNvPr>
          <p:cNvSpPr>
            <a:spLocks noGrp="1"/>
          </p:cNvSpPr>
          <p:nvPr/>
        </p:nvSpPr>
        <p:spPr>
          <a:xfrm>
            <a:off x="154203" y="2204633"/>
            <a:ext cx="8228693" cy="5323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GB" sz="1800" dirty="0"/>
              <a:t>Larger </a:t>
            </a:r>
            <a:r>
              <a:rPr lang="en-GB" sz="1800" dirty="0">
                <a:latin typeface="Symbol" panose="05050102010706020507" pitchFamily="18" charset="2"/>
              </a:rPr>
              <a:t>b</a:t>
            </a:r>
            <a:r>
              <a:rPr lang="en-GB" sz="1800" dirty="0"/>
              <a:t> indeed seems to give disentangled representation – for some seeds</a:t>
            </a:r>
          </a:p>
          <a:p>
            <a:pPr>
              <a:lnSpc>
                <a:spcPct val="110000"/>
              </a:lnSpc>
            </a:pPr>
            <a:r>
              <a:rPr lang="en-GB" sz="1800" dirty="0"/>
              <a:t>See expected reduction in reconstruction accuracy with improving disentanglement (larger </a:t>
            </a:r>
            <a:r>
              <a:rPr lang="en-GB" sz="1800" dirty="0">
                <a:latin typeface="Symbol" panose="05050102010706020507" pitchFamily="18" charset="2"/>
              </a:rPr>
              <a:t>b</a:t>
            </a:r>
            <a:r>
              <a:rPr lang="en-GB" sz="1800" dirty="0"/>
              <a:t>)</a:t>
            </a:r>
          </a:p>
          <a:p>
            <a:pPr>
              <a:lnSpc>
                <a:spcPct val="110000"/>
              </a:lnSpc>
            </a:pPr>
            <a:r>
              <a:rPr lang="en-GB" sz="1800" dirty="0"/>
              <a:t>SVD of </a:t>
            </a:r>
            <a:r>
              <a:rPr lang="en-GB" sz="1800" b="1" i="1" dirty="0"/>
              <a:t>z</a:t>
            </a:r>
            <a:r>
              <a:rPr lang="en-GB" sz="1800" dirty="0"/>
              <a:t> space gives clear result that collapsing (or forcing) number of independent </a:t>
            </a:r>
            <a:r>
              <a:rPr lang="en-GB" sz="1800" b="1" i="1" dirty="0"/>
              <a:t>z</a:t>
            </a:r>
            <a:r>
              <a:rPr lang="en-GB" sz="1800" dirty="0"/>
              <a:t> directions to dimensionality of generators </a:t>
            </a:r>
            <a:r>
              <a:rPr lang="en-GB" sz="1800" b="1" i="1" dirty="0"/>
              <a:t>c</a:t>
            </a:r>
            <a:r>
              <a:rPr lang="en-GB" sz="1800" dirty="0"/>
              <a:t> results in disentangled representation – fully unsupervised process. </a:t>
            </a:r>
          </a:p>
          <a:p>
            <a:pPr>
              <a:lnSpc>
                <a:spcPct val="110000"/>
              </a:lnSpc>
            </a:pPr>
            <a:r>
              <a:rPr lang="en-GB" sz="1800" dirty="0"/>
              <a:t>Setting </a:t>
            </a:r>
            <a:r>
              <a:rPr lang="en-GB" sz="1800" b="1" i="1" dirty="0"/>
              <a:t>z </a:t>
            </a:r>
            <a:r>
              <a:rPr lang="en-GB" sz="1800" dirty="0"/>
              <a:t>dimensionality equal to that of </a:t>
            </a:r>
            <a:r>
              <a:rPr lang="en-GB" sz="1800" b="1" i="1" dirty="0"/>
              <a:t>c</a:t>
            </a:r>
            <a:r>
              <a:rPr lang="en-GB" sz="1800" dirty="0"/>
              <a:t> gives same result - but we don’t a priori know the </a:t>
            </a:r>
            <a:r>
              <a:rPr lang="en-GB" sz="1800" b="1" i="1" dirty="0"/>
              <a:t>c</a:t>
            </a:r>
            <a:r>
              <a:rPr lang="en-GB" sz="1800" dirty="0"/>
              <a:t> dimensionality</a:t>
            </a:r>
          </a:p>
          <a:p>
            <a:pPr>
              <a:lnSpc>
                <a:spcPct val="110000"/>
              </a:lnSpc>
            </a:pPr>
            <a:r>
              <a:rPr lang="en-GB" sz="1800" dirty="0"/>
              <a:t>Very critical balance between value of </a:t>
            </a:r>
            <a:r>
              <a:rPr lang="en-GB" sz="1800" dirty="0">
                <a:latin typeface="Symbol" panose="05050102010706020507" pitchFamily="18" charset="2"/>
              </a:rPr>
              <a:t>b</a:t>
            </a:r>
            <a:r>
              <a:rPr lang="en-GB" sz="1800" dirty="0"/>
              <a:t> and </a:t>
            </a:r>
            <a:r>
              <a:rPr lang="en-GB" sz="1800" dirty="0" err="1"/>
              <a:t>batch_size</a:t>
            </a:r>
            <a:r>
              <a:rPr lang="en-GB" sz="1800" dirty="0"/>
              <a:t> – need to keep both as high as possible, and hope training </a:t>
            </a:r>
            <a:r>
              <a:rPr lang="en-GB" sz="1800" dirty="0" smtClean="0"/>
              <a:t>converges</a:t>
            </a:r>
            <a:endParaRPr lang="en-GB" sz="1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B70531-43B9-42A6-8A49-DBE31E598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225" y="2204633"/>
            <a:ext cx="3914775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15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E8366-A4C6-4001-9C86-31D001DC6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Deep learning-based generative models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DDFBF-F0AF-451A-8252-263C020D7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600" y="2186214"/>
            <a:ext cx="8596668" cy="3880773"/>
          </a:xfrm>
        </p:spPr>
        <p:txBody>
          <a:bodyPr>
            <a:normAutofit fontScale="77500" lnSpcReduction="20000"/>
          </a:bodyPr>
          <a:lstStyle/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Key idea:</a:t>
            </a:r>
          </a:p>
          <a:p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Reality is complex</a:t>
            </a:r>
          </a:p>
          <a:p>
            <a:pPr lvl="1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Can we approximate it with something “simple”?</a:t>
            </a:r>
          </a:p>
          <a:p>
            <a:pPr lvl="1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Just need to make sure the simple thing is “close” to the complex thing</a:t>
            </a:r>
          </a:p>
          <a:p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Goal:</a:t>
            </a:r>
          </a:p>
          <a:p>
            <a:pPr lvl="1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Learning the data distribution from training set </a:t>
            </a:r>
          </a:p>
          <a:p>
            <a:pPr lvl="1"/>
            <a:r>
              <a:rPr lang="en-GB" sz="2600" dirty="0">
                <a:latin typeface="Calibri" panose="020F0502020204030204" pitchFamily="34" charset="0"/>
                <a:cs typeface="Calibri" panose="020F0502020204030204" pitchFamily="34" charset="0"/>
              </a:rPr>
              <a:t>Ideally want to learn representation without labelled data – unsupervised</a:t>
            </a:r>
          </a:p>
          <a:p>
            <a:pPr lvl="1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Two solutions GANs &amp;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AutoEncoders</a:t>
            </a:r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08E92-3D75-494C-812F-370983A19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A089-2533-42D2-8101-C53C7F91E4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23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09E64-1484-4683-A1CD-6FE7267B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4488A-E932-4F21-8605-F4B4EE341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Autoencoders are designed to reproduce their input, especially for images.  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Key point is to reproduce the input from a learned encoding. 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665E5E-16A0-4E0A-8A4B-BFE20CE83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A089-2533-42D2-8101-C53C7F91E448}" type="slidenum">
              <a:rPr lang="en-US" smtClean="0"/>
              <a:t>5</a:t>
            </a:fld>
            <a:endParaRPr lang="en-US"/>
          </a:p>
        </p:txBody>
      </p:sp>
      <p:pic>
        <p:nvPicPr>
          <p:cNvPr id="67" name="Picture 2" descr="Autoencoders Tutorial - Autoencoders">
            <a:extLst>
              <a:ext uri="{FF2B5EF4-FFF2-40B4-BE49-F238E27FC236}">
                <a16:creationId xmlns:a16="http://schemas.microsoft.com/office/drawing/2014/main" id="{2660891A-B91C-4DFC-BB54-539AE0180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683" y="3929063"/>
            <a:ext cx="67056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6332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Auto-encoders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Details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9112" y="3171624"/>
            <a:ext cx="4788624" cy="33051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Encoder layers reduces dimensionality of inputs into smaller code layer dimension</a:t>
            </a:r>
          </a:p>
          <a:p>
            <a:r>
              <a:rPr lang="en-US" dirty="0" smtClean="0"/>
              <a:t>Decoder layers tries to reconstruct the input from smaller code layer</a:t>
            </a:r>
          </a:p>
          <a:p>
            <a:r>
              <a:rPr lang="en-US" dirty="0" smtClean="0"/>
              <a:t>This z dimension is fixed for normal auto-encoders</a:t>
            </a:r>
          </a:p>
          <a:p>
            <a:r>
              <a:rPr lang="en-US" dirty="0" smtClean="0"/>
              <a:t>Goal is</a:t>
            </a:r>
          </a:p>
          <a:p>
            <a:pPr lvl="1"/>
            <a:r>
              <a:rPr lang="en-US" dirty="0" smtClean="0"/>
              <a:t>Dimensionality reduction</a:t>
            </a:r>
          </a:p>
          <a:p>
            <a:pPr lvl="1"/>
            <a:r>
              <a:rPr lang="en-US" dirty="0" smtClean="0"/>
              <a:t>Representations learning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91286" y="2160983"/>
            <a:ext cx="4185618" cy="576262"/>
          </a:xfrm>
        </p:spPr>
        <p:txBody>
          <a:bodyPr/>
          <a:lstStyle/>
          <a:p>
            <a:r>
              <a:rPr lang="en-US" dirty="0" smtClean="0"/>
              <a:t>Auto-encoder Diagram</a:t>
            </a:r>
            <a:endParaRPr lang="en-US" dirty="0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953" y="2969285"/>
            <a:ext cx="3577793" cy="2840037"/>
          </a:xfr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A089-2533-42D2-8101-C53C7F91E448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542663" y="6041362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/>
              <a:t>Image Source: </a:t>
            </a:r>
            <a:r>
              <a:rPr lang="en-US" sz="1200" dirty="0"/>
              <a:t>https://</a:t>
            </a:r>
            <a:r>
              <a:rPr lang="en-US" sz="1200" dirty="0" smtClean="0"/>
              <a:t>towardsdatascience.com/applied-deep-learning-part-3-autoencoders-1c083af4d798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0990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Variational</a:t>
            </a:r>
            <a:r>
              <a:rPr lang="en-US" dirty="0" smtClean="0"/>
              <a:t> Auto-encoders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Details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z dimension now has two layers</a:t>
            </a:r>
          </a:p>
          <a:p>
            <a:pPr lvl="1"/>
            <a:r>
              <a:rPr lang="en-US" dirty="0" smtClean="0"/>
              <a:t>One layer learn mean</a:t>
            </a:r>
          </a:p>
          <a:p>
            <a:pPr lvl="1"/>
            <a:r>
              <a:rPr lang="en-US" dirty="0" smtClean="0"/>
              <a:t>Second layer learn standard deviation</a:t>
            </a:r>
          </a:p>
          <a:p>
            <a:pPr lvl="1"/>
            <a:r>
              <a:rPr lang="en-US" dirty="0" smtClean="0"/>
              <a:t>Idea is learning distribution of representation in place of single representation</a:t>
            </a:r>
          </a:p>
          <a:p>
            <a:r>
              <a:rPr lang="en-US" dirty="0" smtClean="0"/>
              <a:t>Decoder  has additional sampling part, to get a sample from the distribution</a:t>
            </a:r>
          </a:p>
          <a:p>
            <a:r>
              <a:rPr lang="en-US" dirty="0" smtClean="0"/>
              <a:t>Learns better representation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/>
              <a:t>Variational</a:t>
            </a:r>
            <a:r>
              <a:rPr lang="en-US" dirty="0"/>
              <a:t> </a:t>
            </a:r>
            <a:r>
              <a:rPr lang="en-US" dirty="0" smtClean="0"/>
              <a:t> Auto-encoder Diagram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645" y="3305412"/>
            <a:ext cx="4453226" cy="2265819"/>
          </a:xfr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A089-2533-42D2-8101-C53C7F91E448}" type="slidenum">
              <a:rPr lang="en-US" smtClean="0"/>
              <a:t>7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09965" y="557123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/>
              <a:t>Image Source: https</a:t>
            </a:r>
            <a:r>
              <a:rPr lang="en-US" sz="1200" dirty="0"/>
              <a:t>://en.wikipedia.org/wiki/File:Reparameterized_Variational_Autoencoder.png</a:t>
            </a:r>
          </a:p>
        </p:txBody>
      </p:sp>
    </p:spTree>
    <p:extLst>
      <p:ext uri="{BB962C8B-B14F-4D97-AF65-F5344CB8AC3E}">
        <p14:creationId xmlns:p14="http://schemas.microsoft.com/office/powerpoint/2010/main" val="1708824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A089-2533-42D2-8101-C53C7F91E448}" type="slidenum">
              <a:rPr lang="en-US" smtClean="0"/>
              <a:t>8</a:t>
            </a:fld>
            <a:endParaRPr lang="en-US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914400" rtl="0" eaLnBrk="1" latinLnBrk="0" hangingPunct="1"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DCFA089-2533-42D2-8101-C53C7F91E44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Shape 745">
            <a:extLst>
              <a:ext uri="{FF2B5EF4-FFF2-40B4-BE49-F238E27FC236}">
                <a16:creationId xmlns:a16="http://schemas.microsoft.com/office/drawing/2014/main" id="{A40ADDF3-CDF9-4E68-B32C-62F95D93445B}"/>
              </a:ext>
            </a:extLst>
          </p:cNvPr>
          <p:cNvSpPr/>
          <p:nvPr/>
        </p:nvSpPr>
        <p:spPr>
          <a:xfrm>
            <a:off x="4029533" y="5321755"/>
            <a:ext cx="2071287" cy="308399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5pPr>
            <a:lvl6pPr marL="2286000" algn="l" defTabSz="457200" rtl="0" eaLnBrk="1" latinLnBrk="0" hangingPunct="1"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6pPr>
            <a:lvl7pPr marL="2743200" algn="l" defTabSz="457200" rtl="0" eaLnBrk="1" latinLnBrk="0" hangingPunct="1"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7pPr>
            <a:lvl8pPr marL="3200400" algn="l" defTabSz="457200" rtl="0" eaLnBrk="1" latinLnBrk="0" hangingPunct="1"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8pPr>
            <a:lvl9pPr marL="3657600" algn="l" defTabSz="457200" rtl="0" eaLnBrk="1" latinLnBrk="0" hangingPunct="1"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sz="2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746">
            <a:extLst>
              <a:ext uri="{FF2B5EF4-FFF2-40B4-BE49-F238E27FC236}">
                <a16:creationId xmlns:a16="http://schemas.microsoft.com/office/drawing/2014/main" id="{7521C7AC-E7E8-49F2-988E-15985575F9CD}"/>
              </a:ext>
            </a:extLst>
          </p:cNvPr>
          <p:cNvSpPr/>
          <p:nvPr/>
        </p:nvSpPr>
        <p:spPr>
          <a:xfrm>
            <a:off x="4454671" y="4357693"/>
            <a:ext cx="1238299" cy="308399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5pPr>
            <a:lvl6pPr marL="2286000" algn="l" defTabSz="457200" rtl="0" eaLnBrk="1" latinLnBrk="0" hangingPunct="1"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6pPr>
            <a:lvl7pPr marL="2743200" algn="l" defTabSz="457200" rtl="0" eaLnBrk="1" latinLnBrk="0" hangingPunct="1"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7pPr>
            <a:lvl8pPr marL="3200400" algn="l" defTabSz="457200" rtl="0" eaLnBrk="1" latinLnBrk="0" hangingPunct="1"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8pPr>
            <a:lvl9pPr marL="3657600" algn="l" defTabSz="457200" rtl="0" eaLnBrk="1" latinLnBrk="0" hangingPunct="1"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sz="2400" b="1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" name="Shape 747">
            <a:extLst>
              <a:ext uri="{FF2B5EF4-FFF2-40B4-BE49-F238E27FC236}">
                <a16:creationId xmlns:a16="http://schemas.microsoft.com/office/drawing/2014/main" id="{5794162F-9DD9-44AB-956F-89DAA5F85699}"/>
              </a:ext>
            </a:extLst>
          </p:cNvPr>
          <p:cNvCxnSpPr>
            <a:stCxn id="6" idx="0"/>
            <a:endCxn id="7" idx="2"/>
          </p:cNvCxnSpPr>
          <p:nvPr/>
        </p:nvCxnSpPr>
        <p:spPr>
          <a:xfrm flipV="1">
            <a:off x="5065177" y="4666092"/>
            <a:ext cx="8644" cy="65566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" name="Shape 748">
            <a:extLst>
              <a:ext uri="{FF2B5EF4-FFF2-40B4-BE49-F238E27FC236}">
                <a16:creationId xmlns:a16="http://schemas.microsoft.com/office/drawing/2014/main" id="{726447B0-8248-4586-9AF9-DD0F6516947C}"/>
              </a:ext>
            </a:extLst>
          </p:cNvPr>
          <p:cNvSpPr txBox="1"/>
          <p:nvPr/>
        </p:nvSpPr>
        <p:spPr>
          <a:xfrm>
            <a:off x="5364661" y="4796460"/>
            <a:ext cx="1302634" cy="3898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5pPr>
            <a:lvl6pPr marL="2286000" algn="l" defTabSz="457200" rtl="0" eaLnBrk="1" latinLnBrk="0" hangingPunct="1"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6pPr>
            <a:lvl7pPr marL="2743200" algn="l" defTabSz="457200" rtl="0" eaLnBrk="1" latinLnBrk="0" hangingPunct="1"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7pPr>
            <a:lvl8pPr marL="3200400" algn="l" defTabSz="457200" rtl="0" eaLnBrk="1" latinLnBrk="0" hangingPunct="1"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8pPr>
            <a:lvl9pPr marL="3657600" algn="l" defTabSz="457200" rtl="0" eaLnBrk="1" latinLnBrk="0" hangingPunct="1"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9pPr>
          </a:lstStyle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" sz="18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Encoder</a:t>
            </a:r>
          </a:p>
        </p:txBody>
      </p:sp>
      <p:sp>
        <p:nvSpPr>
          <p:cNvPr id="10" name="Shape 749">
            <a:extLst>
              <a:ext uri="{FF2B5EF4-FFF2-40B4-BE49-F238E27FC236}">
                <a16:creationId xmlns:a16="http://schemas.microsoft.com/office/drawing/2014/main" id="{E02914D0-7978-415E-8A58-A6875162F15A}"/>
              </a:ext>
            </a:extLst>
          </p:cNvPr>
          <p:cNvSpPr txBox="1"/>
          <p:nvPr/>
        </p:nvSpPr>
        <p:spPr>
          <a:xfrm>
            <a:off x="2470110" y="5240410"/>
            <a:ext cx="1517085" cy="3898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5pPr>
            <a:lvl6pPr marL="2286000" algn="l" defTabSz="457200" rtl="0" eaLnBrk="1" latinLnBrk="0" hangingPunct="1"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6pPr>
            <a:lvl7pPr marL="2743200" algn="l" defTabSz="457200" rtl="0" eaLnBrk="1" latinLnBrk="0" hangingPunct="1"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7pPr>
            <a:lvl8pPr marL="3200400" algn="l" defTabSz="457200" rtl="0" eaLnBrk="1" latinLnBrk="0" hangingPunct="1"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8pPr>
            <a:lvl9pPr marL="3657600" algn="l" defTabSz="457200" rtl="0" eaLnBrk="1" latinLnBrk="0" hangingPunct="1"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" sz="18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data</a:t>
            </a:r>
          </a:p>
        </p:txBody>
      </p:sp>
      <p:sp>
        <p:nvSpPr>
          <p:cNvPr id="11" name="Shape 750">
            <a:extLst>
              <a:ext uri="{FF2B5EF4-FFF2-40B4-BE49-F238E27FC236}">
                <a16:creationId xmlns:a16="http://schemas.microsoft.com/office/drawing/2014/main" id="{624FB593-3221-48A7-A59F-47283A95103D}"/>
              </a:ext>
            </a:extLst>
          </p:cNvPr>
          <p:cNvSpPr txBox="1"/>
          <p:nvPr/>
        </p:nvSpPr>
        <p:spPr>
          <a:xfrm>
            <a:off x="2927310" y="4276285"/>
            <a:ext cx="1517085" cy="3898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5pPr>
            <a:lvl6pPr marL="2286000" algn="l" defTabSz="457200" rtl="0" eaLnBrk="1" latinLnBrk="0" hangingPunct="1"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6pPr>
            <a:lvl7pPr marL="2743200" algn="l" defTabSz="457200" rtl="0" eaLnBrk="1" latinLnBrk="0" hangingPunct="1"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7pPr>
            <a:lvl8pPr marL="3200400" algn="l" defTabSz="457200" rtl="0" eaLnBrk="1" latinLnBrk="0" hangingPunct="1"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8pPr>
            <a:lvl9pPr marL="3657600" algn="l" defTabSz="457200" rtl="0" eaLnBrk="1" latinLnBrk="0" hangingPunct="1"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" sz="18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Features</a:t>
            </a:r>
          </a:p>
        </p:txBody>
      </p:sp>
      <p:pic>
        <p:nvPicPr>
          <p:cNvPr id="12" name="Shape 751">
            <a:extLst>
              <a:ext uri="{FF2B5EF4-FFF2-40B4-BE49-F238E27FC236}">
                <a16:creationId xmlns:a16="http://schemas.microsoft.com/office/drawing/2014/main" id="{41EA6EDB-FED5-4968-9292-751C1756843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993634" y="5396141"/>
            <a:ext cx="182283" cy="158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Shape 752">
            <a:extLst>
              <a:ext uri="{FF2B5EF4-FFF2-40B4-BE49-F238E27FC236}">
                <a16:creationId xmlns:a16="http://schemas.microsoft.com/office/drawing/2014/main" id="{65432802-5C27-4B5A-85B1-F3CFAA03CB3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3637" y="4413360"/>
            <a:ext cx="182283" cy="17678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753">
            <a:extLst>
              <a:ext uri="{FF2B5EF4-FFF2-40B4-BE49-F238E27FC236}">
                <a16:creationId xmlns:a16="http://schemas.microsoft.com/office/drawing/2014/main" id="{99D880F1-8B00-41CD-9B32-8AC2D7497954}"/>
              </a:ext>
            </a:extLst>
          </p:cNvPr>
          <p:cNvSpPr txBox="1"/>
          <p:nvPr/>
        </p:nvSpPr>
        <p:spPr>
          <a:xfrm>
            <a:off x="5364661" y="3832310"/>
            <a:ext cx="1302634" cy="3898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5pPr>
            <a:lvl6pPr marL="2286000" algn="l" defTabSz="457200" rtl="0" eaLnBrk="1" latinLnBrk="0" hangingPunct="1"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6pPr>
            <a:lvl7pPr marL="2743200" algn="l" defTabSz="457200" rtl="0" eaLnBrk="1" latinLnBrk="0" hangingPunct="1"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7pPr>
            <a:lvl8pPr marL="3200400" algn="l" defTabSz="457200" rtl="0" eaLnBrk="1" latinLnBrk="0" hangingPunct="1"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8pPr>
            <a:lvl9pPr marL="3657600" algn="l" defTabSz="457200" rtl="0" eaLnBrk="1" latinLnBrk="0" hangingPunct="1"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9pPr>
          </a:lstStyle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" sz="18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Decoder</a:t>
            </a:r>
          </a:p>
        </p:txBody>
      </p:sp>
      <p:sp>
        <p:nvSpPr>
          <p:cNvPr id="15" name="Shape 754">
            <a:extLst>
              <a:ext uri="{FF2B5EF4-FFF2-40B4-BE49-F238E27FC236}">
                <a16:creationId xmlns:a16="http://schemas.microsoft.com/office/drawing/2014/main" id="{E937256E-4BC2-4665-A5A2-667E825A6549}"/>
              </a:ext>
            </a:extLst>
          </p:cNvPr>
          <p:cNvSpPr txBox="1"/>
          <p:nvPr/>
        </p:nvSpPr>
        <p:spPr>
          <a:xfrm>
            <a:off x="2254144" y="3288916"/>
            <a:ext cx="1809351" cy="5906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5pPr>
            <a:lvl6pPr marL="2286000" algn="l" defTabSz="457200" rtl="0" eaLnBrk="1" latinLnBrk="0" hangingPunct="1"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6pPr>
            <a:lvl7pPr marL="2743200" algn="l" defTabSz="457200" rtl="0" eaLnBrk="1" latinLnBrk="0" hangingPunct="1"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7pPr>
            <a:lvl8pPr marL="3200400" algn="l" defTabSz="457200" rtl="0" eaLnBrk="1" latinLnBrk="0" hangingPunct="1"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8pPr>
            <a:lvl9pPr marL="3657600" algn="l" defTabSz="457200" rtl="0" eaLnBrk="1" latinLnBrk="0" hangingPunct="1"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" sz="18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Reconstructed input data</a:t>
            </a:r>
          </a:p>
        </p:txBody>
      </p:sp>
      <p:pic>
        <p:nvPicPr>
          <p:cNvPr id="16" name="Shape 755">
            <a:extLst>
              <a:ext uri="{FF2B5EF4-FFF2-40B4-BE49-F238E27FC236}">
                <a16:creationId xmlns:a16="http://schemas.microsoft.com/office/drawing/2014/main" id="{95DDC43F-C1A1-4165-8DC5-9D2984C4CEE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b="60488"/>
          <a:stretch/>
        </p:blipFill>
        <p:spPr>
          <a:xfrm>
            <a:off x="8886379" y="4758056"/>
            <a:ext cx="2513141" cy="15925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" name="Shape 756">
            <a:extLst>
              <a:ext uri="{FF2B5EF4-FFF2-40B4-BE49-F238E27FC236}">
                <a16:creationId xmlns:a16="http://schemas.microsoft.com/office/drawing/2014/main" id="{FF9D268C-25C4-4724-ACD4-1F7DE2182AB4}"/>
              </a:ext>
            </a:extLst>
          </p:cNvPr>
          <p:cNvCxnSpPr>
            <a:cxnSpLocks/>
          </p:cNvCxnSpPr>
          <p:nvPr/>
        </p:nvCxnSpPr>
        <p:spPr>
          <a:xfrm flipV="1">
            <a:off x="5086670" y="3701893"/>
            <a:ext cx="0" cy="629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8" name="Shape 757">
            <a:extLst>
              <a:ext uri="{FF2B5EF4-FFF2-40B4-BE49-F238E27FC236}">
                <a16:creationId xmlns:a16="http://schemas.microsoft.com/office/drawing/2014/main" id="{18AFFF5D-4FF4-432E-88F3-F1B33160C476}"/>
              </a:ext>
            </a:extLst>
          </p:cNvPr>
          <p:cNvSpPr/>
          <p:nvPr/>
        </p:nvSpPr>
        <p:spPr>
          <a:xfrm>
            <a:off x="4029520" y="3387530"/>
            <a:ext cx="2071287" cy="308399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5pPr>
            <a:lvl6pPr marL="2286000" algn="l" defTabSz="457200" rtl="0" eaLnBrk="1" latinLnBrk="0" hangingPunct="1"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6pPr>
            <a:lvl7pPr marL="2743200" algn="l" defTabSz="457200" rtl="0" eaLnBrk="1" latinLnBrk="0" hangingPunct="1"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7pPr>
            <a:lvl8pPr marL="3200400" algn="l" defTabSz="457200" rtl="0" eaLnBrk="1" latinLnBrk="0" hangingPunct="1"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8pPr>
            <a:lvl9pPr marL="3657600" algn="l" defTabSz="457200" rtl="0" eaLnBrk="1" latinLnBrk="0" hangingPunct="1"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sz="2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Shape 758">
            <a:extLst>
              <a:ext uri="{FF2B5EF4-FFF2-40B4-BE49-F238E27FC236}">
                <a16:creationId xmlns:a16="http://schemas.microsoft.com/office/drawing/2014/main" id="{6A0DA209-A4CF-43AE-8354-BCBF658B1AB2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00269" y="3411639"/>
            <a:ext cx="169288" cy="233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Shape 759">
            <a:extLst>
              <a:ext uri="{FF2B5EF4-FFF2-40B4-BE49-F238E27FC236}">
                <a16:creationId xmlns:a16="http://schemas.microsoft.com/office/drawing/2014/main" id="{673BA288-CFD9-4EFC-8CF7-8DF9BF77B9B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51473" b="9899"/>
          <a:stretch/>
        </p:blipFill>
        <p:spPr>
          <a:xfrm>
            <a:off x="8801050" y="2549641"/>
            <a:ext cx="2513141" cy="166530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761">
            <a:extLst>
              <a:ext uri="{FF2B5EF4-FFF2-40B4-BE49-F238E27FC236}">
                <a16:creationId xmlns:a16="http://schemas.microsoft.com/office/drawing/2014/main" id="{64EC75B5-B483-4172-BB08-F5479A49DAA5}"/>
              </a:ext>
            </a:extLst>
          </p:cNvPr>
          <p:cNvSpPr txBox="1"/>
          <p:nvPr/>
        </p:nvSpPr>
        <p:spPr>
          <a:xfrm>
            <a:off x="9158774" y="6296482"/>
            <a:ext cx="2248668" cy="3898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5pPr>
            <a:lvl6pPr marL="2286000" algn="l" defTabSz="457200" rtl="0" eaLnBrk="1" latinLnBrk="0" hangingPunct="1"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6pPr>
            <a:lvl7pPr marL="2743200" algn="l" defTabSz="457200" rtl="0" eaLnBrk="1" latinLnBrk="0" hangingPunct="1"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7pPr>
            <a:lvl8pPr marL="3200400" algn="l" defTabSz="457200" rtl="0" eaLnBrk="1" latinLnBrk="0" hangingPunct="1"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8pPr>
            <a:lvl9pPr marL="3657600" algn="l" defTabSz="457200" rtl="0" eaLnBrk="1" latinLnBrk="0" hangingPunct="1"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" sz="16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data</a:t>
            </a:r>
          </a:p>
        </p:txBody>
      </p:sp>
      <p:cxnSp>
        <p:nvCxnSpPr>
          <p:cNvPr id="22" name="Shape 762">
            <a:extLst>
              <a:ext uri="{FF2B5EF4-FFF2-40B4-BE49-F238E27FC236}">
                <a16:creationId xmlns:a16="http://schemas.microsoft.com/office/drawing/2014/main" id="{23FA2F4E-A068-4698-91DA-B52E66F6B11A}"/>
              </a:ext>
            </a:extLst>
          </p:cNvPr>
          <p:cNvCxnSpPr>
            <a:cxnSpLocks/>
          </p:cNvCxnSpPr>
          <p:nvPr/>
        </p:nvCxnSpPr>
        <p:spPr>
          <a:xfrm flipV="1">
            <a:off x="8921129" y="3607505"/>
            <a:ext cx="0" cy="20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3" name="Shape 764">
            <a:extLst>
              <a:ext uri="{FF2B5EF4-FFF2-40B4-BE49-F238E27FC236}">
                <a16:creationId xmlns:a16="http://schemas.microsoft.com/office/drawing/2014/main" id="{BD52A868-B1F6-430B-83AA-F9DBA6C14E93}"/>
              </a:ext>
            </a:extLst>
          </p:cNvPr>
          <p:cNvCxnSpPr>
            <a:cxnSpLocks/>
          </p:cNvCxnSpPr>
          <p:nvPr/>
        </p:nvCxnSpPr>
        <p:spPr>
          <a:xfrm flipV="1">
            <a:off x="8912554" y="2913130"/>
            <a:ext cx="0" cy="20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4" name="Shape 765">
            <a:extLst>
              <a:ext uri="{FF2B5EF4-FFF2-40B4-BE49-F238E27FC236}">
                <a16:creationId xmlns:a16="http://schemas.microsoft.com/office/drawing/2014/main" id="{C212F552-7BA5-4B53-B05D-DC7B7E858363}"/>
              </a:ext>
            </a:extLst>
          </p:cNvPr>
          <p:cNvSpPr txBox="1"/>
          <p:nvPr/>
        </p:nvSpPr>
        <p:spPr>
          <a:xfrm>
            <a:off x="3942174" y="2275296"/>
            <a:ext cx="2169321" cy="4744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5pPr>
            <a:lvl6pPr marL="2286000" algn="l" defTabSz="457200" rtl="0" eaLnBrk="1" latinLnBrk="0" hangingPunct="1"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6pPr>
            <a:lvl7pPr marL="2743200" algn="l" defTabSz="457200" rtl="0" eaLnBrk="1" latinLnBrk="0" hangingPunct="1"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7pPr>
            <a:lvl8pPr marL="3200400" algn="l" defTabSz="457200" rtl="0" eaLnBrk="1" latinLnBrk="0" hangingPunct="1"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8pPr>
            <a:lvl9pPr marL="3657600" algn="l" defTabSz="457200" rtl="0" eaLnBrk="1" latinLnBrk="0" hangingPunct="1"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" sz="18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L2 Loss function: </a:t>
            </a:r>
          </a:p>
        </p:txBody>
      </p:sp>
      <p:pic>
        <p:nvPicPr>
          <p:cNvPr id="25" name="Shape 766">
            <a:extLst>
              <a:ext uri="{FF2B5EF4-FFF2-40B4-BE49-F238E27FC236}">
                <a16:creationId xmlns:a16="http://schemas.microsoft.com/office/drawing/2014/main" id="{B4D26411-0F15-4E3B-BA1E-98D8F3D62F48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42739" y="2717964"/>
            <a:ext cx="865104" cy="2666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" name="Shape 767">
            <a:extLst>
              <a:ext uri="{FF2B5EF4-FFF2-40B4-BE49-F238E27FC236}">
                <a16:creationId xmlns:a16="http://schemas.microsoft.com/office/drawing/2014/main" id="{24C8F2AD-F317-47E7-9451-6FE2266800CB}"/>
              </a:ext>
            </a:extLst>
          </p:cNvPr>
          <p:cNvCxnSpPr>
            <a:cxnSpLocks/>
          </p:cNvCxnSpPr>
          <p:nvPr/>
        </p:nvCxnSpPr>
        <p:spPr>
          <a:xfrm flipV="1">
            <a:off x="5086680" y="3036943"/>
            <a:ext cx="0" cy="342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7" name="Shape 768">
            <a:extLst>
              <a:ext uri="{FF2B5EF4-FFF2-40B4-BE49-F238E27FC236}">
                <a16:creationId xmlns:a16="http://schemas.microsoft.com/office/drawing/2014/main" id="{AE6ABF68-C614-4E7B-B736-04E1B095C272}"/>
              </a:ext>
            </a:extLst>
          </p:cNvPr>
          <p:cNvSpPr/>
          <p:nvPr/>
        </p:nvSpPr>
        <p:spPr>
          <a:xfrm>
            <a:off x="5663055" y="2856894"/>
            <a:ext cx="1108965" cy="2623273"/>
          </a:xfrm>
          <a:custGeom>
            <a:avLst/>
            <a:gdLst/>
            <a:ahLst/>
            <a:cxnLst/>
            <a:rect l="0" t="0" r="0" b="0"/>
            <a:pathLst>
              <a:path w="43438" h="105952" extrusionOk="0">
                <a:moveTo>
                  <a:pt x="16730" y="105952"/>
                </a:moveTo>
                <a:lnTo>
                  <a:pt x="43438" y="105952"/>
                </a:lnTo>
                <a:lnTo>
                  <a:pt x="43438" y="0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8" name="Shape 770">
            <a:extLst>
              <a:ext uri="{FF2B5EF4-FFF2-40B4-BE49-F238E27FC236}">
                <a16:creationId xmlns:a16="http://schemas.microsoft.com/office/drawing/2014/main" id="{DD8C9B09-D6EE-4489-B8C1-755296B5CDF5}"/>
              </a:ext>
            </a:extLst>
          </p:cNvPr>
          <p:cNvSpPr txBox="1"/>
          <p:nvPr/>
        </p:nvSpPr>
        <p:spPr>
          <a:xfrm>
            <a:off x="1324957" y="2072327"/>
            <a:ext cx="2617217" cy="4884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5pPr>
            <a:lvl6pPr marL="2286000" algn="l" defTabSz="457200" rtl="0" eaLnBrk="1" latinLnBrk="0" hangingPunct="1"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6pPr>
            <a:lvl7pPr marL="2743200" algn="l" defTabSz="457200" rtl="0" eaLnBrk="1" latinLnBrk="0" hangingPunct="1"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7pPr>
            <a:lvl8pPr marL="3200400" algn="l" defTabSz="457200" rtl="0" eaLnBrk="1" latinLnBrk="0" hangingPunct="1"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8pPr>
            <a:lvl9pPr marL="3657600" algn="l" defTabSz="457200" rtl="0" eaLnBrk="1" latinLnBrk="0" hangingPunct="1"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9pPr>
          </a:lstStyle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" sz="1600" kern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Train such that features can be used to </a:t>
            </a: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" sz="1600" kern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reconstruct original data</a:t>
            </a: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endParaRPr sz="1600" kern="0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endParaRPr sz="1600" kern="0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4FE1F704-E8AB-4EAF-994B-6060786B6774}"/>
                  </a:ext>
                </a:extLst>
              </p14:cNvPr>
              <p14:cNvContentPartPr/>
              <p14:nvPr/>
            </p14:nvContentPartPr>
            <p14:xfrm>
              <a:off x="1252619" y="2133531"/>
              <a:ext cx="5077701" cy="3571724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4FE1F704-E8AB-4EAF-994B-6060786B677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40739" y="2125611"/>
                <a:ext cx="5101101" cy="3593325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9019B2E1-FAEE-4B23-BDDD-0C40386A131A}"/>
              </a:ext>
            </a:extLst>
          </p:cNvPr>
          <p:cNvSpPr txBox="1"/>
          <p:nvPr/>
        </p:nvSpPr>
        <p:spPr>
          <a:xfrm>
            <a:off x="8854831" y="4202437"/>
            <a:ext cx="63047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" sz="1400" b="1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Encoder</a:t>
            </a:r>
            <a:r>
              <a:rPr lang="en" sz="14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4-layer conv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" sz="1400" b="1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Decoder</a:t>
            </a:r>
            <a:r>
              <a:rPr lang="en" sz="14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4-layer upconv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86C37F3-44CD-403F-AA8B-FF06C3CB091A}"/>
              </a:ext>
            </a:extLst>
          </p:cNvPr>
          <p:cNvSpPr txBox="1"/>
          <p:nvPr/>
        </p:nvSpPr>
        <p:spPr>
          <a:xfrm>
            <a:off x="8801050" y="2211087"/>
            <a:ext cx="70812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" sz="16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Reconstructed data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DCFFFA3B-4160-4369-8B16-AB9E5759003D}"/>
              </a:ext>
            </a:extLst>
          </p:cNvPr>
          <p:cNvSpPr txBox="1">
            <a:spLocks/>
          </p:cNvSpPr>
          <p:nvPr/>
        </p:nvSpPr>
        <p:spPr>
          <a:xfrm>
            <a:off x="987961" y="116145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" sz="3600" dirty="0">
                <a:solidFill>
                  <a:schemeClr val="bg1"/>
                </a:solidFill>
              </a:rPr>
              <a:t>Variational Autoencoders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95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Variational</a:t>
            </a:r>
            <a:r>
              <a:rPr lang="en-US" dirty="0"/>
              <a:t> Auto-encoders Loss Function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1933107"/>
            <a:ext cx="4185623" cy="576262"/>
          </a:xfrm>
        </p:spPr>
        <p:txBody>
          <a:bodyPr/>
          <a:lstStyle/>
          <a:p>
            <a:r>
              <a:rPr lang="en-US" sz="1600" dirty="0"/>
              <a:t>The loss function has two parts: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626408"/>
            <a:ext cx="4938492" cy="33041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“</a:t>
            </a:r>
            <a:r>
              <a:rPr lang="en-GB" b="1" i="1" dirty="0">
                <a:solidFill>
                  <a:srgbClr val="FF0000"/>
                </a:solidFill>
              </a:rPr>
              <a:t>x</a:t>
            </a:r>
            <a:r>
              <a:rPr lang="en-GB" dirty="0">
                <a:solidFill>
                  <a:srgbClr val="FF0000"/>
                </a:solidFill>
              </a:rPr>
              <a:t> Reconstruction Loss” </a:t>
            </a:r>
          </a:p>
          <a:p>
            <a:r>
              <a:rPr lang="en-GB" sz="1600" dirty="0"/>
              <a:t>How well the reconstructed data x’ compares to the original data x</a:t>
            </a:r>
            <a:endParaRPr lang="en-GB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“</a:t>
            </a:r>
            <a:r>
              <a:rPr lang="en-GB" b="1" i="1" dirty="0">
                <a:solidFill>
                  <a:srgbClr val="FF0000"/>
                </a:solidFill>
              </a:rPr>
              <a:t>z</a:t>
            </a:r>
            <a:r>
              <a:rPr lang="en-GB" dirty="0">
                <a:solidFill>
                  <a:srgbClr val="FF0000"/>
                </a:solidFill>
              </a:rPr>
              <a:t> KL</a:t>
            </a:r>
            <a:r>
              <a:rPr lang="en-GB" baseline="30000" dirty="0">
                <a:solidFill>
                  <a:srgbClr val="FF0000"/>
                </a:solidFill>
              </a:rPr>
              <a:t>*</a:t>
            </a:r>
            <a:r>
              <a:rPr lang="en-GB" dirty="0">
                <a:solidFill>
                  <a:srgbClr val="FF0000"/>
                </a:solidFill>
              </a:rPr>
              <a:t> loss”, or relative entropy</a:t>
            </a:r>
          </a:p>
          <a:p>
            <a:r>
              <a:rPr lang="en-GB" sz="1600" dirty="0"/>
              <a:t>Difference between the actual z distribution and an ideal Gaussian with </a:t>
            </a:r>
            <a:r>
              <a:rPr lang="en-GB" sz="1600" dirty="0">
                <a:latin typeface="Symbol" panose="05050102010706020507" pitchFamily="18" charset="2"/>
              </a:rPr>
              <a:t>m</a:t>
            </a:r>
            <a:r>
              <a:rPr lang="en-GB" sz="1600" dirty="0"/>
              <a:t> 0 and </a:t>
            </a:r>
            <a:r>
              <a:rPr lang="en-GB" sz="1600" dirty="0" err="1"/>
              <a:t>sd</a:t>
            </a:r>
            <a:r>
              <a:rPr lang="en-GB" sz="1600" dirty="0"/>
              <a:t> of 1</a:t>
            </a:r>
            <a:endParaRPr lang="en-US" sz="1600" dirty="0"/>
          </a:p>
          <a:p>
            <a:r>
              <a:rPr lang="en-US" sz="1600" dirty="0" err="1"/>
              <a:t>Regularizer</a:t>
            </a:r>
            <a:r>
              <a:rPr lang="en-US" sz="1600" dirty="0"/>
              <a:t> term helps to learn the representation better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77202" y="2165494"/>
            <a:ext cx="4185618" cy="576262"/>
          </a:xfrm>
        </p:spPr>
        <p:txBody>
          <a:bodyPr/>
          <a:lstStyle/>
          <a:p>
            <a:r>
              <a:rPr lang="en-US" sz="1800" dirty="0"/>
              <a:t>Loss Function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237" y="3090593"/>
            <a:ext cx="4186237" cy="2601931"/>
          </a:xfr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A089-2533-42D2-8101-C53C7F91E4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5630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686</TotalTime>
  <Words>1149</Words>
  <Application>Microsoft Office PowerPoint</Application>
  <PresentationFormat>Widescreen</PresentationFormat>
  <Paragraphs>228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SimSun</vt:lpstr>
      <vt:lpstr>Arial</vt:lpstr>
      <vt:lpstr>Calibri</vt:lpstr>
      <vt:lpstr>Cambria Math</vt:lpstr>
      <vt:lpstr>Century Gothic</vt:lpstr>
      <vt:lpstr>Symbol</vt:lpstr>
      <vt:lpstr>Wingdings 3</vt:lpstr>
      <vt:lpstr>Ion Boardroom</vt:lpstr>
      <vt:lpstr>Optimizing the Beta Value of Beta VAE using N-arm-bandit and Simulated Annealing</vt:lpstr>
      <vt:lpstr>Outline</vt:lpstr>
      <vt:lpstr>Problem Statement</vt:lpstr>
      <vt:lpstr>Deep learning-based generative models</vt:lpstr>
      <vt:lpstr>Autoencoders</vt:lpstr>
      <vt:lpstr>Auto-encoders</vt:lpstr>
      <vt:lpstr>Variational Auto-encoders</vt:lpstr>
      <vt:lpstr>PowerPoint Presentation</vt:lpstr>
      <vt:lpstr>Variational Auto-encoders Loss Function</vt:lpstr>
      <vt:lpstr>Beta VAE Loss Function</vt:lpstr>
      <vt:lpstr>The Problems with Beta</vt:lpstr>
      <vt:lpstr>Our Contribution</vt:lpstr>
      <vt:lpstr>Methodology</vt:lpstr>
      <vt:lpstr>How the Whole Approach Works</vt:lpstr>
      <vt:lpstr>Challenges!</vt:lpstr>
      <vt:lpstr>Solutions</vt:lpstr>
      <vt:lpstr>Our Steps</vt:lpstr>
      <vt:lpstr>N arm bandit Reward System</vt:lpstr>
      <vt:lpstr>Experiment Settings</vt:lpstr>
      <vt:lpstr>Result Analysis</vt:lpstr>
      <vt:lpstr>Beta values</vt:lpstr>
      <vt:lpstr>Reconstruction vs Generation </vt:lpstr>
      <vt:lpstr>Conclusion and Future Work</vt:lpstr>
      <vt:lpstr>Conclusion and Future Works</vt:lpstr>
      <vt:lpstr>References</vt:lpstr>
      <vt:lpstr>Appendix (Algorithm: Page 1: Initializations)</vt:lpstr>
      <vt:lpstr>Appendix (Algorithm: Page 2: N arm Bandit)</vt:lpstr>
      <vt:lpstr>Appendix (Algorithm: Page 3: First Pass For Each Arm)</vt:lpstr>
      <vt:lpstr>Appendix (Algorithm: Page 4: Candidate Selection: Simulated Annealing)</vt:lpstr>
      <vt:lpstr>Appendix (Algorithm: Page 6: Candidate Evolution: Simulated Annealing)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Machine Learning Project Idea</dc:title>
  <dc:creator>Md. Mahin</dc:creator>
  <cp:lastModifiedBy>Md. Mahin</cp:lastModifiedBy>
  <cp:revision>44</cp:revision>
  <dcterms:created xsi:type="dcterms:W3CDTF">2022-03-19T18:05:24Z</dcterms:created>
  <dcterms:modified xsi:type="dcterms:W3CDTF">2022-04-28T16:35:35Z</dcterms:modified>
</cp:coreProperties>
</file>