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8" r:id="rId3"/>
    <p:sldId id="265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DE856-D73D-48D3-A8BA-A32FCFFB53C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D71A7F-9EB2-4490-9CC5-D59E865C936F}">
      <dgm:prSet/>
      <dgm:spPr/>
      <dgm:t>
        <a:bodyPr/>
        <a:lstStyle/>
        <a:p>
          <a:r>
            <a:rPr lang="en-US"/>
            <a:t>In United States:</a:t>
          </a:r>
        </a:p>
      </dgm:t>
    </dgm:pt>
    <dgm:pt modelId="{EBFA79B4-2B21-48CB-AF59-F1948CA31424}" type="parTrans" cxnId="{C5C4BF1C-7FD7-4219-AEB0-DEF48881C91E}">
      <dgm:prSet/>
      <dgm:spPr/>
      <dgm:t>
        <a:bodyPr/>
        <a:lstStyle/>
        <a:p>
          <a:endParaRPr lang="en-US"/>
        </a:p>
      </dgm:t>
    </dgm:pt>
    <dgm:pt modelId="{F5635EB4-C299-4D2A-A565-03458EB71DF8}" type="sibTrans" cxnId="{C5C4BF1C-7FD7-4219-AEB0-DEF48881C91E}">
      <dgm:prSet/>
      <dgm:spPr/>
      <dgm:t>
        <a:bodyPr/>
        <a:lstStyle/>
        <a:p>
          <a:endParaRPr lang="en-US"/>
        </a:p>
      </dgm:t>
    </dgm:pt>
    <dgm:pt modelId="{6A9ED92A-B326-474B-97DB-A32E7D4E77E3}">
      <dgm:prSet/>
      <dgm:spPr/>
      <dgm:t>
        <a:bodyPr/>
        <a:lstStyle/>
        <a:p>
          <a:r>
            <a:rPr lang="en-US"/>
            <a:t>47% have at least one risk factor causing heart problem.</a:t>
          </a:r>
        </a:p>
      </dgm:t>
    </dgm:pt>
    <dgm:pt modelId="{52590883-D78B-4E94-AC62-45982F22A070}" type="parTrans" cxnId="{0A24B03B-A5B8-44C3-B985-4A2BDB91DC15}">
      <dgm:prSet/>
      <dgm:spPr/>
      <dgm:t>
        <a:bodyPr/>
        <a:lstStyle/>
        <a:p>
          <a:endParaRPr lang="en-US"/>
        </a:p>
      </dgm:t>
    </dgm:pt>
    <dgm:pt modelId="{BBF1492B-FB3F-494D-BFF6-EAFF2CD7A5CD}" type="sibTrans" cxnId="{0A24B03B-A5B8-44C3-B985-4A2BDB91DC15}">
      <dgm:prSet/>
      <dgm:spPr/>
      <dgm:t>
        <a:bodyPr/>
        <a:lstStyle/>
        <a:p>
          <a:endParaRPr lang="en-US"/>
        </a:p>
      </dgm:t>
    </dgm:pt>
    <dgm:pt modelId="{651576BE-D3E2-427E-A103-01A83C975A24}">
      <dgm:prSet/>
      <dgm:spPr/>
      <dgm:t>
        <a:bodyPr/>
        <a:lstStyle/>
        <a:p>
          <a:r>
            <a:rPr lang="en-US"/>
            <a:t>25% of deaths are due to heart disease.</a:t>
          </a:r>
        </a:p>
      </dgm:t>
    </dgm:pt>
    <dgm:pt modelId="{E26880F6-A3B5-4197-928F-5A44663D8F37}" type="parTrans" cxnId="{87F87298-686A-4039-A202-4EBFB99F4A7D}">
      <dgm:prSet/>
      <dgm:spPr/>
      <dgm:t>
        <a:bodyPr/>
        <a:lstStyle/>
        <a:p>
          <a:endParaRPr lang="en-US"/>
        </a:p>
      </dgm:t>
    </dgm:pt>
    <dgm:pt modelId="{48E1E2E3-3207-409D-8514-0D808F218148}" type="sibTrans" cxnId="{87F87298-686A-4039-A202-4EBFB99F4A7D}">
      <dgm:prSet/>
      <dgm:spPr/>
      <dgm:t>
        <a:bodyPr/>
        <a:lstStyle/>
        <a:p>
          <a:endParaRPr lang="en-US"/>
        </a:p>
      </dgm:t>
    </dgm:pt>
    <dgm:pt modelId="{2F3E26A5-0744-445C-BCC5-72FCA3FA75B8}">
      <dgm:prSet/>
      <dgm:spPr/>
      <dgm:t>
        <a:bodyPr/>
        <a:lstStyle/>
        <a:p>
          <a:r>
            <a:rPr lang="en-US"/>
            <a:t>Every 36 seconds, one person dies due to cardiovascular disease</a:t>
          </a:r>
        </a:p>
      </dgm:t>
    </dgm:pt>
    <dgm:pt modelId="{848884E4-E48F-4C5F-9AFD-229CE248F24A}" type="parTrans" cxnId="{7A9A003C-689A-4571-869E-9E7FADDF9E28}">
      <dgm:prSet/>
      <dgm:spPr/>
      <dgm:t>
        <a:bodyPr/>
        <a:lstStyle/>
        <a:p>
          <a:endParaRPr lang="en-US"/>
        </a:p>
      </dgm:t>
    </dgm:pt>
    <dgm:pt modelId="{D8A989E3-254B-4054-8949-17FA4F8756F8}" type="sibTrans" cxnId="{7A9A003C-689A-4571-869E-9E7FADDF9E28}">
      <dgm:prSet/>
      <dgm:spPr/>
      <dgm:t>
        <a:bodyPr/>
        <a:lstStyle/>
        <a:p>
          <a:endParaRPr lang="en-US"/>
        </a:p>
      </dgm:t>
    </dgm:pt>
    <dgm:pt modelId="{A751A0DE-BB67-4888-84B4-4EEA50FFE51A}" type="pres">
      <dgm:prSet presAssocID="{16FDE856-D73D-48D3-A8BA-A32FCFFB53C3}" presName="matrix" presStyleCnt="0">
        <dgm:presLayoutVars>
          <dgm:chMax val="1"/>
          <dgm:dir/>
          <dgm:resizeHandles val="exact"/>
        </dgm:presLayoutVars>
      </dgm:prSet>
      <dgm:spPr/>
    </dgm:pt>
    <dgm:pt modelId="{DCD9ACB1-5A82-44A7-943A-CF6922547592}" type="pres">
      <dgm:prSet presAssocID="{16FDE856-D73D-48D3-A8BA-A32FCFFB53C3}" presName="diamond" presStyleLbl="bgShp" presStyleIdx="0" presStyleCnt="1"/>
      <dgm:spPr/>
    </dgm:pt>
    <dgm:pt modelId="{482D521A-E57C-4F3A-B1EA-16775E94D28C}" type="pres">
      <dgm:prSet presAssocID="{16FDE856-D73D-48D3-A8BA-A32FCFFB53C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C8609E-7794-4006-A5BF-06FF684E5494}" type="pres">
      <dgm:prSet presAssocID="{16FDE856-D73D-48D3-A8BA-A32FCFFB53C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DE83CD-BFDD-451A-B4F9-85B96838CBD1}" type="pres">
      <dgm:prSet presAssocID="{16FDE856-D73D-48D3-A8BA-A32FCFFB53C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5F1340-38EE-4F96-85C2-D3641DAC9E34}" type="pres">
      <dgm:prSet presAssocID="{16FDE856-D73D-48D3-A8BA-A32FCFFB53C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5C4BF1C-7FD7-4219-AEB0-DEF48881C91E}" srcId="{16FDE856-D73D-48D3-A8BA-A32FCFFB53C3}" destId="{08D71A7F-9EB2-4490-9CC5-D59E865C936F}" srcOrd="0" destOrd="0" parTransId="{EBFA79B4-2B21-48CB-AF59-F1948CA31424}" sibTransId="{F5635EB4-C299-4D2A-A565-03458EB71DF8}"/>
    <dgm:cxn modelId="{94ACED28-BADC-439B-A5A1-B23177EBD0C4}" type="presOf" srcId="{08D71A7F-9EB2-4490-9CC5-D59E865C936F}" destId="{482D521A-E57C-4F3A-B1EA-16775E94D28C}" srcOrd="0" destOrd="0" presId="urn:microsoft.com/office/officeart/2005/8/layout/matrix3"/>
    <dgm:cxn modelId="{0A24B03B-A5B8-44C3-B985-4A2BDB91DC15}" srcId="{16FDE856-D73D-48D3-A8BA-A32FCFFB53C3}" destId="{6A9ED92A-B326-474B-97DB-A32E7D4E77E3}" srcOrd="1" destOrd="0" parTransId="{52590883-D78B-4E94-AC62-45982F22A070}" sibTransId="{BBF1492B-FB3F-494D-BFF6-EAFF2CD7A5CD}"/>
    <dgm:cxn modelId="{7A9A003C-689A-4571-869E-9E7FADDF9E28}" srcId="{16FDE856-D73D-48D3-A8BA-A32FCFFB53C3}" destId="{2F3E26A5-0744-445C-BCC5-72FCA3FA75B8}" srcOrd="3" destOrd="0" parTransId="{848884E4-E48F-4C5F-9AFD-229CE248F24A}" sibTransId="{D8A989E3-254B-4054-8949-17FA4F8756F8}"/>
    <dgm:cxn modelId="{5A4B5865-0685-42AE-AF9C-8F896EDEF9EC}" type="presOf" srcId="{2F3E26A5-0744-445C-BCC5-72FCA3FA75B8}" destId="{B05F1340-38EE-4F96-85C2-D3641DAC9E34}" srcOrd="0" destOrd="0" presId="urn:microsoft.com/office/officeart/2005/8/layout/matrix3"/>
    <dgm:cxn modelId="{6261A951-181E-4727-8AAF-4174756CE66F}" type="presOf" srcId="{16FDE856-D73D-48D3-A8BA-A32FCFFB53C3}" destId="{A751A0DE-BB67-4888-84B4-4EEA50FFE51A}" srcOrd="0" destOrd="0" presId="urn:microsoft.com/office/officeart/2005/8/layout/matrix3"/>
    <dgm:cxn modelId="{87F87298-686A-4039-A202-4EBFB99F4A7D}" srcId="{16FDE856-D73D-48D3-A8BA-A32FCFFB53C3}" destId="{651576BE-D3E2-427E-A103-01A83C975A24}" srcOrd="2" destOrd="0" parTransId="{E26880F6-A3B5-4197-928F-5A44663D8F37}" sibTransId="{48E1E2E3-3207-409D-8514-0D808F218148}"/>
    <dgm:cxn modelId="{202F21A7-034E-440F-9C85-CD54EE5F3244}" type="presOf" srcId="{651576BE-D3E2-427E-A103-01A83C975A24}" destId="{51DE83CD-BFDD-451A-B4F9-85B96838CBD1}" srcOrd="0" destOrd="0" presId="urn:microsoft.com/office/officeart/2005/8/layout/matrix3"/>
    <dgm:cxn modelId="{DE9C6CAA-4864-40ED-B1C4-44B2F4A8800B}" type="presOf" srcId="{6A9ED92A-B326-474B-97DB-A32E7D4E77E3}" destId="{C0C8609E-7794-4006-A5BF-06FF684E5494}" srcOrd="0" destOrd="0" presId="urn:microsoft.com/office/officeart/2005/8/layout/matrix3"/>
    <dgm:cxn modelId="{05E4F97F-663D-40EB-8513-D2EA678EDECC}" type="presParOf" srcId="{A751A0DE-BB67-4888-84B4-4EEA50FFE51A}" destId="{DCD9ACB1-5A82-44A7-943A-CF6922547592}" srcOrd="0" destOrd="0" presId="urn:microsoft.com/office/officeart/2005/8/layout/matrix3"/>
    <dgm:cxn modelId="{07EBAD6A-B755-46F7-BFFA-A8F9A65CFDA3}" type="presParOf" srcId="{A751A0DE-BB67-4888-84B4-4EEA50FFE51A}" destId="{482D521A-E57C-4F3A-B1EA-16775E94D28C}" srcOrd="1" destOrd="0" presId="urn:microsoft.com/office/officeart/2005/8/layout/matrix3"/>
    <dgm:cxn modelId="{5144A8B7-125F-4153-87D2-CB70DDC94098}" type="presParOf" srcId="{A751A0DE-BB67-4888-84B4-4EEA50FFE51A}" destId="{C0C8609E-7794-4006-A5BF-06FF684E5494}" srcOrd="2" destOrd="0" presId="urn:microsoft.com/office/officeart/2005/8/layout/matrix3"/>
    <dgm:cxn modelId="{160F802B-145E-4A27-90AB-71524D8BFEC9}" type="presParOf" srcId="{A751A0DE-BB67-4888-84B4-4EEA50FFE51A}" destId="{51DE83CD-BFDD-451A-B4F9-85B96838CBD1}" srcOrd="3" destOrd="0" presId="urn:microsoft.com/office/officeart/2005/8/layout/matrix3"/>
    <dgm:cxn modelId="{9DAA7AFA-D9B1-4EC8-BFAC-E6DBD160983A}" type="presParOf" srcId="{A751A0DE-BB67-4888-84B4-4EEA50FFE51A}" destId="{B05F1340-38EE-4F96-85C2-D3641DAC9E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9ACB1-5A82-44A7-943A-CF6922547592}">
      <dsp:nvSpPr>
        <dsp:cNvPr id="0" name=""/>
        <dsp:cNvSpPr/>
      </dsp:nvSpPr>
      <dsp:spPr>
        <a:xfrm>
          <a:off x="267493" y="0"/>
          <a:ext cx="3778250" cy="37782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D521A-E57C-4F3A-B1EA-16775E94D28C}">
      <dsp:nvSpPr>
        <dsp:cNvPr id="0" name=""/>
        <dsp:cNvSpPr/>
      </dsp:nvSpPr>
      <dsp:spPr>
        <a:xfrm>
          <a:off x="626427" y="358933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United States:</a:t>
          </a:r>
        </a:p>
      </dsp:txBody>
      <dsp:txXfrm>
        <a:off x="698358" y="430864"/>
        <a:ext cx="1329655" cy="1329655"/>
      </dsp:txXfrm>
    </dsp:sp>
    <dsp:sp modelId="{C0C8609E-7794-4006-A5BF-06FF684E5494}">
      <dsp:nvSpPr>
        <dsp:cNvPr id="0" name=""/>
        <dsp:cNvSpPr/>
      </dsp:nvSpPr>
      <dsp:spPr>
        <a:xfrm>
          <a:off x="2213292" y="358933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47% have at least one risk factor causing heart problem.</a:t>
          </a:r>
        </a:p>
      </dsp:txBody>
      <dsp:txXfrm>
        <a:off x="2285223" y="430864"/>
        <a:ext cx="1329655" cy="1329655"/>
      </dsp:txXfrm>
    </dsp:sp>
    <dsp:sp modelId="{51DE83CD-BFDD-451A-B4F9-85B96838CBD1}">
      <dsp:nvSpPr>
        <dsp:cNvPr id="0" name=""/>
        <dsp:cNvSpPr/>
      </dsp:nvSpPr>
      <dsp:spPr>
        <a:xfrm>
          <a:off x="626427" y="1945798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25% of deaths are due to heart disease.</a:t>
          </a:r>
        </a:p>
      </dsp:txBody>
      <dsp:txXfrm>
        <a:off x="698358" y="2017729"/>
        <a:ext cx="1329655" cy="1329655"/>
      </dsp:txXfrm>
    </dsp:sp>
    <dsp:sp modelId="{B05F1340-38EE-4F96-85C2-D3641DAC9E34}">
      <dsp:nvSpPr>
        <dsp:cNvPr id="0" name=""/>
        <dsp:cNvSpPr/>
      </dsp:nvSpPr>
      <dsp:spPr>
        <a:xfrm>
          <a:off x="2213292" y="1945798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Every 36 seconds, one person dies due to cardiovascular disease</a:t>
          </a:r>
        </a:p>
      </dsp:txBody>
      <dsp:txXfrm>
        <a:off x="2285223" y="2017729"/>
        <a:ext cx="1329655" cy="132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8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3653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6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0622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890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5677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6/23/2023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83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02C-C131-EBC0-667C-7FC19192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kern="1200">
                <a:latin typeface="+mj-lt"/>
                <a:ea typeface="+mj-ea"/>
                <a:cs typeface="+mj-cs"/>
              </a:rPr>
              <a:t>Heart Disease analysis Based on Demographic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216A0-2591-AB60-1C75-D3B1050C5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Harini Lakshmanan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Mohammad Mahmoudighaznavi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Verity Pierson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E7B51B5D-2A96-4418-9A2B-C6DBF36E6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6" r="16544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61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64F-20F1-9FD2-8900-95A66E6A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 Statement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3E992D-08F1-E4FF-4FEF-02A3A93A74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5189194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07E9-5432-20B2-CF85-BC59BCF88B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Risk factors contribute to heart disease: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Family History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Obesity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High Blood Pressure or Cholesterol</a:t>
            </a:r>
          </a:p>
          <a:p>
            <a:r>
              <a:rPr lang="en-US" dirty="0"/>
              <a:t>Other diseases</a:t>
            </a:r>
          </a:p>
        </p:txBody>
      </p:sp>
    </p:spTree>
    <p:extLst>
      <p:ext uri="{BB962C8B-B14F-4D97-AF65-F5344CB8AC3E}">
        <p14:creationId xmlns:p14="http://schemas.microsoft.com/office/powerpoint/2010/main" val="28875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84491-67BD-FC8C-7C57-2715EEA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Purpose of the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B790-33D6-88F1-A4CF-75B84477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US" dirty="0"/>
              <a:t>Statistical Analysis:</a:t>
            </a:r>
          </a:p>
          <a:p>
            <a:pPr lvl="1"/>
            <a:r>
              <a:rPr lang="en-US" dirty="0"/>
              <a:t>How each factor impact the target</a:t>
            </a:r>
          </a:p>
          <a:p>
            <a:r>
              <a:rPr lang="en-US" dirty="0"/>
              <a:t>Feature importance/selection:</a:t>
            </a:r>
          </a:p>
          <a:p>
            <a:pPr lvl="1"/>
            <a:r>
              <a:rPr lang="en-US" dirty="0"/>
              <a:t>Which factors have the most impact on the target</a:t>
            </a:r>
          </a:p>
          <a:p>
            <a:r>
              <a:rPr lang="en-US" dirty="0"/>
              <a:t>Modeling and prediction</a:t>
            </a:r>
          </a:p>
          <a:p>
            <a:pPr lvl="1"/>
            <a:r>
              <a:rPr lang="en-US" dirty="0"/>
              <a:t>How we can predict the target based on on-hand information</a:t>
            </a:r>
          </a:p>
          <a:p>
            <a:pPr lvl="1"/>
            <a:endParaRPr lang="en-US" dirty="0"/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3F4A11EA-BCE6-0444-BC57-514995FA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Cropland has gobbled up over 1 million square kilometers of Earth's surface  | Science | AAAS">
            <a:extLst>
              <a:ext uri="{FF2B5EF4-FFF2-40B4-BE49-F238E27FC236}">
                <a16:creationId xmlns:a16="http://schemas.microsoft.com/office/drawing/2014/main" id="{90E0BAB5-095E-AF70-9F27-B462FF6A8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23E8-E7C6-89DE-F5F3-081D4665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Solution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9BC0-99E9-C5B7-0AEB-771653B81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Final Model:</a:t>
            </a:r>
          </a:p>
          <a:p>
            <a:r>
              <a:rPr lang="en-US" sz="1800"/>
              <a:t>85% accuracy in prediction </a:t>
            </a:r>
          </a:p>
          <a:p>
            <a:r>
              <a:rPr lang="en-US" sz="1800"/>
              <a:t>Ability to designate an individual with disease 93% correctly</a:t>
            </a:r>
          </a:p>
          <a:p>
            <a:r>
              <a:rPr lang="en-US" sz="1800"/>
              <a:t>Identify the most and least important factors causing heart disease</a:t>
            </a:r>
          </a:p>
          <a:p>
            <a:pPr marL="0"/>
            <a:endParaRPr lang="en-US" sz="1800"/>
          </a:p>
        </p:txBody>
      </p:sp>
      <p:pic>
        <p:nvPicPr>
          <p:cNvPr id="1026" name="Picture 2" descr="Types of Heart Disease">
            <a:extLst>
              <a:ext uri="{FF2B5EF4-FFF2-40B4-BE49-F238E27FC236}">
                <a16:creationId xmlns:a16="http://schemas.microsoft.com/office/drawing/2014/main" id="{E393001C-2D85-AC8B-AFBF-A6C84C76E7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r="21108" b="2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37DA-B912-343E-E307-32A617D6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 to Improve the Model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F790-FE41-3378-EB50-300CC71EC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012" y="3374974"/>
            <a:ext cx="4475460" cy="2073657"/>
          </a:xfrm>
        </p:spPr>
        <p:txBody>
          <a:bodyPr/>
          <a:lstStyle/>
          <a:p>
            <a:pPr marL="0" indent="0" defTabSz="498348">
              <a:spcBef>
                <a:spcPts val="1090"/>
              </a:spcBef>
              <a:buNone/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Gather more information for each patient such as: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BMI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Smoking 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Family history</a:t>
            </a:r>
          </a:p>
          <a:p>
            <a:pPr marL="0" indent="0" defTabSz="498348">
              <a:spcBef>
                <a:spcPts val="1090"/>
              </a:spcBef>
              <a:buNone/>
            </a:pPr>
            <a:endParaRPr lang="en-US" sz="1962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7E38-66EC-C852-D40B-7934B7A9F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616" y="3374974"/>
            <a:ext cx="4340182" cy="2073657"/>
          </a:xfrm>
        </p:spPr>
        <p:txBody>
          <a:bodyPr/>
          <a:lstStyle/>
          <a:p>
            <a:pPr marL="0" indent="0" defTabSz="498348">
              <a:spcBef>
                <a:spcPts val="1090"/>
              </a:spcBef>
              <a:buNone/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Collect more data such as: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From different hospitals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From different cultures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From different locations with different race and ethnicities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9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183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Heart Disease analysis Based on Demographic Information</vt:lpstr>
      <vt:lpstr>Background/Problem Statement</vt:lpstr>
      <vt:lpstr>Purpose of the Analysis</vt:lpstr>
      <vt:lpstr>Solution Explored</vt:lpstr>
      <vt:lpstr>Recommendations to Improve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Based on Demographic Information</dc:title>
  <dc:creator>Mohammad Mahmoudighaznavi</dc:creator>
  <cp:lastModifiedBy>Mohammad Mahmoudighaznavi</cp:lastModifiedBy>
  <cp:revision>1</cp:revision>
  <dcterms:created xsi:type="dcterms:W3CDTF">2023-06-24T01:35:11Z</dcterms:created>
  <dcterms:modified xsi:type="dcterms:W3CDTF">2023-06-24T04:54:53Z</dcterms:modified>
</cp:coreProperties>
</file>