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896A2D-476C-456B-A7A7-A0474BFEBFB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0899AC31-A341-4D81-9448-9E9522DBB5B4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939A-ED86-D2EA-47E9-B988691E72AE}" v="1078" dt="2023-06-25T06:39:38.162"/>
    <p1510:client id="{72A739C3-7005-F6DB-6616-0A44538A20FD}" v="17" dt="2023-06-25T16:48:54.926"/>
    <p1510:client id="{83C5F0B0-FD39-4EFB-8457-ED1523F9531B}" v="25" dt="2023-06-25T05:01:08.953"/>
    <p1510:client id="{A3A63C30-F07A-A0DD-830F-105BA8043262}" v="4" dt="2023-06-25T18:00:10.188"/>
    <p1510:client id="{A53EC675-1EBE-3708-A2D6-3135B8986854}" v="35" dt="2023-06-26T05:39:29.991"/>
    <p1510:client id="{DE40293C-85A5-407E-9402-4C47889C1641}" v="76" dt="2023-06-25T22:23:27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702BE-C025-479C-8C94-EF315B520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8F3EC90-9D5F-4829-B61F-DEBA7EE01110}">
      <dgm:prSet/>
      <dgm:spPr/>
      <dgm:t>
        <a:bodyPr/>
        <a:lstStyle/>
        <a:p>
          <a:pPr>
            <a:defRPr b="1"/>
          </a:pPr>
          <a:r>
            <a:rPr lang="en-US"/>
            <a:t>80% Training Set</a:t>
          </a:r>
        </a:p>
      </dgm:t>
    </dgm:pt>
    <dgm:pt modelId="{C2F07890-BB21-4549-8940-B1A8D5B77334}" type="parTrans" cxnId="{D09C2B39-3F38-4044-BF49-5F4C084C41C0}">
      <dgm:prSet/>
      <dgm:spPr/>
      <dgm:t>
        <a:bodyPr/>
        <a:lstStyle/>
        <a:p>
          <a:endParaRPr lang="en-US"/>
        </a:p>
      </dgm:t>
    </dgm:pt>
    <dgm:pt modelId="{024AD959-F668-43F7-AD43-17A11553FEBF}" type="sibTrans" cxnId="{D09C2B39-3F38-4044-BF49-5F4C084C41C0}">
      <dgm:prSet/>
      <dgm:spPr/>
      <dgm:t>
        <a:bodyPr/>
        <a:lstStyle/>
        <a:p>
          <a:endParaRPr lang="en-US"/>
        </a:p>
      </dgm:t>
    </dgm:pt>
    <dgm:pt modelId="{7AC41A8F-D55F-42C0-92DD-6E38AA3EC255}">
      <dgm:prSet/>
      <dgm:spPr/>
      <dgm:t>
        <a:bodyPr/>
        <a:lstStyle/>
        <a:p>
          <a:r>
            <a:rPr lang="en-US"/>
            <a:t>216 Records</a:t>
          </a:r>
        </a:p>
      </dgm:t>
    </dgm:pt>
    <dgm:pt modelId="{4B344E65-E863-4650-A492-6F7596FF1F08}" type="parTrans" cxnId="{50D5F116-5871-4C17-AE97-2BC9FB61C07E}">
      <dgm:prSet/>
      <dgm:spPr/>
      <dgm:t>
        <a:bodyPr/>
        <a:lstStyle/>
        <a:p>
          <a:endParaRPr lang="en-US"/>
        </a:p>
      </dgm:t>
    </dgm:pt>
    <dgm:pt modelId="{EA5E6C68-8F86-4924-BD51-D548454E8B21}" type="sibTrans" cxnId="{50D5F116-5871-4C17-AE97-2BC9FB61C07E}">
      <dgm:prSet/>
      <dgm:spPr/>
      <dgm:t>
        <a:bodyPr/>
        <a:lstStyle/>
        <a:p>
          <a:endParaRPr lang="en-US"/>
        </a:p>
      </dgm:t>
    </dgm:pt>
    <dgm:pt modelId="{3AB3975C-EBFB-461F-8150-1558ADAB3E2D}">
      <dgm:prSet/>
      <dgm:spPr/>
      <dgm:t>
        <a:bodyPr/>
        <a:lstStyle/>
        <a:p>
          <a:pPr>
            <a:defRPr b="1"/>
          </a:pPr>
          <a:r>
            <a:rPr lang="en-US"/>
            <a:t>20% Test set</a:t>
          </a:r>
        </a:p>
      </dgm:t>
    </dgm:pt>
    <dgm:pt modelId="{D070405E-A049-45CD-AF88-C7A48053162A}" type="parTrans" cxnId="{50475C1C-EDBE-4A4D-BE75-145907945784}">
      <dgm:prSet/>
      <dgm:spPr/>
      <dgm:t>
        <a:bodyPr/>
        <a:lstStyle/>
        <a:p>
          <a:endParaRPr lang="en-US"/>
        </a:p>
      </dgm:t>
    </dgm:pt>
    <dgm:pt modelId="{F5BDB924-F04E-4F32-81C2-71A1B8688F95}" type="sibTrans" cxnId="{50475C1C-EDBE-4A4D-BE75-145907945784}">
      <dgm:prSet/>
      <dgm:spPr/>
      <dgm:t>
        <a:bodyPr/>
        <a:lstStyle/>
        <a:p>
          <a:endParaRPr lang="en-US"/>
        </a:p>
      </dgm:t>
    </dgm:pt>
    <dgm:pt modelId="{30462AD6-D7EC-4BE7-B32F-353E3BB7DF2D}">
      <dgm:prSet/>
      <dgm:spPr/>
      <dgm:t>
        <a:bodyPr/>
        <a:lstStyle/>
        <a:p>
          <a:r>
            <a:rPr lang="en-US"/>
            <a:t>54 Records</a:t>
          </a:r>
        </a:p>
      </dgm:t>
    </dgm:pt>
    <dgm:pt modelId="{BD38E184-3242-47E9-8AB6-50177C680B10}" type="parTrans" cxnId="{B87FC43B-3DF8-49B5-8FF9-1EA829674A88}">
      <dgm:prSet/>
      <dgm:spPr/>
      <dgm:t>
        <a:bodyPr/>
        <a:lstStyle/>
        <a:p>
          <a:endParaRPr lang="en-US"/>
        </a:p>
      </dgm:t>
    </dgm:pt>
    <dgm:pt modelId="{6D45398F-0812-4009-BF9B-A74C091F0247}" type="sibTrans" cxnId="{B87FC43B-3DF8-49B5-8FF9-1EA829674A88}">
      <dgm:prSet/>
      <dgm:spPr/>
      <dgm:t>
        <a:bodyPr/>
        <a:lstStyle/>
        <a:p>
          <a:endParaRPr lang="en-US"/>
        </a:p>
      </dgm:t>
    </dgm:pt>
    <dgm:pt modelId="{ED1D49A8-1012-48CA-8D86-6F2842E8C9CE}" type="pres">
      <dgm:prSet presAssocID="{B6F702BE-C025-479C-8C94-EF315B520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C8EC6-234B-4B3D-9C92-C9C97EC554D5}" type="pres">
      <dgm:prSet presAssocID="{B8F3EC90-9D5F-4829-B61F-DEBA7EE01110}" presName="hierRoot1" presStyleCnt="0"/>
      <dgm:spPr/>
    </dgm:pt>
    <dgm:pt modelId="{0B73727A-6730-4AA9-A847-C37BA0A2685E}" type="pres">
      <dgm:prSet presAssocID="{B8F3EC90-9D5F-4829-B61F-DEBA7EE01110}" presName="composite" presStyleCnt="0"/>
      <dgm:spPr/>
    </dgm:pt>
    <dgm:pt modelId="{634DE655-AA95-4E60-83F2-6E2C35513D67}" type="pres">
      <dgm:prSet presAssocID="{B8F3EC90-9D5F-4829-B61F-DEBA7EE01110}" presName="background" presStyleLbl="node0" presStyleIdx="0" presStyleCnt="2"/>
      <dgm:spPr/>
    </dgm:pt>
    <dgm:pt modelId="{4EDB35EE-3C3C-4498-A66C-E114F898F622}" type="pres">
      <dgm:prSet presAssocID="{B8F3EC90-9D5F-4829-B61F-DEBA7EE01110}" presName="text" presStyleLbl="fgAcc0" presStyleIdx="0" presStyleCnt="2">
        <dgm:presLayoutVars>
          <dgm:chPref val="3"/>
        </dgm:presLayoutVars>
      </dgm:prSet>
      <dgm:spPr/>
    </dgm:pt>
    <dgm:pt modelId="{E14AAEC1-36BD-41E2-9D33-5CB38AD01F9B}" type="pres">
      <dgm:prSet presAssocID="{B8F3EC90-9D5F-4829-B61F-DEBA7EE01110}" presName="hierChild2" presStyleCnt="0"/>
      <dgm:spPr/>
    </dgm:pt>
    <dgm:pt modelId="{D6CF42EB-AE36-47F4-BBA3-06D4BAD8257E}" type="pres">
      <dgm:prSet presAssocID="{4B344E65-E863-4650-A492-6F7596FF1F08}" presName="Name10" presStyleLbl="parChTrans1D2" presStyleIdx="0" presStyleCnt="2"/>
      <dgm:spPr/>
    </dgm:pt>
    <dgm:pt modelId="{9E7E3B9A-AA21-40CD-A78B-83D7F5D2B02B}" type="pres">
      <dgm:prSet presAssocID="{7AC41A8F-D55F-42C0-92DD-6E38AA3EC255}" presName="hierRoot2" presStyleCnt="0"/>
      <dgm:spPr/>
    </dgm:pt>
    <dgm:pt modelId="{FC6B35A8-7996-4BC7-BBA3-121FE64A77F0}" type="pres">
      <dgm:prSet presAssocID="{7AC41A8F-D55F-42C0-92DD-6E38AA3EC255}" presName="composite2" presStyleCnt="0"/>
      <dgm:spPr/>
    </dgm:pt>
    <dgm:pt modelId="{7FB6A5EB-4AEC-46CB-818F-19D27ECDF8F6}" type="pres">
      <dgm:prSet presAssocID="{7AC41A8F-D55F-42C0-92DD-6E38AA3EC255}" presName="background2" presStyleLbl="node2" presStyleIdx="0" presStyleCnt="2"/>
      <dgm:spPr/>
    </dgm:pt>
    <dgm:pt modelId="{687E7626-1CCA-4C00-8157-732FC4D77393}" type="pres">
      <dgm:prSet presAssocID="{7AC41A8F-D55F-42C0-92DD-6E38AA3EC255}" presName="text2" presStyleLbl="fgAcc2" presStyleIdx="0" presStyleCnt="2">
        <dgm:presLayoutVars>
          <dgm:chPref val="3"/>
        </dgm:presLayoutVars>
      </dgm:prSet>
      <dgm:spPr/>
    </dgm:pt>
    <dgm:pt modelId="{5E239D09-103C-4FC2-9951-22E4D60A7574}" type="pres">
      <dgm:prSet presAssocID="{7AC41A8F-D55F-42C0-92DD-6E38AA3EC255}" presName="hierChild3" presStyleCnt="0"/>
      <dgm:spPr/>
    </dgm:pt>
    <dgm:pt modelId="{974ED11E-D6EE-45BA-A255-05ABA02C7456}" type="pres">
      <dgm:prSet presAssocID="{3AB3975C-EBFB-461F-8150-1558ADAB3E2D}" presName="hierRoot1" presStyleCnt="0"/>
      <dgm:spPr/>
    </dgm:pt>
    <dgm:pt modelId="{C7798FDF-B3C2-49D4-8A44-1C9435BAD97E}" type="pres">
      <dgm:prSet presAssocID="{3AB3975C-EBFB-461F-8150-1558ADAB3E2D}" presName="composite" presStyleCnt="0"/>
      <dgm:spPr/>
    </dgm:pt>
    <dgm:pt modelId="{6756A6E7-83D4-41DB-BB48-73A13154FA57}" type="pres">
      <dgm:prSet presAssocID="{3AB3975C-EBFB-461F-8150-1558ADAB3E2D}" presName="background" presStyleLbl="node0" presStyleIdx="1" presStyleCnt="2"/>
      <dgm:spPr/>
    </dgm:pt>
    <dgm:pt modelId="{A763164A-544A-4CB9-B1A8-BFBE82D5F648}" type="pres">
      <dgm:prSet presAssocID="{3AB3975C-EBFB-461F-8150-1558ADAB3E2D}" presName="text" presStyleLbl="fgAcc0" presStyleIdx="1" presStyleCnt="2">
        <dgm:presLayoutVars>
          <dgm:chPref val="3"/>
        </dgm:presLayoutVars>
      </dgm:prSet>
      <dgm:spPr/>
    </dgm:pt>
    <dgm:pt modelId="{A300FFEA-A2F5-4103-BBD1-51610CEEEE3F}" type="pres">
      <dgm:prSet presAssocID="{3AB3975C-EBFB-461F-8150-1558ADAB3E2D}" presName="hierChild2" presStyleCnt="0"/>
      <dgm:spPr/>
    </dgm:pt>
    <dgm:pt modelId="{1927A641-7396-41B2-AB78-5E9B73C6BDE0}" type="pres">
      <dgm:prSet presAssocID="{BD38E184-3242-47E9-8AB6-50177C680B10}" presName="Name10" presStyleLbl="parChTrans1D2" presStyleIdx="1" presStyleCnt="2"/>
      <dgm:spPr/>
    </dgm:pt>
    <dgm:pt modelId="{0A2F4BD6-D929-4611-B5E0-BA373F11275B}" type="pres">
      <dgm:prSet presAssocID="{30462AD6-D7EC-4BE7-B32F-353E3BB7DF2D}" presName="hierRoot2" presStyleCnt="0"/>
      <dgm:spPr/>
    </dgm:pt>
    <dgm:pt modelId="{3861DADB-B4D9-4E8D-908F-4958C1CD9E59}" type="pres">
      <dgm:prSet presAssocID="{30462AD6-D7EC-4BE7-B32F-353E3BB7DF2D}" presName="composite2" presStyleCnt="0"/>
      <dgm:spPr/>
    </dgm:pt>
    <dgm:pt modelId="{31C971EA-6AFE-4267-B6E4-BCD647BAB40D}" type="pres">
      <dgm:prSet presAssocID="{30462AD6-D7EC-4BE7-B32F-353E3BB7DF2D}" presName="background2" presStyleLbl="node2" presStyleIdx="1" presStyleCnt="2"/>
      <dgm:spPr/>
    </dgm:pt>
    <dgm:pt modelId="{1AA7609C-DCD6-4F5B-95AF-CB9318D820F6}" type="pres">
      <dgm:prSet presAssocID="{30462AD6-D7EC-4BE7-B32F-353E3BB7DF2D}" presName="text2" presStyleLbl="fgAcc2" presStyleIdx="1" presStyleCnt="2">
        <dgm:presLayoutVars>
          <dgm:chPref val="3"/>
        </dgm:presLayoutVars>
      </dgm:prSet>
      <dgm:spPr/>
    </dgm:pt>
    <dgm:pt modelId="{909A10DC-01A7-4FC2-BDD0-20C95FF2A400}" type="pres">
      <dgm:prSet presAssocID="{30462AD6-D7EC-4BE7-B32F-353E3BB7DF2D}" presName="hierChild3" presStyleCnt="0"/>
      <dgm:spPr/>
    </dgm:pt>
  </dgm:ptLst>
  <dgm:cxnLst>
    <dgm:cxn modelId="{5EC0C505-A8AD-481F-A2A4-12A49CAB0781}" type="presOf" srcId="{3AB3975C-EBFB-461F-8150-1558ADAB3E2D}" destId="{A763164A-544A-4CB9-B1A8-BFBE82D5F648}" srcOrd="0" destOrd="0" presId="urn:microsoft.com/office/officeart/2005/8/layout/hierarchy1"/>
    <dgm:cxn modelId="{16921C13-9761-41B7-B119-052F968B14A8}" type="presOf" srcId="{B6F702BE-C025-479C-8C94-EF315B520052}" destId="{ED1D49A8-1012-48CA-8D86-6F2842E8C9CE}" srcOrd="0" destOrd="0" presId="urn:microsoft.com/office/officeart/2005/8/layout/hierarchy1"/>
    <dgm:cxn modelId="{50D5F116-5871-4C17-AE97-2BC9FB61C07E}" srcId="{B8F3EC90-9D5F-4829-B61F-DEBA7EE01110}" destId="{7AC41A8F-D55F-42C0-92DD-6E38AA3EC255}" srcOrd="0" destOrd="0" parTransId="{4B344E65-E863-4650-A492-6F7596FF1F08}" sibTransId="{EA5E6C68-8F86-4924-BD51-D548454E8B21}"/>
    <dgm:cxn modelId="{6627AF18-D368-4A2B-BF95-38972468A5F3}" type="presOf" srcId="{BD38E184-3242-47E9-8AB6-50177C680B10}" destId="{1927A641-7396-41B2-AB78-5E9B73C6BDE0}" srcOrd="0" destOrd="0" presId="urn:microsoft.com/office/officeart/2005/8/layout/hierarchy1"/>
    <dgm:cxn modelId="{50475C1C-EDBE-4A4D-BE75-145907945784}" srcId="{B6F702BE-C025-479C-8C94-EF315B520052}" destId="{3AB3975C-EBFB-461F-8150-1558ADAB3E2D}" srcOrd="1" destOrd="0" parTransId="{D070405E-A049-45CD-AF88-C7A48053162A}" sibTransId="{F5BDB924-F04E-4F32-81C2-71A1B8688F95}"/>
    <dgm:cxn modelId="{D09C2B39-3F38-4044-BF49-5F4C084C41C0}" srcId="{B6F702BE-C025-479C-8C94-EF315B520052}" destId="{B8F3EC90-9D5F-4829-B61F-DEBA7EE01110}" srcOrd="0" destOrd="0" parTransId="{C2F07890-BB21-4549-8940-B1A8D5B77334}" sibTransId="{024AD959-F668-43F7-AD43-17A11553FEBF}"/>
    <dgm:cxn modelId="{B87FC43B-3DF8-49B5-8FF9-1EA829674A88}" srcId="{3AB3975C-EBFB-461F-8150-1558ADAB3E2D}" destId="{30462AD6-D7EC-4BE7-B32F-353E3BB7DF2D}" srcOrd="0" destOrd="0" parTransId="{BD38E184-3242-47E9-8AB6-50177C680B10}" sibTransId="{6D45398F-0812-4009-BF9B-A74C091F0247}"/>
    <dgm:cxn modelId="{12C14B3C-5A4B-44D9-94EE-E09C855AE056}" type="presOf" srcId="{B8F3EC90-9D5F-4829-B61F-DEBA7EE01110}" destId="{4EDB35EE-3C3C-4498-A66C-E114F898F622}" srcOrd="0" destOrd="0" presId="urn:microsoft.com/office/officeart/2005/8/layout/hierarchy1"/>
    <dgm:cxn modelId="{17AA2063-938A-43D3-94E9-B87B38481273}" type="presOf" srcId="{30462AD6-D7EC-4BE7-B32F-353E3BB7DF2D}" destId="{1AA7609C-DCD6-4F5B-95AF-CB9318D820F6}" srcOrd="0" destOrd="0" presId="urn:microsoft.com/office/officeart/2005/8/layout/hierarchy1"/>
    <dgm:cxn modelId="{E4D84C9A-A1A2-4AEB-9DFB-52991EB836C9}" type="presOf" srcId="{4B344E65-E863-4650-A492-6F7596FF1F08}" destId="{D6CF42EB-AE36-47F4-BBA3-06D4BAD8257E}" srcOrd="0" destOrd="0" presId="urn:microsoft.com/office/officeart/2005/8/layout/hierarchy1"/>
    <dgm:cxn modelId="{39CFDDF4-12E5-42C6-BB98-57F3D0E95BEE}" type="presOf" srcId="{7AC41A8F-D55F-42C0-92DD-6E38AA3EC255}" destId="{687E7626-1CCA-4C00-8157-732FC4D77393}" srcOrd="0" destOrd="0" presId="urn:microsoft.com/office/officeart/2005/8/layout/hierarchy1"/>
    <dgm:cxn modelId="{68253E19-AC19-4658-8E5D-A2914ABF5CE9}" type="presParOf" srcId="{ED1D49A8-1012-48CA-8D86-6F2842E8C9CE}" destId="{402C8EC6-234B-4B3D-9C92-C9C97EC554D5}" srcOrd="0" destOrd="0" presId="urn:microsoft.com/office/officeart/2005/8/layout/hierarchy1"/>
    <dgm:cxn modelId="{8F177A7D-BEDF-451B-A189-F0B808D1329A}" type="presParOf" srcId="{402C8EC6-234B-4B3D-9C92-C9C97EC554D5}" destId="{0B73727A-6730-4AA9-A847-C37BA0A2685E}" srcOrd="0" destOrd="0" presId="urn:microsoft.com/office/officeart/2005/8/layout/hierarchy1"/>
    <dgm:cxn modelId="{FAEFCA76-2AED-4149-B61D-765E7134DE9C}" type="presParOf" srcId="{0B73727A-6730-4AA9-A847-C37BA0A2685E}" destId="{634DE655-AA95-4E60-83F2-6E2C35513D67}" srcOrd="0" destOrd="0" presId="urn:microsoft.com/office/officeart/2005/8/layout/hierarchy1"/>
    <dgm:cxn modelId="{63210E38-06AE-421F-A82F-6A041D604EF9}" type="presParOf" srcId="{0B73727A-6730-4AA9-A847-C37BA0A2685E}" destId="{4EDB35EE-3C3C-4498-A66C-E114F898F622}" srcOrd="1" destOrd="0" presId="urn:microsoft.com/office/officeart/2005/8/layout/hierarchy1"/>
    <dgm:cxn modelId="{DBB65181-6624-4D62-97D9-3CD5CDE41572}" type="presParOf" srcId="{402C8EC6-234B-4B3D-9C92-C9C97EC554D5}" destId="{E14AAEC1-36BD-41E2-9D33-5CB38AD01F9B}" srcOrd="1" destOrd="0" presId="urn:microsoft.com/office/officeart/2005/8/layout/hierarchy1"/>
    <dgm:cxn modelId="{DFE8567A-C44A-4458-8166-0E0D5FDE4BF0}" type="presParOf" srcId="{E14AAEC1-36BD-41E2-9D33-5CB38AD01F9B}" destId="{D6CF42EB-AE36-47F4-BBA3-06D4BAD8257E}" srcOrd="0" destOrd="0" presId="urn:microsoft.com/office/officeart/2005/8/layout/hierarchy1"/>
    <dgm:cxn modelId="{E6A06C66-8761-495B-A052-68ED5CA59637}" type="presParOf" srcId="{E14AAEC1-36BD-41E2-9D33-5CB38AD01F9B}" destId="{9E7E3B9A-AA21-40CD-A78B-83D7F5D2B02B}" srcOrd="1" destOrd="0" presId="urn:microsoft.com/office/officeart/2005/8/layout/hierarchy1"/>
    <dgm:cxn modelId="{46F66B6F-592A-4B06-8683-E61EBAB00AEB}" type="presParOf" srcId="{9E7E3B9A-AA21-40CD-A78B-83D7F5D2B02B}" destId="{FC6B35A8-7996-4BC7-BBA3-121FE64A77F0}" srcOrd="0" destOrd="0" presId="urn:microsoft.com/office/officeart/2005/8/layout/hierarchy1"/>
    <dgm:cxn modelId="{D5A8CACD-F208-46DE-A1F6-A5CBA8653D68}" type="presParOf" srcId="{FC6B35A8-7996-4BC7-BBA3-121FE64A77F0}" destId="{7FB6A5EB-4AEC-46CB-818F-19D27ECDF8F6}" srcOrd="0" destOrd="0" presId="urn:microsoft.com/office/officeart/2005/8/layout/hierarchy1"/>
    <dgm:cxn modelId="{9D2E27C8-1EB5-4A93-AC3B-CFD4290B8F80}" type="presParOf" srcId="{FC6B35A8-7996-4BC7-BBA3-121FE64A77F0}" destId="{687E7626-1CCA-4C00-8157-732FC4D77393}" srcOrd="1" destOrd="0" presId="urn:microsoft.com/office/officeart/2005/8/layout/hierarchy1"/>
    <dgm:cxn modelId="{1A53945D-D3FA-435D-8EAD-A6C197D461DD}" type="presParOf" srcId="{9E7E3B9A-AA21-40CD-A78B-83D7F5D2B02B}" destId="{5E239D09-103C-4FC2-9951-22E4D60A7574}" srcOrd="1" destOrd="0" presId="urn:microsoft.com/office/officeart/2005/8/layout/hierarchy1"/>
    <dgm:cxn modelId="{6FC04A31-6F38-4CB8-95A5-B1F86AAD036B}" type="presParOf" srcId="{ED1D49A8-1012-48CA-8D86-6F2842E8C9CE}" destId="{974ED11E-D6EE-45BA-A255-05ABA02C7456}" srcOrd="1" destOrd="0" presId="urn:microsoft.com/office/officeart/2005/8/layout/hierarchy1"/>
    <dgm:cxn modelId="{475BDD51-6AC6-4737-AB11-CDCB3EB3FD28}" type="presParOf" srcId="{974ED11E-D6EE-45BA-A255-05ABA02C7456}" destId="{C7798FDF-B3C2-49D4-8A44-1C9435BAD97E}" srcOrd="0" destOrd="0" presId="urn:microsoft.com/office/officeart/2005/8/layout/hierarchy1"/>
    <dgm:cxn modelId="{22E0855D-7FA1-421B-B0BB-4526086F3889}" type="presParOf" srcId="{C7798FDF-B3C2-49D4-8A44-1C9435BAD97E}" destId="{6756A6E7-83D4-41DB-BB48-73A13154FA57}" srcOrd="0" destOrd="0" presId="urn:microsoft.com/office/officeart/2005/8/layout/hierarchy1"/>
    <dgm:cxn modelId="{A15647C0-7E56-4AA7-9B37-3BB67BB6C8FF}" type="presParOf" srcId="{C7798FDF-B3C2-49D4-8A44-1C9435BAD97E}" destId="{A763164A-544A-4CB9-B1A8-BFBE82D5F648}" srcOrd="1" destOrd="0" presId="urn:microsoft.com/office/officeart/2005/8/layout/hierarchy1"/>
    <dgm:cxn modelId="{3972F3D8-2ED1-4A30-9CD3-538BAA380F19}" type="presParOf" srcId="{974ED11E-D6EE-45BA-A255-05ABA02C7456}" destId="{A300FFEA-A2F5-4103-BBD1-51610CEEEE3F}" srcOrd="1" destOrd="0" presId="urn:microsoft.com/office/officeart/2005/8/layout/hierarchy1"/>
    <dgm:cxn modelId="{0FADFF49-A59A-4C1D-AC87-81608F57F464}" type="presParOf" srcId="{A300FFEA-A2F5-4103-BBD1-51610CEEEE3F}" destId="{1927A641-7396-41B2-AB78-5E9B73C6BDE0}" srcOrd="0" destOrd="0" presId="urn:microsoft.com/office/officeart/2005/8/layout/hierarchy1"/>
    <dgm:cxn modelId="{FB4C8CD5-4969-4021-B9A7-3B56CF9ADF96}" type="presParOf" srcId="{A300FFEA-A2F5-4103-BBD1-51610CEEEE3F}" destId="{0A2F4BD6-D929-4611-B5E0-BA373F11275B}" srcOrd="1" destOrd="0" presId="urn:microsoft.com/office/officeart/2005/8/layout/hierarchy1"/>
    <dgm:cxn modelId="{6AC84CE3-C275-4823-AE7B-610CF5BF550F}" type="presParOf" srcId="{0A2F4BD6-D929-4611-B5E0-BA373F11275B}" destId="{3861DADB-B4D9-4E8D-908F-4958C1CD9E59}" srcOrd="0" destOrd="0" presId="urn:microsoft.com/office/officeart/2005/8/layout/hierarchy1"/>
    <dgm:cxn modelId="{F4624A20-73D0-4C1B-A804-DADDC4FCFF7B}" type="presParOf" srcId="{3861DADB-B4D9-4E8D-908F-4958C1CD9E59}" destId="{31C971EA-6AFE-4267-B6E4-BCD647BAB40D}" srcOrd="0" destOrd="0" presId="urn:microsoft.com/office/officeart/2005/8/layout/hierarchy1"/>
    <dgm:cxn modelId="{10E97440-F05E-46C5-B7F6-9D6A995B8E35}" type="presParOf" srcId="{3861DADB-B4D9-4E8D-908F-4958C1CD9E59}" destId="{1AA7609C-DCD6-4F5B-95AF-CB9318D820F6}" srcOrd="1" destOrd="0" presId="urn:microsoft.com/office/officeart/2005/8/layout/hierarchy1"/>
    <dgm:cxn modelId="{01702A35-FB48-413B-8F94-29A6BEF79B2A}" type="presParOf" srcId="{0A2F4BD6-D929-4611-B5E0-BA373F11275B}" destId="{909A10DC-01A7-4FC2-BDD0-20C95FF2A4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7A641-7396-41B2-AB78-5E9B73C6BDE0}">
      <dsp:nvSpPr>
        <dsp:cNvPr id="0" name=""/>
        <dsp:cNvSpPr/>
      </dsp:nvSpPr>
      <dsp:spPr>
        <a:xfrm>
          <a:off x="4682941" y="1570165"/>
          <a:ext cx="91440" cy="718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8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F42EB-AE36-47F4-BBA3-06D4BAD8257E}">
      <dsp:nvSpPr>
        <dsp:cNvPr id="0" name=""/>
        <dsp:cNvSpPr/>
      </dsp:nvSpPr>
      <dsp:spPr>
        <a:xfrm>
          <a:off x="1664793" y="1570165"/>
          <a:ext cx="91440" cy="718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818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DE655-AA95-4E60-83F2-6E2C35513D67}">
      <dsp:nvSpPr>
        <dsp:cNvPr id="0" name=""/>
        <dsp:cNvSpPr/>
      </dsp:nvSpPr>
      <dsp:spPr>
        <a:xfrm>
          <a:off x="475816" y="2100"/>
          <a:ext cx="2469393" cy="1568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35EE-3C3C-4498-A66C-E114F898F622}">
      <dsp:nvSpPr>
        <dsp:cNvPr id="0" name=""/>
        <dsp:cNvSpPr/>
      </dsp:nvSpPr>
      <dsp:spPr>
        <a:xfrm>
          <a:off x="750193" y="262758"/>
          <a:ext cx="2469393" cy="1568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80% Training Set</a:t>
          </a:r>
        </a:p>
      </dsp:txBody>
      <dsp:txXfrm>
        <a:off x="796120" y="308685"/>
        <a:ext cx="2377539" cy="1476211"/>
      </dsp:txXfrm>
    </dsp:sp>
    <dsp:sp modelId="{7FB6A5EB-4AEC-46CB-818F-19D27ECDF8F6}">
      <dsp:nvSpPr>
        <dsp:cNvPr id="0" name=""/>
        <dsp:cNvSpPr/>
      </dsp:nvSpPr>
      <dsp:spPr>
        <a:xfrm>
          <a:off x="475816" y="2288347"/>
          <a:ext cx="2469393" cy="1568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7626-1CCA-4C00-8157-732FC4D77393}">
      <dsp:nvSpPr>
        <dsp:cNvPr id="0" name=""/>
        <dsp:cNvSpPr/>
      </dsp:nvSpPr>
      <dsp:spPr>
        <a:xfrm>
          <a:off x="750193" y="2549006"/>
          <a:ext cx="2469393" cy="1568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216 Records</a:t>
          </a:r>
        </a:p>
      </dsp:txBody>
      <dsp:txXfrm>
        <a:off x="796120" y="2594933"/>
        <a:ext cx="2377539" cy="1476211"/>
      </dsp:txXfrm>
    </dsp:sp>
    <dsp:sp modelId="{6756A6E7-83D4-41DB-BB48-73A13154FA57}">
      <dsp:nvSpPr>
        <dsp:cNvPr id="0" name=""/>
        <dsp:cNvSpPr/>
      </dsp:nvSpPr>
      <dsp:spPr>
        <a:xfrm>
          <a:off x="3493964" y="2100"/>
          <a:ext cx="2469393" cy="1568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164A-544A-4CB9-B1A8-BFBE82D5F648}">
      <dsp:nvSpPr>
        <dsp:cNvPr id="0" name=""/>
        <dsp:cNvSpPr/>
      </dsp:nvSpPr>
      <dsp:spPr>
        <a:xfrm>
          <a:off x="3768341" y="262758"/>
          <a:ext cx="2469393" cy="1568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20% Test set</a:t>
          </a:r>
        </a:p>
      </dsp:txBody>
      <dsp:txXfrm>
        <a:off x="3814268" y="308685"/>
        <a:ext cx="2377539" cy="1476211"/>
      </dsp:txXfrm>
    </dsp:sp>
    <dsp:sp modelId="{31C971EA-6AFE-4267-B6E4-BCD647BAB40D}">
      <dsp:nvSpPr>
        <dsp:cNvPr id="0" name=""/>
        <dsp:cNvSpPr/>
      </dsp:nvSpPr>
      <dsp:spPr>
        <a:xfrm>
          <a:off x="3493964" y="2288347"/>
          <a:ext cx="2469393" cy="1568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609C-DCD6-4F5B-95AF-CB9318D820F6}">
      <dsp:nvSpPr>
        <dsp:cNvPr id="0" name=""/>
        <dsp:cNvSpPr/>
      </dsp:nvSpPr>
      <dsp:spPr>
        <a:xfrm>
          <a:off x="3768341" y="2549006"/>
          <a:ext cx="2469393" cy="1568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54 Records</a:t>
          </a:r>
        </a:p>
      </dsp:txBody>
      <dsp:txXfrm>
        <a:off x="3814268" y="2594933"/>
        <a:ext cx="2377539" cy="147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A90E-B029-DAFF-3B5E-FDB1B8F5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6F94-7DF4-3308-39BF-662CB6A9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2880-82EE-9F1C-364B-6CDA4BA7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CDC4-923E-E6CD-C5ED-F84630B1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19C5-BEC3-7EA6-E54F-9F4C568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270B-9146-7FBA-A1C8-6BDF6F54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54521-9132-7EB9-B212-78B28E3A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AFA4-6F28-6229-40B7-87CC7871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7FEE-C938-0B6D-8042-714621EF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7591-D959-D700-F7FE-DDADFB92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43FB7-59EF-E492-C4E4-26033335E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FF72B-01C4-70D9-0A35-668D58B0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8953-E689-524B-B660-C5545510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C9F6-750A-0FB8-1247-A147DDF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722B-9CCC-B82E-0582-49FF245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B4C2-8105-D558-746D-7622291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17DC-9078-3577-F38C-8C5B5BB6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52EC-63E7-77B1-FA37-82E0A3A2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1347-EA78-8FE7-D15C-163BDCAF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36FD-F14A-32FD-7894-C24F9A20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792C-B9B4-DA30-C122-8BAFEF98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8F68-3C99-9418-C349-2FD16BF7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C8E1-EC9F-70D1-C539-F81CFAF4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EA7B-6E15-5ACD-8E58-6B356AE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F1AE-27BD-196C-4D2A-7C6DCBB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6A80-C276-EBE4-4FE6-C8003EB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C50B-38C4-940E-2F21-218A079A9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EE2C-C25D-4847-22A9-4CC571715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71C4E-AE49-0274-2B15-271606C6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7B81-9E9D-8146-A79E-2942DD19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F316-3FDD-17DD-59BF-BC0A0513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0082-0204-01D0-3AB8-27EF0ED2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3E54-A95D-3184-B82D-585F78C7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592C-794F-E38C-9ADD-009B9CDA8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B6E52-6C6E-A5E7-CFB1-EA5A4F14E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121BE-D77C-1786-A5A5-12C357745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EAA8-5926-8A55-D9F2-C720DA48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D6868-18B1-9AE2-E807-578105B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B2B0F-D159-97AB-2F26-4F237A8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D7FA-19AB-7B0A-12F5-C11DED29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F8327-E398-F5FC-1D0D-947C5D72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6B848-25E0-771D-1A94-A3871167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15481-94BD-8230-7258-BDC8D57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6F8AF-74C7-EA74-B022-4AE1104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5185E-CBA0-B48B-8B9F-E4316EDA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22D0D-094C-A8B4-C798-79A81ECC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6C6-D097-D731-183F-D46BA5B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4734-4640-1D7E-29B0-54FB8E0A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FC68-426E-1BB9-7BF3-614660BE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1436-12DF-5DE7-3D3F-609486B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41ADE-1E8D-771A-8F6C-EC0138D4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1AEC-D29E-AC91-AB74-B09EBB2C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8861-64D3-5C10-57D7-82F89FD5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BBD8C-6972-7C26-8DE3-2A97BD13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E2479-8CF5-97A9-BBAF-34BCE022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41BD7-C10C-1DA2-D5B3-1F1FE302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23E6-9830-5C7C-8991-6C847DB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1F0E9-560B-94BA-48A5-B9CFC04C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6C18B-A4C5-4E4A-E6F9-1878797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08AB-D346-9EA7-8EAC-EE930FA0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6740-64CD-A85A-A468-886FDD402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61F9-695C-4015-8C2F-63F81B04E90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E11-770A-7002-0DCE-C47358BE4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878-9327-D17A-7D4E-1DA3ED64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A637-9970-4F83-AA0A-51B7055A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nigautham/ADS_503_APM_Heart-Predict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art Failure Prediction Dataset | Kaggle">
            <a:extLst>
              <a:ext uri="{FF2B5EF4-FFF2-40B4-BE49-F238E27FC236}">
                <a16:creationId xmlns:a16="http://schemas.microsoft.com/office/drawing/2014/main" id="{50FE3CBE-039A-4AF4-5235-A216795A9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r="6128" b="-1"/>
          <a:stretch/>
        </p:blipFill>
        <p:spPr bwMode="auto">
          <a:xfrm>
            <a:off x="146558" y="-97691"/>
            <a:ext cx="12191980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E3E42-77AE-C435-F7AB-7EABFB54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Heart Disease Analysis and Prediction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D418-8530-7731-537E-161CD6B45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204" y="5143654"/>
            <a:ext cx="64389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Harini Lakshmanan</a:t>
            </a:r>
            <a:endParaRPr lang="en-US" sz="180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/>
              <a:ea typeface="Cambria" panose="02040503050406030204" pitchFamily="18" charset="0"/>
              <a:cs typeface="Arial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Mohammad </a:t>
            </a:r>
            <a:r>
              <a:rPr lang="en-US" sz="180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Mahmoudighaznavi</a:t>
            </a:r>
            <a:endParaRPr lang="en-US" sz="180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/>
              <a:ea typeface="Cambria" panose="02040503050406030204" pitchFamily="18" charset="0"/>
              <a:cs typeface="Arial"/>
            </a:endParaRPr>
          </a:p>
          <a:p>
            <a:pPr indent="457200">
              <a:spcBef>
                <a:spcPts val="0"/>
              </a:spcBef>
            </a:pP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Verity </a:t>
            </a: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ea typeface="Arial" panose="020B0604020202020204" pitchFamily="34" charset="0"/>
                <a:cs typeface="Arial"/>
              </a:rPr>
              <a:t>Pierson</a:t>
            </a:r>
            <a:endParaRPr lang="en-US" sz="180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FFC00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500">
                <a:solidFill>
                  <a:srgbClr val="FFC000"/>
                </a:solidFill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://github.com/harinigautham/ADS_503_APM_Heart-Predictions</a:t>
            </a:r>
            <a:endParaRPr lang="en-US" sz="1800">
              <a:solidFill>
                <a:srgbClr val="DAE3F3"/>
              </a:solidFill>
              <a:latin typeface="Arial"/>
              <a:ea typeface="Cambria" panose="02040503050406030204" pitchFamily="18" charset="0"/>
              <a:cs typeface="Arial"/>
            </a:endParaRPr>
          </a:p>
        </p:txBody>
      </p:sp>
      <p:pic>
        <p:nvPicPr>
          <p:cNvPr id="4" name="Picture 4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C2AF8-226B-E5E7-6D29-6BD7DA96D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8" y="5357813"/>
            <a:ext cx="1514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8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74EB5-6FEE-450B-DC5F-DBF734E7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Model strategies – Part 3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67D6-880B-09F4-46A4-D644FFF0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Classification Trees and Rule-Based Models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Forests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Bagged Trees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Gradient Boosting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DC4DBAA1-F707-EE04-3A72-3E63A864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6525453" y="1187756"/>
            <a:ext cx="5666547" cy="4482487"/>
          </a:xfrm>
          <a:prstGeom prst="rect">
            <a:avLst/>
          </a:prstGeom>
        </p:spPr>
      </p:pic>
      <p:pic>
        <p:nvPicPr>
          <p:cNvPr id="4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DFEDD66C-4EA7-E5AC-1454-165B3394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5" y="4895239"/>
            <a:ext cx="1006475" cy="8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576D3-E35C-D7CE-0FCA-219AE7E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and Final Model Selection</a:t>
            </a:r>
          </a:p>
        </p:txBody>
      </p:sp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7FEBD3EF-3509-B2A8-FA60-1EF00FE4C5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028" y="5637034"/>
            <a:ext cx="967399" cy="77006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BAED6-DD4D-AA1E-DEF2-775593F174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7321461"/>
              </p:ext>
            </p:extLst>
          </p:nvPr>
        </p:nvGraphicFramePr>
        <p:xfrm>
          <a:off x="4408488" y="1239907"/>
          <a:ext cx="7437658" cy="467614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03049">
                  <a:extLst>
                    <a:ext uri="{9D8B030D-6E8A-4147-A177-3AD203B41FA5}">
                      <a16:colId xmlns:a16="http://schemas.microsoft.com/office/drawing/2014/main" val="1044267267"/>
                    </a:ext>
                  </a:extLst>
                </a:gridCol>
                <a:gridCol w="1919007">
                  <a:extLst>
                    <a:ext uri="{9D8B030D-6E8A-4147-A177-3AD203B41FA5}">
                      <a16:colId xmlns:a16="http://schemas.microsoft.com/office/drawing/2014/main" val="3826116061"/>
                    </a:ext>
                  </a:extLst>
                </a:gridCol>
                <a:gridCol w="1750919">
                  <a:extLst>
                    <a:ext uri="{9D8B030D-6E8A-4147-A177-3AD203B41FA5}">
                      <a16:colId xmlns:a16="http://schemas.microsoft.com/office/drawing/2014/main" val="1467289797"/>
                    </a:ext>
                  </a:extLst>
                </a:gridCol>
                <a:gridCol w="1764683">
                  <a:extLst>
                    <a:ext uri="{9D8B030D-6E8A-4147-A177-3AD203B41FA5}">
                      <a16:colId xmlns:a16="http://schemas.microsoft.com/office/drawing/2014/main" val="845165329"/>
                    </a:ext>
                  </a:extLst>
                </a:gridCol>
              </a:tblGrid>
              <a:tr h="699971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Models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Train Accuracy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Test Accuracy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Sensitivity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04287830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LDA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0.8141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0.8519           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0.9032         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98227882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Logistic Regression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0.8152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0.8519         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0.9032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72422370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KNN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0.7823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0.8704       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0.9355          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05664630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SVM(Linear)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0.8422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0.8519          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0.9032         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410798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Perpetua Titling MT"/>
                        </a:rPr>
                        <a:t>SVM (Radial Kernel)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Perpetua Titling MT"/>
                        </a:rPr>
                        <a:t>0.8513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Perpetua Titling MT"/>
                        </a:rPr>
                        <a:t>0.8519          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Perpetua Titling MT"/>
                        </a:rPr>
                        <a:t>0.9355          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83362455"/>
                  </a:ext>
                </a:extLst>
              </a:tr>
              <a:tr h="65622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MDA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0.8422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0.8519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Perpetua Titling MT"/>
                        </a:rPr>
                        <a:t>0.9032 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7909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2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76608-E1B8-ECE3-3074-1B9B9C787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0" t="9090" r="6" b="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6EDB-2037-7415-12D1-723B7367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Feature Importance for Final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D05893E4-AD4C-037A-B77D-7F920CD0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7" y="5422778"/>
            <a:ext cx="1104168" cy="887291"/>
          </a:xfrm>
          <a:prstGeom prst="rect">
            <a:avLst/>
          </a:prstGeom>
        </p:spPr>
      </p:pic>
      <p:pic>
        <p:nvPicPr>
          <p:cNvPr id="6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9241EAC-7F7D-9709-39D2-9CE1E499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6" y="1028018"/>
            <a:ext cx="7012641" cy="41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8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2D2C583B-32B7-4500-010F-40323E2E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 r="23428" b="767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2E274-90E8-F1F7-94B1-53FDE7B7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Next Steps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9977A-9FC9-8A84-913F-6C5B5A48F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4634822" cy="32072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ea typeface="Calibri"/>
                <a:cs typeface="Calibri"/>
              </a:rPr>
              <a:t>Limited availability of data due to privacy around patient data and hence would love to collaborate with medical associations to gather more resources for such studies </a:t>
            </a:r>
            <a:endParaRPr lang="en-US" sz="18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Understand effectiveness of model with increased sample size </a:t>
            </a:r>
            <a:endParaRPr lang="en-US" sz="1800">
              <a:ea typeface="Calibri"/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Implement additional predictor variables which are critical for heart disease like BMI, family history and smoking characteristics</a:t>
            </a:r>
            <a:endParaRPr lang="en-US" sz="1800">
              <a:ea typeface="Calibri"/>
              <a:cs typeface="Calibri"/>
            </a:endParaRPr>
          </a:p>
          <a:p>
            <a:pPr marL="342900" indent="-228600" algn="l">
              <a:buChar char="•"/>
            </a:pPr>
            <a:r>
              <a:rPr lang="en-US" sz="1800">
                <a:ea typeface="Calibri"/>
                <a:cs typeface="Calibri"/>
              </a:rPr>
              <a:t>The model developed can be used as a good baseline for future research in heart disease prediction based on patient characteristics</a:t>
            </a:r>
          </a:p>
          <a:p>
            <a:pPr marL="342900" indent="-228600" algn="l">
              <a:buChar char="•"/>
            </a:pPr>
            <a:endParaRPr lang="en-US" sz="1800">
              <a:ea typeface="Calibri"/>
              <a:cs typeface="Calibri"/>
            </a:endParaRPr>
          </a:p>
          <a:p>
            <a:pPr marL="342900" indent="-228600" algn="l">
              <a:buChar char="•"/>
            </a:pPr>
            <a:endParaRPr lang="en-US" sz="1800">
              <a:ea typeface="Calibri"/>
              <a:cs typeface="Calibri"/>
            </a:endParaRPr>
          </a:p>
        </p:txBody>
      </p:sp>
      <p:pic>
        <p:nvPicPr>
          <p:cNvPr id="6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A5F422C8-9D01-FAF4-908E-1B2435EF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071" y="333009"/>
            <a:ext cx="1104168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FC917-7719-DF6F-79BD-B7011E3D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6837EBE-1FE2-B937-6080-034BFB0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1D75A21D-58C5-30A9-1769-056C357E1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17" y="5686547"/>
            <a:ext cx="1104168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3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FC917-7719-DF6F-79BD-B7011E3D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20D44-24A1-720C-143B-238CA238A41A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045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K, D. (2023, February 7). </a:t>
            </a:r>
            <a:r>
              <a:rPr lang="en-US" i="1">
                <a:effectLst/>
              </a:rPr>
              <a:t>Top 4 advantages and disadvantages of support vector machine or SVM</a:t>
            </a:r>
            <a:r>
              <a:rPr lang="en-US">
                <a:effectLst/>
              </a:rPr>
              <a:t>. Medium. https://dhirajkumarblog.medium.com/top-4-advantages-and-disadvantages-of-support-vector-machine-or-svm-a3c06a2b107 </a:t>
            </a:r>
          </a:p>
          <a:p>
            <a:pPr marL="360045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Narashiman, &amp; Chu. (2002, May 14). Tibshirani.su.domains. https://tibshirani.su.domains/PAM/Rdist/howwork.html#:~:text=After%20shrinking%20the%20centroids%2C%20the,it%20does%20automatic%20gene%20selection. </a:t>
            </a:r>
          </a:p>
          <a:p>
            <a:pPr marL="360045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Ranjan Rout, A. (2023a, January 10). </a:t>
            </a:r>
            <a:r>
              <a:rPr lang="en-US" i="1">
                <a:effectLst/>
              </a:rPr>
              <a:t>Advantages and disadvantages of logistic regression</a:t>
            </a:r>
            <a:r>
              <a:rPr lang="en-US">
                <a:effectLst/>
              </a:rPr>
              <a:t>. GeeksforGeeks. https://www.geeksforgeeks.org/advantages-and-disadvantages-of-logistic-regression/ </a:t>
            </a:r>
          </a:p>
          <a:p>
            <a:pPr marL="360045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 Yan, Y., Yang, Z., Semenkovich, T. R., Kozower, B. D., Meyers, B. F., Nava, R. G., Kreisel, D., &amp; Puri, V. (2022, January 22). </a:t>
            </a:r>
            <a:r>
              <a:rPr lang="en-US" i="1">
                <a:effectLst/>
              </a:rPr>
              <a:t>Comparison of standard and penalized logistic regression in risk model development</a:t>
            </a:r>
            <a:r>
              <a:rPr lang="en-US">
                <a:effectLst/>
              </a:rPr>
              <a:t>. JTCVS open. https://www.ncbi.nlm.nih.gov/pmc/articles/PMC9390725/ </a:t>
            </a:r>
          </a:p>
        </p:txBody>
      </p:sp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1D75A21D-58C5-30A9-1769-056C357E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7" y="5686547"/>
            <a:ext cx="1104168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C2EC0-BF65-1005-398E-5915D35D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96A4-F024-F4A1-37DC-37FCFE8A5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Calibri Light"/>
                <a:cs typeface="Calibri Light"/>
              </a:rPr>
              <a:t>Realize the top factors increasing risk of heart disease</a:t>
            </a:r>
          </a:p>
          <a:p>
            <a:endParaRPr lang="en-US" sz="2200">
              <a:latin typeface="Calibri Light"/>
              <a:cs typeface="Calibri Light"/>
            </a:endParaRPr>
          </a:p>
          <a:p>
            <a:endParaRPr lang="en-US" sz="2200">
              <a:latin typeface="Calibri Light"/>
              <a:cs typeface="Calibri Light"/>
            </a:endParaRPr>
          </a:p>
          <a:p>
            <a:r>
              <a:rPr lang="en-US" sz="2200">
                <a:latin typeface="Calibri Light"/>
                <a:cs typeface="Calibri Light"/>
              </a:rPr>
              <a:t>How these results can help health care providers predict if the patient will have heart disease</a:t>
            </a:r>
          </a:p>
          <a:p>
            <a:endParaRPr lang="en-US" sz="2200"/>
          </a:p>
        </p:txBody>
      </p:sp>
      <p:pic>
        <p:nvPicPr>
          <p:cNvPr id="2050" name="Picture 2" descr="380+ Heart Disease Risk Illustrations, Royalty-Free Vector Graphics &amp; Clip  Art - iStock | Heart disease risk factors">
            <a:extLst>
              <a:ext uri="{FF2B5EF4-FFF2-40B4-BE49-F238E27FC236}">
                <a16:creationId xmlns:a16="http://schemas.microsoft.com/office/drawing/2014/main" id="{960BE8E1-FD57-E3D1-D763-CEFB1BF90C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12698"/>
            <a:ext cx="6903720" cy="48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C5BA949-EEC0-10B9-D7CE-88EA9E04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7" y="6008932"/>
            <a:ext cx="859937" cy="6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B26E-FE54-E408-C7AB-7A19A95A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– Age and Gender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895B1251-5CF3-400B-4233-2E5CEBAD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381000"/>
            <a:ext cx="6894576" cy="20030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 (1 = male; 0 = female)</a:t>
            </a:r>
            <a:endParaRPr lang="en-US" sz="1400" b="0">
              <a:effectLst/>
            </a:endParaRPr>
          </a:p>
          <a:p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iagnosis of heart disease (Absence (1) or presence (2) of heart disease</a:t>
            </a:r>
            <a:br>
              <a:rPr lang="en-US" sz="1600"/>
            </a:br>
            <a:endParaRPr lang="en-US" sz="2200"/>
          </a:p>
        </p:txBody>
      </p:sp>
      <p:pic>
        <p:nvPicPr>
          <p:cNvPr id="3076" name="Picture 4" descr="A diagram of a heart disease&#10;&#10;Description automatically generated with low confidence">
            <a:extLst>
              <a:ext uri="{FF2B5EF4-FFF2-40B4-BE49-F238E27FC236}">
                <a16:creationId xmlns:a16="http://schemas.microsoft.com/office/drawing/2014/main" id="{C0BDCE63-DD95-914B-97EF-505868B07A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r="2319" b="1"/>
          <a:stretch/>
        </p:blipFill>
        <p:spPr bwMode="auto">
          <a:xfrm>
            <a:off x="6492240" y="2657872"/>
            <a:ext cx="4949410" cy="3368024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0FC397F-4434-A0C7-60BC-6912CAB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" y="2657872"/>
            <a:ext cx="5694963" cy="355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E74BA269-03D3-6211-972C-96FEE164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455" y="274393"/>
            <a:ext cx="1055322" cy="8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091C-561A-2BFB-FADA-A73A0737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EDA – Blood Pressure and Cholesterol </a:t>
            </a:r>
          </a:p>
        </p:txBody>
      </p:sp>
      <p:pic>
        <p:nvPicPr>
          <p:cNvPr id="4102" name="Picture 6" descr="A diagram of heart disease&#10;&#10;Description automatically generated with medium confidence">
            <a:extLst>
              <a:ext uri="{FF2B5EF4-FFF2-40B4-BE49-F238E27FC236}">
                <a16:creationId xmlns:a16="http://schemas.microsoft.com/office/drawing/2014/main" id="{D910F623-C61D-943A-E1BE-C5B234098D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560890"/>
            <a:ext cx="5614416" cy="341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diagram of a heart disease&#10;&#10;Description automatically generated with low confidence">
            <a:extLst>
              <a:ext uri="{FF2B5EF4-FFF2-40B4-BE49-F238E27FC236}">
                <a16:creationId xmlns:a16="http://schemas.microsoft.com/office/drawing/2014/main" id="{27605216-2306-EE64-B9CF-BA9F68AACC3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592054"/>
            <a:ext cx="5614416" cy="33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B9B04A5B-AD94-6587-D75A-1042E74E1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78" y="5569316"/>
            <a:ext cx="1104168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349AC-55F5-D9DC-BB13-87D85F68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EDA-Chest Pain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A9ACA-0039-0561-BF42-DCF0380E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bg1">
                    <a:alpha val="80000"/>
                  </a:schemeClr>
                </a:solidFill>
                <a:effectLst/>
                <a:latin typeface="Calibri Light"/>
                <a:cs typeface="Calibri Light"/>
              </a:rPr>
              <a:t>Value 1: typical angina</a:t>
            </a:r>
          </a:p>
          <a:p>
            <a:pPr indent="-2286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bg1">
                    <a:alpha val="80000"/>
                  </a:schemeClr>
                </a:solidFill>
                <a:effectLst/>
                <a:latin typeface="Calibri Light"/>
                <a:cs typeface="Calibri Light"/>
              </a:rPr>
              <a:t>Value 2: atypical angina</a:t>
            </a:r>
          </a:p>
          <a:p>
            <a:pPr indent="-2286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bg1">
                    <a:alpha val="80000"/>
                  </a:schemeClr>
                </a:solidFill>
                <a:effectLst/>
                <a:latin typeface="Calibri Light"/>
                <a:cs typeface="Calibri Light"/>
              </a:rPr>
              <a:t>Value 3: non-anginal pain</a:t>
            </a:r>
          </a:p>
          <a:p>
            <a:pPr indent="-22860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bg1">
                    <a:alpha val="80000"/>
                  </a:schemeClr>
                </a:solidFill>
                <a:effectLst/>
                <a:latin typeface="Calibri Light"/>
                <a:cs typeface="Calibri Light"/>
              </a:rPr>
              <a:t>Value 4: asymptomatic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130" name="Group 5129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134" name="Freeform: Shape 5133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5" name="Freeform: Shape 5134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1" name="Group 5130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132" name="Freeform: Shape 5131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3" name="Freeform: Shape 5132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190850-1AB5-A9FC-8027-ED7BDA6CE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446161"/>
            <a:ext cx="4369112" cy="28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CFC286F7-4EA1-1AC4-8977-F99D5554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71" y="5598624"/>
            <a:ext cx="1006475" cy="8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6" name="Rectangle 615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6F6B1-5DA9-C723-83FF-1D928FDB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" sz="4000">
                <a:solidFill>
                  <a:schemeClr val="bg1"/>
                </a:solidFill>
              </a:rPr>
              <a:t>Data Wrangling and </a:t>
            </a:r>
            <a:br>
              <a:rPr lang="en" sz="4000">
                <a:solidFill>
                  <a:schemeClr val="bg1"/>
                </a:solidFill>
              </a:rPr>
            </a:br>
            <a:r>
              <a:rPr lang="en" sz="4000">
                <a:solidFill>
                  <a:schemeClr val="bg1"/>
                </a:solidFill>
              </a:rPr>
              <a:t>Pre-Processing</a:t>
            </a:r>
            <a:r>
              <a:rPr lang="en-US" sz="4000">
                <a:solidFill>
                  <a:schemeClr val="bg1"/>
                </a:solidFill>
              </a:rPr>
              <a:t> </a:t>
            </a:r>
          </a:p>
        </p:txBody>
      </p:sp>
      <p:grpSp>
        <p:nvGrpSpPr>
          <p:cNvPr id="6158" name="Group 6157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159" name="Group 6158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6167" name="Freeform: Shape 6166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68" name="Freeform: Shape 6167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60" name="Group 6159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6161" name="Group 6160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6165" name="Freeform: Shape 6164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6" name="Freeform: Shape 6165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62" name="Group 6161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6163" name="Freeform: Shape 6162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4" name="Freeform: Shape 6163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6146" name="Picture 2" descr="What is Data Preprocessing in Machine Learning? | Data Science Process">
            <a:extLst>
              <a:ext uri="{FF2B5EF4-FFF2-40B4-BE49-F238E27FC236}">
                <a16:creationId xmlns:a16="http://schemas.microsoft.com/office/drawing/2014/main" id="{BCE336E3-690D-EDA5-8718-C4862996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2416513"/>
            <a:ext cx="2663825" cy="26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491-8C2C-3A30-85AA-84CECB30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2924047" cy="2952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Dummy Encoding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Age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Gender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Heart disease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Chest Pain Type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>
                    <a:alpha val="80000"/>
                  </a:schemeClr>
                </a:solidFill>
              </a:rPr>
              <a:t>Exercise</a:t>
            </a:r>
            <a:endParaRPr lang="en-US" sz="18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7C359-48FF-3564-95FD-C5DE0EC80E4A}"/>
              </a:ext>
            </a:extLst>
          </p:cNvPr>
          <p:cNvSpPr txBox="1"/>
          <p:nvPr/>
        </p:nvSpPr>
        <p:spPr>
          <a:xfrm>
            <a:off x="8375904" y="3146401"/>
            <a:ext cx="2395728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Missing Values</a:t>
            </a:r>
            <a:endParaRPr lang="en-US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No missing values</a:t>
            </a:r>
            <a:endParaRPr lang="en-US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Outliers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 significant outliers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82EB370A-F1F3-47EF-C76E-73204E838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17" y="5579085"/>
            <a:ext cx="986937" cy="7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3" name="Rectangle 71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2D18A-CC82-3E47-761A-DC482D49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Splitting</a:t>
            </a:r>
          </a:p>
        </p:txBody>
      </p:sp>
      <p:sp>
        <p:nvSpPr>
          <p:cNvPr id="719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81" name="Text Placeholder 3">
            <a:extLst>
              <a:ext uri="{FF2B5EF4-FFF2-40B4-BE49-F238E27FC236}">
                <a16:creationId xmlns:a16="http://schemas.microsoft.com/office/drawing/2014/main" id="{EDFB1ACB-1F9E-453A-F060-D827DEEE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862715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4" name="Picture 6" descr="How does k-fold cross validation work? - Quora">
            <a:extLst>
              <a:ext uri="{FF2B5EF4-FFF2-40B4-BE49-F238E27FC236}">
                <a16:creationId xmlns:a16="http://schemas.microsoft.com/office/drawing/2014/main" id="{A4707C91-A0FC-6DB2-163A-43D93A52E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98" y="2609714"/>
            <a:ext cx="3937000" cy="295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57917D61-BE21-45F0-E97C-CDC2F5FA4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301" y="479547"/>
            <a:ext cx="1123706" cy="8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D9B0F-8AF3-1984-F0DD-2445C6D3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Strategies-Part 1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210E-1496-35B8-5CEC-5B5F8E82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Linear Classification Models</a:t>
            </a:r>
          </a:p>
          <a:p>
            <a:pPr lvl="1"/>
            <a:r>
              <a:rPr lang="en-US">
                <a:latin typeface="Calibri Light"/>
                <a:cs typeface="Calibri Light"/>
              </a:rPr>
              <a:t>Logistic Regression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>
                <a:latin typeface="Calibri Light"/>
                <a:cs typeface="Calibri Light"/>
              </a:rPr>
              <a:t>Linear Discriminant Analysis</a:t>
            </a:r>
          </a:p>
          <a:p>
            <a:pPr lvl="1"/>
            <a:r>
              <a:rPr lang="en-US">
                <a:latin typeface="Calibri Light"/>
                <a:cs typeface="Calibri Light"/>
              </a:rPr>
              <a:t>Partial Least Square Discriminant Analysis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>
                <a:latin typeface="Calibri Light"/>
                <a:cs typeface="Calibri Light"/>
              </a:rPr>
              <a:t>Penalized Models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lvl="1"/>
            <a:r>
              <a:rPr lang="en-US">
                <a:latin typeface="Calibri Light"/>
                <a:cs typeface="Calibri Light"/>
              </a:rPr>
              <a:t>Nearest Shrunken Centroids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4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AFAB6B0D-9148-A43E-62DE-82E6E178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79" y="5872162"/>
            <a:ext cx="1055322" cy="8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BD6B2D-E05E-54A6-5CA4-9F11ECC9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Strategies-Part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7">
            <a:extLst>
              <a:ext uri="{FF2B5EF4-FFF2-40B4-BE49-F238E27FC236}">
                <a16:creationId xmlns:a16="http://schemas.microsoft.com/office/drawing/2014/main" id="{7E91E955-337B-72B9-AEAA-B59276CA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Nonlinear Classification Models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Neural Network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Support Vector Machine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K-Nearest Neighbors</a:t>
            </a:r>
          </a:p>
        </p:txBody>
      </p:sp>
      <p:pic>
        <p:nvPicPr>
          <p:cNvPr id="2" name="Picture 2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BD97CE37-F034-ABBB-64B1-26B4D0DD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8" y="5032009"/>
            <a:ext cx="1026014" cy="8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534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Perpetua Titling MT</vt:lpstr>
      <vt:lpstr>Times New Roman</vt:lpstr>
      <vt:lpstr>Office Theme</vt:lpstr>
      <vt:lpstr>Heart Disease Analysis and Prediction </vt:lpstr>
      <vt:lpstr>Problem Statement</vt:lpstr>
      <vt:lpstr>Exploratory Data Analysis (EDA) – Age and Gender</vt:lpstr>
      <vt:lpstr>EDA – Blood Pressure and Cholesterol </vt:lpstr>
      <vt:lpstr>EDA-Chest Pain Type</vt:lpstr>
      <vt:lpstr>Data Wrangling and  Pre-Processing </vt:lpstr>
      <vt:lpstr>Data Splitting</vt:lpstr>
      <vt:lpstr>Model Strategies-Part 1</vt:lpstr>
      <vt:lpstr>Model Strategies-Part 2</vt:lpstr>
      <vt:lpstr>Model strategies – Part 3</vt:lpstr>
      <vt:lpstr>Results and Final Model Selection</vt:lpstr>
      <vt:lpstr>Feature Importance for Final Model</vt:lpstr>
      <vt:lpstr>Next Steps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and Prediction</dc:title>
  <dc:creator>m g</dc:creator>
  <cp:lastModifiedBy>Mohammad Mahmoudighaznavi</cp:lastModifiedBy>
  <cp:revision>3</cp:revision>
  <dcterms:created xsi:type="dcterms:W3CDTF">2023-06-22T16:22:04Z</dcterms:created>
  <dcterms:modified xsi:type="dcterms:W3CDTF">2023-06-27T01:12:45Z</dcterms:modified>
</cp:coreProperties>
</file>