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75A-43BE-895B-8940E25AFCE1}"/>
              </c:ext>
            </c:extLst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75A-43BE-895B-8940E25AFCE1}"/>
              </c:ext>
            </c:extLst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5A-43BE-895B-8940E25AFCE1}"/>
              </c:ext>
            </c:extLst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5A-43BE-895B-8940E25AFCE1}"/>
              </c:ext>
            </c:extLst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75A-43BE-895B-8940E25AFCE1}"/>
              </c:ext>
            </c:extLst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5A-43BE-895B-8940E25AFCE1}"/>
              </c:ext>
            </c:extLst>
          </c:dPt>
          <c:dPt>
            <c:idx val="6"/>
            <c:bubble3D val="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5A-43BE-895B-8940E25AFCE1}"/>
              </c:ext>
            </c:extLst>
          </c:dPt>
          <c:dPt>
            <c:idx val="7"/>
            <c:bubble3D val="0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75A-43BE-895B-8940E25AFCE1}"/>
              </c:ext>
            </c:extLst>
          </c:dPt>
          <c:dLbls>
            <c:dLbl>
              <c:idx val="0"/>
              <c:layout>
                <c:manualLayout>
                  <c:x val="-0.13974231297747952"/>
                  <c:y val="0.1229462984246450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5A-43BE-895B-8940E25AFCE1}"/>
                </c:ext>
              </c:extLst>
            </c:dLbl>
            <c:dLbl>
              <c:idx val="1"/>
              <c:layout>
                <c:manualLayout>
                  <c:x val="-0.11951941185538588"/>
                  <c:y val="-0.2278880295227139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75A-43BE-895B-8940E25AFCE1}"/>
                </c:ext>
              </c:extLst>
            </c:dLbl>
            <c:dLbl>
              <c:idx val="2"/>
              <c:layout>
                <c:manualLayout>
                  <c:x val="0.14036627025727941"/>
                  <c:y val="-0.1971290247643623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5A-43BE-895B-8940E25AFCE1}"/>
                </c:ext>
              </c:extLst>
            </c:dLbl>
            <c:dLbl>
              <c:idx val="3"/>
              <c:layout>
                <c:manualLayout>
                  <c:x val="0.15027483597497346"/>
                  <c:y val="4.523350841488741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5A-43BE-895B-8940E25AFCE1}"/>
                </c:ext>
              </c:extLst>
            </c:dLbl>
            <c:dLbl>
              <c:idx val="4"/>
              <c:layout>
                <c:manualLayout>
                  <c:x val="0.10237158771599618"/>
                  <c:y val="0.1566498661667586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1197" b="0" i="0" u="none" strike="noStrike" kern="1200" baseline="0">
                      <a:solidFill>
                        <a:schemeClr val="bg1">
                          <a:alpha val="6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6185365804123"/>
                      <c:h val="0.1132764807954721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475A-43BE-895B-8940E25AFCE1}"/>
                </c:ext>
              </c:extLst>
            </c:dLbl>
            <c:dLbl>
              <c:idx val="5"/>
              <c:layout>
                <c:manualLayout>
                  <c:x val="5.5841778876253495E-2"/>
                  <c:y val="0.110873190028881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5A-43BE-895B-8940E25AFCE1}"/>
                </c:ext>
              </c:extLst>
            </c:dLbl>
            <c:dLbl>
              <c:idx val="6"/>
              <c:layout>
                <c:manualLayout>
                  <c:x val="1.7908589412274294E-2"/>
                  <c:y val="4.60521563168889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5A-43BE-895B-8940E25AFCE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75A-43BE-895B-8940E25AFC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>
                        <a:alpha val="68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Clinton</c:v>
                </c:pt>
                <c:pt idx="1">
                  <c:v>Trump</c:v>
                </c:pt>
                <c:pt idx="2">
                  <c:v>Sanders</c:v>
                </c:pt>
                <c:pt idx="3">
                  <c:v>Cruz</c:v>
                </c:pt>
                <c:pt idx="4">
                  <c:v>Kasich</c:v>
                </c:pt>
                <c:pt idx="5">
                  <c:v>Rubio</c:v>
                </c:pt>
                <c:pt idx="6">
                  <c:v>Carson</c:v>
                </c:pt>
                <c:pt idx="7">
                  <c:v>inni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0.27571396606858617</c:v>
                </c:pt>
                <c:pt idx="1">
                  <c:v>0.2337235976825022</c:v>
                </c:pt>
                <c:pt idx="2">
                  <c:v>0.21011958125083074</c:v>
                </c:pt>
                <c:pt idx="3">
                  <c:v>0.13358364507364787</c:v>
                </c:pt>
                <c:pt idx="4">
                  <c:v>7.308966358049393E-2</c:v>
                </c:pt>
                <c:pt idx="5">
                  <c:v>5.8350794099940338E-2</c:v>
                </c:pt>
                <c:pt idx="6">
                  <c:v>9.9191093071955023E-3</c:v>
                </c:pt>
                <c:pt idx="7">
                  <c:v>2.749821468401646E-3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A-43BE-895B-8940E25AFCE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356-42C1-8311-87B532FA2558}"/>
              </c:ext>
            </c:extLst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6-42C1-8311-87B532FA2558}"/>
              </c:ext>
            </c:extLst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49-45F7-9D40-91A5776D94F0}"/>
              </c:ext>
            </c:extLst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356-42C1-8311-87B532FA2558}"/>
              </c:ext>
            </c:extLst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049-45F7-9D40-91A5776D94F0}"/>
              </c:ext>
            </c:extLst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9-45F7-9D40-91A5776D94F0}"/>
              </c:ext>
            </c:extLst>
          </c:dPt>
          <c:dPt>
            <c:idx val="6"/>
            <c:bubble3D val="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049-45F7-9D40-91A5776D94F0}"/>
              </c:ext>
            </c:extLst>
          </c:dPt>
          <c:dPt>
            <c:idx val="7"/>
            <c:bubble3D val="0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9-45F7-9D40-91A5776D94F0}"/>
              </c:ext>
            </c:extLst>
          </c:dPt>
          <c:dLbls>
            <c:dLbl>
              <c:idx val="0"/>
              <c:layout>
                <c:manualLayout>
                  <c:x val="-0.18996487650515334"/>
                  <c:y val="0.1329863748253317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56-42C1-8311-87B532FA2558}"/>
                </c:ext>
              </c:extLst>
            </c:dLbl>
            <c:dLbl>
              <c:idx val="1"/>
              <c:layout>
                <c:manualLayout>
                  <c:x val="-0.1070617770967518"/>
                  <c:y val="-0.2021040244037654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56-42C1-8311-87B532FA2558}"/>
                </c:ext>
              </c:extLst>
            </c:dLbl>
            <c:dLbl>
              <c:idx val="3"/>
              <c:layout>
                <c:manualLayout>
                  <c:x val="0.1438190326038882"/>
                  <c:y val="9.048122441776584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56-42C1-8311-87B532FA255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pozostali
0,2%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049-45F7-9D40-91A5776D94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Hillary Clinton</c:v>
                </c:pt>
                <c:pt idx="1">
                  <c:v>Donald Trump</c:v>
                </c:pt>
                <c:pt idx="2">
                  <c:v>Bernie Sanders</c:v>
                </c:pt>
                <c:pt idx="3">
                  <c:v>Ted Cruz</c:v>
                </c:pt>
                <c:pt idx="4">
                  <c:v>John Kasich</c:v>
                </c:pt>
                <c:pt idx="5">
                  <c:v>Marco Rubio</c:v>
                </c:pt>
                <c:pt idx="6">
                  <c:v>Ben Carson</c:v>
                </c:pt>
                <c:pt idx="7">
                  <c:v>pozostali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0.2727</c:v>
                </c:pt>
                <c:pt idx="1">
                  <c:v>0.25700000000000001</c:v>
                </c:pt>
                <c:pt idx="2">
                  <c:v>0.22789999999999999</c:v>
                </c:pt>
                <c:pt idx="3">
                  <c:v>0.10890000000000001</c:v>
                </c:pt>
                <c:pt idx="4">
                  <c:v>6.3E-2</c:v>
                </c:pt>
                <c:pt idx="5">
                  <c:v>6.1499999999999999E-2</c:v>
                </c:pt>
                <c:pt idx="6">
                  <c:v>6.7000000000000011E-3</c:v>
                </c:pt>
                <c:pt idx="7">
                  <c:v>2.3000000000000004E-3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6-42C1-8311-87B532FA25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60000"/>
              <a:lumOff val="4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356-42C1-8311-87B532FA2558}"/>
              </c:ext>
            </c:extLst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6-42C1-8311-87B532FA2558}"/>
              </c:ext>
            </c:extLst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49-45F7-9D40-91A5776D94F0}"/>
              </c:ext>
            </c:extLst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356-42C1-8311-87B532FA2558}"/>
              </c:ext>
            </c:extLst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049-45F7-9D40-91A5776D94F0}"/>
              </c:ext>
            </c:extLst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9-45F7-9D40-91A5776D94F0}"/>
              </c:ext>
            </c:extLst>
          </c:dPt>
          <c:dPt>
            <c:idx val="6"/>
            <c:bubble3D val="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049-45F7-9D40-91A5776D94F0}"/>
              </c:ext>
            </c:extLst>
          </c:dPt>
          <c:dPt>
            <c:idx val="7"/>
            <c:bubble3D val="0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9-45F7-9D40-91A5776D94F0}"/>
              </c:ext>
            </c:extLst>
          </c:dPt>
          <c:dLbls>
            <c:dLbl>
              <c:idx val="0"/>
              <c:layout>
                <c:manualLayout>
                  <c:x val="-0.18996487650515334"/>
                  <c:y val="0.1329863748253317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56-42C1-8311-87B532FA2558}"/>
                </c:ext>
              </c:extLst>
            </c:dLbl>
            <c:dLbl>
              <c:idx val="1"/>
              <c:layout>
                <c:manualLayout>
                  <c:x val="-0.1070617770967518"/>
                  <c:y val="-0.2021040244037654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56-42C1-8311-87B532FA2558}"/>
                </c:ext>
              </c:extLst>
            </c:dLbl>
            <c:dLbl>
              <c:idx val="3"/>
              <c:layout>
                <c:manualLayout>
                  <c:x val="0.1438190326038882"/>
                  <c:y val="9.048122441776584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56-42C1-8311-87B532FA255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 err="1"/>
                      <a:t>pozostali</a:t>
                    </a:r>
                    <a:r>
                      <a:rPr lang="en-US" dirty="0"/>
                      <a:t>
0,1%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049-45F7-9D40-91A5776D94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Hillary Clinton</c:v>
                </c:pt>
                <c:pt idx="1">
                  <c:v>Donald Trump</c:v>
                </c:pt>
                <c:pt idx="2">
                  <c:v>Ted Cruz</c:v>
                </c:pt>
                <c:pt idx="3">
                  <c:v>Bernie Sanders</c:v>
                </c:pt>
                <c:pt idx="4">
                  <c:v>Marco Rubio</c:v>
                </c:pt>
                <c:pt idx="5">
                  <c:v>John Kasich</c:v>
                </c:pt>
                <c:pt idx="6">
                  <c:v>Ben Carson</c:v>
                </c:pt>
                <c:pt idx="7">
                  <c:v>pozostali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0.24600000000000002</c:v>
                </c:pt>
                <c:pt idx="1">
                  <c:v>0.2361</c:v>
                </c:pt>
                <c:pt idx="2">
                  <c:v>0.1983</c:v>
                </c:pt>
                <c:pt idx="3">
                  <c:v>0.1646</c:v>
                </c:pt>
                <c:pt idx="4">
                  <c:v>7.6999999999999999E-2</c:v>
                </c:pt>
                <c:pt idx="5">
                  <c:v>6.1100000000000002E-2</c:v>
                </c:pt>
                <c:pt idx="6">
                  <c:v>1.5599999999999998E-2</c:v>
                </c:pt>
                <c:pt idx="7">
                  <c:v>1.2999999999999997E-3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6-42C1-8311-87B532FA25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60000"/>
              <a:lumOff val="4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24-4C7C-86AB-F39DD9D7D804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E24-4C7C-86AB-F39DD9D7D804}"/>
              </c:ext>
            </c:extLst>
          </c:dPt>
          <c:dLbls>
            <c:dLbl>
              <c:idx val="0"/>
              <c:layout>
                <c:manualLayout>
                  <c:x val="-0.17772473534291822"/>
                  <c:y val="-3.053387079737901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49,94%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24-4C7C-86AB-F39DD9D7D804}"/>
                </c:ext>
              </c:extLst>
            </c:dLbl>
            <c:dLbl>
              <c:idx val="1"/>
              <c:layout>
                <c:manualLayout>
                  <c:x val="0.16358226287987446"/>
                  <c:y val="-2.2046413581130134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50,06%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24-4C7C-86AB-F39DD9D7D8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Republican</c:v>
                </c:pt>
                <c:pt idx="1">
                  <c:v>Democrat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0.49940000000000007</c:v>
                </c:pt>
                <c:pt idx="1">
                  <c:v>0.50060000000000004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24-4C7C-86AB-F39DD9D7D8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09-4BFC-9A3F-2658F9FE789F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09-4BFC-9A3F-2658F9FE789F}"/>
              </c:ext>
            </c:extLst>
          </c:dPt>
          <c:dLbls>
            <c:dLbl>
              <c:idx val="0"/>
              <c:layout>
                <c:manualLayout>
                  <c:x val="-0.19006260924569265"/>
                  <c:y val="3.6222140152664373E-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58,94%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09-4BFC-9A3F-2658F9FE789F}"/>
                </c:ext>
              </c:extLst>
            </c:dLbl>
            <c:dLbl>
              <c:idx val="1"/>
              <c:layout>
                <c:manualLayout>
                  <c:x val="0.20056616465861227"/>
                  <c:y val="3.0119361265782264E-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41,06%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09-4BFC-9A3F-2658F9FE78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Republican</c:v>
                </c:pt>
                <c:pt idx="1">
                  <c:v>Democrat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0.58939999999999992</c:v>
                </c:pt>
                <c:pt idx="1">
                  <c:v>0.41060000000000002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09-4BFC-9A3F-2658F9FE78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356-42C1-8311-87B532FA2558}"/>
              </c:ext>
            </c:extLst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6-42C1-8311-87B532FA2558}"/>
              </c:ext>
            </c:extLst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49-45F7-9D40-91A5776D94F0}"/>
              </c:ext>
            </c:extLst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356-42C1-8311-87B532FA2558}"/>
              </c:ext>
            </c:extLst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049-45F7-9D40-91A5776D94F0}"/>
              </c:ext>
            </c:extLst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9-45F7-9D40-91A5776D94F0}"/>
              </c:ext>
            </c:extLst>
          </c:dPt>
          <c:dPt>
            <c:idx val="6"/>
            <c:bubble3D val="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049-45F7-9D40-91A5776D94F0}"/>
              </c:ext>
            </c:extLst>
          </c:dPt>
          <c:dPt>
            <c:idx val="7"/>
            <c:bubble3D val="0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9-45F7-9D40-91A5776D94F0}"/>
              </c:ext>
            </c:extLst>
          </c:dPt>
          <c:dLbls>
            <c:dLbl>
              <c:idx val="0"/>
              <c:layout>
                <c:manualLayout>
                  <c:x val="-0.18996487650515334"/>
                  <c:y val="0.1329863748253317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56-42C1-8311-87B532FA2558}"/>
                </c:ext>
              </c:extLst>
            </c:dLbl>
            <c:dLbl>
              <c:idx val="1"/>
              <c:layout>
                <c:manualLayout>
                  <c:x val="-0.1070617770967518"/>
                  <c:y val="-0.2021040244037654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56-42C1-8311-87B532FA2558}"/>
                </c:ext>
              </c:extLst>
            </c:dLbl>
            <c:dLbl>
              <c:idx val="3"/>
              <c:layout>
                <c:manualLayout>
                  <c:x val="0.1438190326038882"/>
                  <c:y val="9.048122441776584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56-42C1-8311-87B532FA255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 err="1"/>
                      <a:t>pozostali</a:t>
                    </a:r>
                    <a:r>
                      <a:rPr lang="en-US" dirty="0"/>
                      <a:t>
0,15%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049-45F7-9D40-91A5776D94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Hillary Clinton</c:v>
                </c:pt>
                <c:pt idx="1">
                  <c:v>Bernie Sanders</c:v>
                </c:pt>
                <c:pt idx="2">
                  <c:v>Donald Trump</c:v>
                </c:pt>
                <c:pt idx="3">
                  <c:v>Ted Cruz</c:v>
                </c:pt>
                <c:pt idx="4">
                  <c:v>Marco Rubio</c:v>
                </c:pt>
                <c:pt idx="5">
                  <c:v>John Kasich</c:v>
                </c:pt>
                <c:pt idx="6">
                  <c:v>Ben Carson</c:v>
                </c:pt>
                <c:pt idx="7">
                  <c:v>pozostali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0.311</c:v>
                </c:pt>
                <c:pt idx="1">
                  <c:v>0.21659999999999999</c:v>
                </c:pt>
                <c:pt idx="2">
                  <c:v>0.19939999999999999</c:v>
                </c:pt>
                <c:pt idx="3">
                  <c:v>0.1343</c:v>
                </c:pt>
                <c:pt idx="4">
                  <c:v>6.3700000000000007E-2</c:v>
                </c:pt>
                <c:pt idx="5">
                  <c:v>6.2600000000000003E-2</c:v>
                </c:pt>
                <c:pt idx="6">
                  <c:v>1.09E-2</c:v>
                </c:pt>
                <c:pt idx="7">
                  <c:v>1.6000000000000001E-3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6-42C1-8311-87B532FA25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60000"/>
              <a:lumOff val="4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356-42C1-8311-87B532FA2558}"/>
              </c:ext>
            </c:extLst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6-42C1-8311-87B532FA2558}"/>
              </c:ext>
            </c:extLst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49-45F7-9D40-91A5776D94F0}"/>
              </c:ext>
            </c:extLst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356-42C1-8311-87B532FA2558}"/>
              </c:ext>
            </c:extLst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049-45F7-9D40-91A5776D94F0}"/>
              </c:ext>
            </c:extLst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9-45F7-9D40-91A5776D94F0}"/>
              </c:ext>
            </c:extLst>
          </c:dPt>
          <c:dPt>
            <c:idx val="6"/>
            <c:bubble3D val="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049-45F7-9D40-91A5776D94F0}"/>
              </c:ext>
            </c:extLst>
          </c:dPt>
          <c:dPt>
            <c:idx val="7"/>
            <c:bubble3D val="0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9-45F7-9D40-91A5776D94F0}"/>
              </c:ext>
            </c:extLst>
          </c:dPt>
          <c:dLbls>
            <c:dLbl>
              <c:idx val="0"/>
              <c:layout>
                <c:manualLayout>
                  <c:x val="-0.18996487650515334"/>
                  <c:y val="0.1329863748253317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56-42C1-8311-87B532FA2558}"/>
                </c:ext>
              </c:extLst>
            </c:dLbl>
            <c:dLbl>
              <c:idx val="1"/>
              <c:layout>
                <c:manualLayout>
                  <c:x val="-0.1070617770967518"/>
                  <c:y val="-0.2021040244037654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56-42C1-8311-87B532FA2558}"/>
                </c:ext>
              </c:extLst>
            </c:dLbl>
            <c:dLbl>
              <c:idx val="2"/>
              <c:layout>
                <c:manualLayout>
                  <c:x val="0.15195072148083108"/>
                  <c:y val="-0.1659149613067753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49-45F7-9D40-91A5776D94F0}"/>
                </c:ext>
              </c:extLst>
            </c:dLbl>
            <c:dLbl>
              <c:idx val="3"/>
              <c:layout>
                <c:manualLayout>
                  <c:x val="0.16686808879948356"/>
                  <c:y val="5.93964312209788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56-42C1-8311-87B532FA255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 err="1"/>
                      <a:t>pozostali</a:t>
                    </a:r>
                    <a:r>
                      <a:rPr lang="en-US" dirty="0"/>
                      <a:t>
0,25%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049-45F7-9D40-91A5776D94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Donald Trump</c:v>
                </c:pt>
                <c:pt idx="1">
                  <c:v>Hillary Clinton</c:v>
                </c:pt>
                <c:pt idx="2">
                  <c:v>Bernie Sanders</c:v>
                </c:pt>
                <c:pt idx="3">
                  <c:v>Ted Cruz</c:v>
                </c:pt>
                <c:pt idx="4">
                  <c:v>Marco Rubio</c:v>
                </c:pt>
                <c:pt idx="5">
                  <c:v>John Kasich</c:v>
                </c:pt>
                <c:pt idx="6">
                  <c:v>Ben Carson</c:v>
                </c:pt>
                <c:pt idx="7">
                  <c:v>pozostali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0.34370000000000001</c:v>
                </c:pt>
                <c:pt idx="1">
                  <c:v>0.2024</c:v>
                </c:pt>
                <c:pt idx="2">
                  <c:v>0.14649999999999999</c:v>
                </c:pt>
                <c:pt idx="3">
                  <c:v>0.14649999999999999</c:v>
                </c:pt>
                <c:pt idx="4">
                  <c:v>9.0800000000000006E-2</c:v>
                </c:pt>
                <c:pt idx="5">
                  <c:v>5.8200000000000002E-2</c:v>
                </c:pt>
                <c:pt idx="6">
                  <c:v>9.7000000000000003E-3</c:v>
                </c:pt>
                <c:pt idx="7">
                  <c:v>2.3E-3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6-42C1-8311-87B532FA25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60000"/>
              <a:lumOff val="4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24-4C7C-86AB-F39DD9D7D804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E24-4C7C-86AB-F39DD9D7D804}"/>
              </c:ext>
            </c:extLst>
          </c:dPt>
          <c:dLbls>
            <c:dLbl>
              <c:idx val="0"/>
              <c:layout>
                <c:manualLayout>
                  <c:x val="-0.17209125615274623"/>
                  <c:y val="9.631603405270713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24-4C7C-86AB-F39DD9D7D804}"/>
                </c:ext>
              </c:extLst>
            </c:dLbl>
            <c:dLbl>
              <c:idx val="1"/>
              <c:layout>
                <c:manualLayout>
                  <c:x val="0.16639900247496042"/>
                  <c:y val="-6.562959378315608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24-4C7C-86AB-F39DD9D7D8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Republican</c:v>
                </c:pt>
                <c:pt idx="1">
                  <c:v>Democrat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0.47239999999999999</c:v>
                </c:pt>
                <c:pt idx="1">
                  <c:v>0.52759999999999996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24-4C7C-86AB-F39DD9D7D8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09-4BFC-9A3F-2658F9FE789F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09-4BFC-9A3F-2658F9FE789F}"/>
              </c:ext>
            </c:extLst>
          </c:dPt>
          <c:dLbls>
            <c:dLbl>
              <c:idx val="0"/>
              <c:layout>
                <c:manualLayout>
                  <c:x val="-0.19569597754060486"/>
                  <c:y val="-4.0775252682263709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65%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09-4BFC-9A3F-2658F9FE789F}"/>
                </c:ext>
              </c:extLst>
            </c:dLbl>
            <c:dLbl>
              <c:idx val="1"/>
              <c:layout>
                <c:manualLayout>
                  <c:x val="0.2061997547440437"/>
                  <c:y val="3.1553164717847609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35%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09-4BFC-9A3F-2658F9FE78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Republican</c:v>
                </c:pt>
                <c:pt idx="1">
                  <c:v>Democrat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0.65110000000000001</c:v>
                </c:pt>
                <c:pt idx="1">
                  <c:v>0.34889999999999999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09-4BFC-9A3F-2658F9FE78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356-42C1-8311-87B532FA2558}"/>
              </c:ext>
            </c:extLst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6-42C1-8311-87B532FA2558}"/>
              </c:ext>
            </c:extLst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49-45F7-9D40-91A5776D94F0}"/>
              </c:ext>
            </c:extLst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356-42C1-8311-87B532FA2558}"/>
              </c:ext>
            </c:extLst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049-45F7-9D40-91A5776D94F0}"/>
              </c:ext>
            </c:extLst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9-45F7-9D40-91A5776D94F0}"/>
              </c:ext>
            </c:extLst>
          </c:dPt>
          <c:dPt>
            <c:idx val="6"/>
            <c:bubble3D val="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049-45F7-9D40-91A5776D94F0}"/>
              </c:ext>
            </c:extLst>
          </c:dPt>
          <c:dPt>
            <c:idx val="7"/>
            <c:bubble3D val="0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9-45F7-9D40-91A5776D94F0}"/>
              </c:ext>
            </c:extLst>
          </c:dPt>
          <c:dLbls>
            <c:dLbl>
              <c:idx val="0"/>
              <c:layout>
                <c:manualLayout>
                  <c:x val="-0.18996487650515334"/>
                  <c:y val="0.1329863748253317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56-42C1-8311-87B532FA2558}"/>
                </c:ext>
              </c:extLst>
            </c:dLbl>
            <c:dLbl>
              <c:idx val="1"/>
              <c:layout>
                <c:manualLayout>
                  <c:x val="-0.1070617770967518"/>
                  <c:y val="-0.2021040244037654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56-42C1-8311-87B532FA2558}"/>
                </c:ext>
              </c:extLst>
            </c:dLbl>
            <c:dLbl>
              <c:idx val="3"/>
              <c:layout>
                <c:manualLayout>
                  <c:x val="0.1438190326038882"/>
                  <c:y val="9.048122441776584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56-42C1-8311-87B532FA255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pozostali
0,2%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049-45F7-9D40-91A5776D94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Donald Trump</c:v>
                </c:pt>
                <c:pt idx="1">
                  <c:v>Ted Cruz</c:v>
                </c:pt>
                <c:pt idx="2">
                  <c:v>Hillary Clinton</c:v>
                </c:pt>
                <c:pt idx="3">
                  <c:v>Bernie Sanders</c:v>
                </c:pt>
                <c:pt idx="4">
                  <c:v>Marco Rubio</c:v>
                </c:pt>
                <c:pt idx="5">
                  <c:v>John Kasich</c:v>
                </c:pt>
                <c:pt idx="6">
                  <c:v>Ben Carson</c:v>
                </c:pt>
                <c:pt idx="7">
                  <c:v>pozostali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0.3412</c:v>
                </c:pt>
                <c:pt idx="1">
                  <c:v>0.20390000000000005</c:v>
                </c:pt>
                <c:pt idx="2">
                  <c:v>0.20069999999999999</c:v>
                </c:pt>
                <c:pt idx="3">
                  <c:v>0.13250000000000001</c:v>
                </c:pt>
                <c:pt idx="4">
                  <c:v>5.7000000000000016E-2</c:v>
                </c:pt>
                <c:pt idx="5">
                  <c:v>4.2900000000000015E-2</c:v>
                </c:pt>
                <c:pt idx="6">
                  <c:v>1.8900000000000007E-2</c:v>
                </c:pt>
                <c:pt idx="7">
                  <c:v>2.8999999999999998E-3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6-42C1-8311-87B532FA25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60000"/>
              <a:lumOff val="4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356-42C1-8311-87B532FA2558}"/>
              </c:ext>
            </c:extLst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6-42C1-8311-87B532FA2558}"/>
              </c:ext>
            </c:extLst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AA3-4EA3-94AF-109D38070C5B}"/>
              </c:ext>
            </c:extLst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356-42C1-8311-87B532FA2558}"/>
              </c:ext>
            </c:extLst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8CB-4809-B1C9-EBD0C36D96C6}"/>
              </c:ext>
            </c:extLst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CB-4809-B1C9-EBD0C36D96C6}"/>
              </c:ext>
            </c:extLst>
          </c:dPt>
          <c:dPt>
            <c:idx val="6"/>
            <c:bubble3D val="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8CB-4809-B1C9-EBD0C36D96C6}"/>
              </c:ext>
            </c:extLst>
          </c:dPt>
          <c:dPt>
            <c:idx val="7"/>
            <c:bubble3D val="0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CB-4809-B1C9-EBD0C36D96C6}"/>
              </c:ext>
            </c:extLst>
          </c:dPt>
          <c:dLbls>
            <c:dLbl>
              <c:idx val="0"/>
              <c:layout>
                <c:manualLayout>
                  <c:x val="-0.18996487650515334"/>
                  <c:y val="0.1329863748253317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56-42C1-8311-87B532FA2558}"/>
                </c:ext>
              </c:extLst>
            </c:dLbl>
            <c:dLbl>
              <c:idx val="1"/>
              <c:layout>
                <c:manualLayout>
                  <c:x val="-0.1070617770967518"/>
                  <c:y val="-0.2021040244037654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56-42C1-8311-87B532FA2558}"/>
                </c:ext>
              </c:extLst>
            </c:dLbl>
            <c:dLbl>
              <c:idx val="2"/>
              <c:layout>
                <c:manualLayout>
                  <c:x val="0.18954309692563709"/>
                  <c:y val="-0.2153263205713532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A3-4EA3-94AF-109D38070C5B}"/>
                </c:ext>
              </c:extLst>
            </c:dLbl>
            <c:dLbl>
              <c:idx val="3"/>
              <c:layout>
                <c:manualLayout>
                  <c:x val="0.1438190326038882"/>
                  <c:y val="9.048122441776584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56-42C1-8311-87B532FA25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Hillary Clinton</c:v>
                </c:pt>
                <c:pt idx="1">
                  <c:v>Donald Trump</c:v>
                </c:pt>
                <c:pt idx="2">
                  <c:v>Bernie Sanders</c:v>
                </c:pt>
                <c:pt idx="3">
                  <c:v>Ted Cruz</c:v>
                </c:pt>
                <c:pt idx="4">
                  <c:v>John Kasich</c:v>
                </c:pt>
                <c:pt idx="5">
                  <c:v>Marco Rubio</c:v>
                </c:pt>
                <c:pt idx="6">
                  <c:v>Ben Carson</c:v>
                </c:pt>
                <c:pt idx="7">
                  <c:v>pozostali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0.29050000000000009</c:v>
                </c:pt>
                <c:pt idx="1">
                  <c:v>0.2258</c:v>
                </c:pt>
                <c:pt idx="2">
                  <c:v>0.20990000000000006</c:v>
                </c:pt>
                <c:pt idx="3">
                  <c:v>0.12820000000000001</c:v>
                </c:pt>
                <c:pt idx="4">
                  <c:v>7.580000000000002E-2</c:v>
                </c:pt>
                <c:pt idx="5">
                  <c:v>5.9900000000000016E-2</c:v>
                </c:pt>
                <c:pt idx="6">
                  <c:v>8.5000000000000006E-3</c:v>
                </c:pt>
                <c:pt idx="7">
                  <c:v>1.5000000000000005E-3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6-42C1-8311-87B532FA25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60000"/>
              <a:lumOff val="4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24-4C7C-86AB-F39DD9D7D804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E24-4C7C-86AB-F39DD9D7D804}"/>
              </c:ext>
            </c:extLst>
          </c:dPt>
          <c:dLbls>
            <c:dLbl>
              <c:idx val="0"/>
              <c:layout>
                <c:manualLayout>
                  <c:x val="-0.16364114826274814"/>
                  <c:y val="-9.819081571730252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24-4C7C-86AB-F39DD9D7D804}"/>
                </c:ext>
              </c:extLst>
            </c:dLbl>
            <c:dLbl>
              <c:idx val="1"/>
              <c:layout>
                <c:manualLayout>
                  <c:x val="0.14104823522392751"/>
                  <c:y val="6.75628063094343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24-4C7C-86AB-F39DD9D7D8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Republican</c:v>
                </c:pt>
                <c:pt idx="1">
                  <c:v>Democrat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0.6667000000000004</c:v>
                </c:pt>
                <c:pt idx="1">
                  <c:v>0.33330000000000021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24-4C7C-86AB-F39DD9D7D8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09-4BFC-9A3F-2658F9FE789F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09-4BFC-9A3F-2658F9FE789F}"/>
              </c:ext>
            </c:extLst>
          </c:dPt>
          <c:dLbls>
            <c:dLbl>
              <c:idx val="0"/>
              <c:layout>
                <c:manualLayout>
                  <c:x val="-0.19006260924569265"/>
                  <c:y val="3.6222140152664373E-3"/>
                </c:manualLayout>
              </c:layout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50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,05</a:t>
                    </a:r>
                    <a:r>
                      <a:rPr lang="en-US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09-4BFC-9A3F-2658F9FE789F}"/>
                </c:ext>
              </c:extLst>
            </c:dLbl>
            <c:dLbl>
              <c:idx val="1"/>
              <c:layout>
                <c:manualLayout>
                  <c:x val="0.20056616465861227"/>
                  <c:y val="3.0119361265782264E-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49,95</a:t>
                    </a:r>
                    <a:r>
                      <a:rPr lang="en-US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09-4BFC-9A3F-2658F9FE78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Republican</c:v>
                </c:pt>
                <c:pt idx="1">
                  <c:v>Democrat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0.49950000000000011</c:v>
                </c:pt>
                <c:pt idx="1">
                  <c:v>0.50049999999999972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09-4BFC-9A3F-2658F9FE78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356-42C1-8311-87B532FA2558}"/>
              </c:ext>
            </c:extLst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6-42C1-8311-87B532FA2558}"/>
              </c:ext>
            </c:extLst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C1E-4EB6-82BB-FC6A25989808}"/>
              </c:ext>
            </c:extLst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356-42C1-8311-87B532FA2558}"/>
              </c:ext>
            </c:extLst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C1E-4EB6-82BB-FC6A25989808}"/>
              </c:ext>
            </c:extLst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1E-4EB6-82BB-FC6A25989808}"/>
              </c:ext>
            </c:extLst>
          </c:dPt>
          <c:dPt>
            <c:idx val="6"/>
            <c:bubble3D val="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C1E-4EB6-82BB-FC6A25989808}"/>
              </c:ext>
            </c:extLst>
          </c:dPt>
          <c:dPt>
            <c:idx val="7"/>
            <c:bubble3D val="0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C1E-4EB6-82BB-FC6A25989808}"/>
              </c:ext>
            </c:extLst>
          </c:dPt>
          <c:dLbls>
            <c:dLbl>
              <c:idx val="0"/>
              <c:layout>
                <c:manualLayout>
                  <c:x val="-0.23375808327678441"/>
                  <c:y val="0.1174437334647868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56-42C1-8311-87B532FA2558}"/>
                </c:ext>
              </c:extLst>
            </c:dLbl>
            <c:dLbl>
              <c:idx val="1"/>
              <c:layout>
                <c:manualLayout>
                  <c:x val="3.5736926421060531E-3"/>
                  <c:y val="-0.1989955450840868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56-42C1-8311-87B532FA2558}"/>
                </c:ext>
              </c:extLst>
            </c:dLbl>
            <c:dLbl>
              <c:idx val="3"/>
              <c:layout>
                <c:manualLayout>
                  <c:x val="0.13229450450609051"/>
                  <c:y val="0.1215660176145529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56-42C1-8311-87B532FA255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Ben Carson
0,3%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C1E-4EB6-82BB-FC6A2598980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C1E-4EB6-82BB-FC6A259898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7"/>
                <c:pt idx="0">
                  <c:v>Hillary Clinton</c:v>
                </c:pt>
                <c:pt idx="1">
                  <c:v>Bernie Sanders</c:v>
                </c:pt>
                <c:pt idx="2">
                  <c:v>Donald Trump</c:v>
                </c:pt>
                <c:pt idx="3">
                  <c:v>Ted Cruz</c:v>
                </c:pt>
                <c:pt idx="4">
                  <c:v>John Kasich</c:v>
                </c:pt>
                <c:pt idx="5">
                  <c:v>Marco Rubio</c:v>
                </c:pt>
                <c:pt idx="6">
                  <c:v>Ben Carson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0.3781000000000001</c:v>
                </c:pt>
                <c:pt idx="1">
                  <c:v>0.24260000000000001</c:v>
                </c:pt>
                <c:pt idx="2">
                  <c:v>0.18030000000000002</c:v>
                </c:pt>
                <c:pt idx="3">
                  <c:v>8.2500000000000004E-2</c:v>
                </c:pt>
                <c:pt idx="4">
                  <c:v>6.3800000000000009E-2</c:v>
                </c:pt>
                <c:pt idx="5">
                  <c:v>4.9400000000000006E-2</c:v>
                </c:pt>
                <c:pt idx="6">
                  <c:v>3.3000000000000004E-3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6-42C1-8311-87B532FA25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60000"/>
              <a:lumOff val="4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356-42C1-8311-87B532FA2558}"/>
              </c:ext>
            </c:extLst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6-42C1-8311-87B532FA2558}"/>
              </c:ext>
            </c:extLst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0AF-4721-852A-C8C40F1CE916}"/>
              </c:ext>
            </c:extLst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356-42C1-8311-87B532FA2558}"/>
              </c:ext>
            </c:extLst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0AF-4721-852A-C8C40F1CE916}"/>
              </c:ext>
            </c:extLst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AF-4721-852A-C8C40F1CE916}"/>
              </c:ext>
            </c:extLst>
          </c:dPt>
          <c:dPt>
            <c:idx val="6"/>
            <c:bubble3D val="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0AF-4721-852A-C8C40F1CE916}"/>
              </c:ext>
            </c:extLst>
          </c:dPt>
          <c:dPt>
            <c:idx val="7"/>
            <c:bubble3D val="0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AF-4721-852A-C8C40F1CE916}"/>
              </c:ext>
            </c:extLst>
          </c:dPt>
          <c:dLbls>
            <c:dLbl>
              <c:idx val="0"/>
              <c:layout>
                <c:manualLayout>
                  <c:x val="-0.23375808327678441"/>
                  <c:y val="0.1174437334647869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56-42C1-8311-87B532FA2558}"/>
                </c:ext>
              </c:extLst>
            </c:dLbl>
            <c:dLbl>
              <c:idx val="1"/>
              <c:layout>
                <c:manualLayout>
                  <c:x val="8.4245389326689915E-2"/>
                  <c:y val="-0.2145379416824803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56-42C1-8311-87B532FA2558}"/>
                </c:ext>
              </c:extLst>
            </c:dLbl>
            <c:dLbl>
              <c:idx val="2"/>
              <c:layout>
                <c:manualLayout>
                  <c:x val="0.20472017447591073"/>
                  <c:y val="0.102646392854511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AF-4721-852A-C8C40F1CE916}"/>
                </c:ext>
              </c:extLst>
            </c:dLbl>
            <c:dLbl>
              <c:idx val="3"/>
              <c:layout>
                <c:manualLayout>
                  <c:x val="-9.1281340591184729E-2"/>
                  <c:y val="4.385403462258533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56-42C1-8311-87B532FA255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F-4721-852A-C8C40F1CE91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0AF-4721-852A-C8C40F1CE91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0AF-4721-852A-C8C40F1CE9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5"/>
                <c:pt idx="0">
                  <c:v>Hillary Clinton</c:v>
                </c:pt>
                <c:pt idx="1">
                  <c:v>Bernie Sanders</c:v>
                </c:pt>
                <c:pt idx="2">
                  <c:v>Donald Trump</c:v>
                </c:pt>
                <c:pt idx="3">
                  <c:v>John Kasich</c:v>
                </c:pt>
                <c:pt idx="4">
                  <c:v>Ted Cruz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39.300000000000011</c:v>
                </c:pt>
                <c:pt idx="1">
                  <c:v>30.419999999999998</c:v>
                </c:pt>
                <c:pt idx="2">
                  <c:v>23.79</c:v>
                </c:pt>
                <c:pt idx="3">
                  <c:v>3.58</c:v>
                </c:pt>
                <c:pt idx="4">
                  <c:v>2.9099999999999997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6-42C1-8311-87B532FA25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60000"/>
              <a:lumOff val="4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24-4C7C-86AB-F39DD9D7D804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E24-4C7C-86AB-F39DD9D7D804}"/>
              </c:ext>
            </c:extLst>
          </c:dPt>
          <c:dLbls>
            <c:dLbl>
              <c:idx val="0"/>
              <c:layout>
                <c:manualLayout>
                  <c:x val="-0.18899169372326183"/>
                  <c:y val="-4.110835853476372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24-4C7C-86AB-F39DD9D7D804}"/>
                </c:ext>
              </c:extLst>
            </c:dLbl>
            <c:dLbl>
              <c:idx val="1"/>
              <c:layout>
                <c:manualLayout>
                  <c:x val="0.20019987761599145"/>
                  <c:y val="2.63365872331562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24-4C7C-86AB-F39DD9D7D8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Republican</c:v>
                </c:pt>
                <c:pt idx="1">
                  <c:v>Democrat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0.37930000000000014</c:v>
                </c:pt>
                <c:pt idx="1">
                  <c:v>0.62070000000000014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24-4C7C-86AB-F39DD9D7D8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09-4BFC-9A3F-2658F9FE789F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09-4BFC-9A3F-2658F9FE789F}"/>
              </c:ext>
            </c:extLst>
          </c:dPt>
          <c:dLbls>
            <c:dLbl>
              <c:idx val="0"/>
              <c:layout>
                <c:manualLayout>
                  <c:x val="-0.19006260924569265"/>
                  <c:y val="3.6222140152664373E-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30%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09-4BFC-9A3F-2658F9FE789F}"/>
                </c:ext>
              </c:extLst>
            </c:dLbl>
            <c:dLbl>
              <c:idx val="1"/>
              <c:layout>
                <c:manualLayout>
                  <c:x val="0.231550411099817"/>
                  <c:y val="-3.1871787707195467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70%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09-4BFC-9A3F-2658F9FE78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Republican</c:v>
                </c:pt>
                <c:pt idx="1">
                  <c:v>Democrat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0.30290000000000006</c:v>
                </c:pt>
                <c:pt idx="1">
                  <c:v>0.69710000000000005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09-4BFC-9A3F-2658F9FE78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F992CE-4CAA-43AF-8C17-B07293D3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89" y="1432237"/>
            <a:ext cx="6523653" cy="42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4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2A4F-D236-44C8-A406-CF26262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Odsetek mieszkańców poniżej 18 roku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383F-A047-4AF9-A372-F5A171DB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III. </a:t>
            </a:r>
            <a:r>
              <a:rPr lang="pl-PL" dirty="0" err="1"/>
              <a:t>kwartyl</a:t>
            </a:r>
            <a:r>
              <a:rPr lang="pl-PL" dirty="0"/>
              <a:t> o wartości 24,2%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2C98ED-CE13-40C2-8621-336DDA100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088457"/>
              </p:ext>
            </p:extLst>
          </p:nvPr>
        </p:nvGraphicFramePr>
        <p:xfrm>
          <a:off x="3176075" y="2761016"/>
          <a:ext cx="2818550" cy="3036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344">
                  <a:extLst>
                    <a:ext uri="{9D8B030D-6E8A-4147-A177-3AD203B41FA5}">
                      <a16:colId xmlns:a16="http://schemas.microsoft.com/office/drawing/2014/main" val="3687181255"/>
                    </a:ext>
                  </a:extLst>
                </a:gridCol>
                <a:gridCol w="1028206">
                  <a:extLst>
                    <a:ext uri="{9D8B030D-6E8A-4147-A177-3AD203B41FA5}">
                      <a16:colId xmlns:a16="http://schemas.microsoft.com/office/drawing/2014/main" val="2065122124"/>
                    </a:ext>
                  </a:extLst>
                </a:gridCol>
              </a:tblGrid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Hillary Clinton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3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609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351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83920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Donald Trump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3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463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618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15578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Ted Cruz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908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983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3781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Bernie Sanders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2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414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338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6387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Marco Rubio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128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936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5645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John Kasich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895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766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34381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Ben Carson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229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175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5746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i="1" dirty="0" err="1">
                          <a:effectLst/>
                        </a:rPr>
                        <a:t>pozostali</a:t>
                      </a:r>
                      <a:endParaRPr lang="en-US" sz="1100" i="1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i="1" dirty="0">
                          <a:effectLst/>
                        </a:rPr>
                        <a:t>19</a:t>
                      </a:r>
                      <a:r>
                        <a:rPr lang="pl-PL" sz="1100" i="1" dirty="0">
                          <a:effectLst/>
                        </a:rPr>
                        <a:t> </a:t>
                      </a:r>
                      <a:r>
                        <a:rPr lang="en-US" sz="1100" i="1" dirty="0">
                          <a:effectLst/>
                        </a:rPr>
                        <a:t>369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681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752CCC-51AA-4E61-89A5-E3C4FCACB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873586"/>
              </p:ext>
            </p:extLst>
          </p:nvPr>
        </p:nvGraphicFramePr>
        <p:xfrm>
          <a:off x="6581488" y="2687216"/>
          <a:ext cx="5509987" cy="408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236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2CD2-E5A9-4559-AA24-C440DB03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Republikanie vs Demokraci </a:t>
            </a:r>
            <a:br>
              <a:rPr lang="pl-PL" dirty="0"/>
            </a:br>
            <a:r>
              <a:rPr lang="pl-PL" dirty="0"/>
              <a:t>mieszkańcy poniżej 18 roku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6B59-8D82-477E-999E-9C241303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I. </a:t>
            </a:r>
            <a:r>
              <a:rPr lang="pl-PL" dirty="0" err="1"/>
              <a:t>kwartyl</a:t>
            </a:r>
            <a:r>
              <a:rPr lang="pl-PL" dirty="0"/>
              <a:t>												III. </a:t>
            </a:r>
            <a:r>
              <a:rPr lang="pl-PL" dirty="0" err="1"/>
              <a:t>kwartyl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6BB3AB-3CFA-4103-B047-F40019F71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107729"/>
              </p:ext>
            </p:extLst>
          </p:nvPr>
        </p:nvGraphicFramePr>
        <p:xfrm>
          <a:off x="2032000" y="2133600"/>
          <a:ext cx="4508759" cy="4004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7AC50C1-E08D-4AB1-A7C2-8943AD0F7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283071"/>
              </p:ext>
            </p:extLst>
          </p:nvPr>
        </p:nvGraphicFramePr>
        <p:xfrm>
          <a:off x="7097971" y="2124269"/>
          <a:ext cx="4508759" cy="4004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987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2A4F-D236-44C8-A406-CF26262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Odsetek seniorów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383F-A047-4AF9-A372-F5A171DB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I. </a:t>
            </a:r>
            <a:r>
              <a:rPr lang="pl-PL" dirty="0" err="1"/>
              <a:t>kwartyl</a:t>
            </a:r>
            <a:r>
              <a:rPr lang="pl-PL" dirty="0"/>
              <a:t> o wartości 14,7%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2C98ED-CE13-40C2-8621-336DDA100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499997"/>
              </p:ext>
            </p:extLst>
          </p:nvPr>
        </p:nvGraphicFramePr>
        <p:xfrm>
          <a:off x="3176075" y="2761016"/>
          <a:ext cx="2818550" cy="3036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344">
                  <a:extLst>
                    <a:ext uri="{9D8B030D-6E8A-4147-A177-3AD203B41FA5}">
                      <a16:colId xmlns:a16="http://schemas.microsoft.com/office/drawing/2014/main" val="3687181255"/>
                    </a:ext>
                  </a:extLst>
                </a:gridCol>
                <a:gridCol w="1028206">
                  <a:extLst>
                    <a:ext uri="{9D8B030D-6E8A-4147-A177-3AD203B41FA5}">
                      <a16:colId xmlns:a16="http://schemas.microsoft.com/office/drawing/2014/main" val="2065122124"/>
                    </a:ext>
                  </a:extLst>
                </a:gridCol>
              </a:tblGrid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Hillary Clinton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8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682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900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83920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Bernie Sanders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6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048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448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15578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Donald Trump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5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567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630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3781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Ted Cruz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3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749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039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6387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Marco Rubio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778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740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5645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John Kasich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748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027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34381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Ben Carson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303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609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5746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i="1" dirty="0" err="1">
                          <a:effectLst/>
                        </a:rPr>
                        <a:t>pozostali</a:t>
                      </a:r>
                      <a:endParaRPr lang="en-US" sz="1100" i="1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i="1" dirty="0">
                          <a:effectLst/>
                        </a:rPr>
                        <a:t>43</a:t>
                      </a:r>
                      <a:r>
                        <a:rPr lang="pl-PL" sz="1100" i="1" dirty="0">
                          <a:effectLst/>
                        </a:rPr>
                        <a:t> </a:t>
                      </a:r>
                      <a:r>
                        <a:rPr lang="en-US" sz="1100" i="1" dirty="0">
                          <a:effectLst/>
                        </a:rPr>
                        <a:t>561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681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752CCC-51AA-4E61-89A5-E3C4FCACB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439861"/>
              </p:ext>
            </p:extLst>
          </p:nvPr>
        </p:nvGraphicFramePr>
        <p:xfrm>
          <a:off x="6581488" y="2687216"/>
          <a:ext cx="5509987" cy="408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320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2A4F-D236-44C8-A406-CF26262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Odsetek seniorów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383F-A047-4AF9-A372-F5A171DB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III. </a:t>
            </a:r>
            <a:r>
              <a:rPr lang="pl-PL" dirty="0" err="1"/>
              <a:t>kwartyl</a:t>
            </a:r>
            <a:r>
              <a:rPr lang="pl-PL" dirty="0"/>
              <a:t> o wartości 19,8%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2C98ED-CE13-40C2-8621-336DDA100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91019"/>
              </p:ext>
            </p:extLst>
          </p:nvPr>
        </p:nvGraphicFramePr>
        <p:xfrm>
          <a:off x="3176075" y="2761016"/>
          <a:ext cx="2818550" cy="3036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344">
                  <a:extLst>
                    <a:ext uri="{9D8B030D-6E8A-4147-A177-3AD203B41FA5}">
                      <a16:colId xmlns:a16="http://schemas.microsoft.com/office/drawing/2014/main" val="3687181255"/>
                    </a:ext>
                  </a:extLst>
                </a:gridCol>
                <a:gridCol w="1028206">
                  <a:extLst>
                    <a:ext uri="{9D8B030D-6E8A-4147-A177-3AD203B41FA5}">
                      <a16:colId xmlns:a16="http://schemas.microsoft.com/office/drawing/2014/main" val="2065122124"/>
                    </a:ext>
                  </a:extLst>
                </a:gridCol>
              </a:tblGrid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Donald Trump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642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689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83920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Hillary Clinton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967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219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15578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Bernie Sanders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700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487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3781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Ted Cruz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700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112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6387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Marco Rubio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433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823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5645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John Kasich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278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113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34381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Ben Carson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46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419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5746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i="1" dirty="0" err="1">
                          <a:effectLst/>
                        </a:rPr>
                        <a:t>pozostali</a:t>
                      </a:r>
                      <a:endParaRPr lang="en-US" sz="1100" i="1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i="1" dirty="0">
                          <a:effectLst/>
                        </a:rPr>
                        <a:t>10</a:t>
                      </a:r>
                      <a:r>
                        <a:rPr lang="pl-PL" sz="1100" i="1" dirty="0">
                          <a:effectLst/>
                        </a:rPr>
                        <a:t> </a:t>
                      </a:r>
                      <a:r>
                        <a:rPr lang="en-US" sz="1100" i="1" dirty="0">
                          <a:effectLst/>
                        </a:rPr>
                        <a:t>992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681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752CCC-51AA-4E61-89A5-E3C4FCACB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660696"/>
              </p:ext>
            </p:extLst>
          </p:nvPr>
        </p:nvGraphicFramePr>
        <p:xfrm>
          <a:off x="6581488" y="2687216"/>
          <a:ext cx="5509987" cy="408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400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2CD2-E5A9-4559-AA24-C440DB03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Republikanie vs Demokraci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6B59-8D82-477E-999E-9C241303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I. </a:t>
            </a:r>
            <a:r>
              <a:rPr lang="pl-PL" dirty="0" err="1"/>
              <a:t>kwartyl</a:t>
            </a:r>
            <a:r>
              <a:rPr lang="pl-PL" dirty="0"/>
              <a:t>												III. </a:t>
            </a:r>
            <a:r>
              <a:rPr lang="pl-PL" dirty="0" err="1"/>
              <a:t>kwartyl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6BB3AB-3CFA-4103-B047-F40019F71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309051"/>
              </p:ext>
            </p:extLst>
          </p:nvPr>
        </p:nvGraphicFramePr>
        <p:xfrm>
          <a:off x="2032000" y="2133600"/>
          <a:ext cx="4508759" cy="4004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7AC50C1-E08D-4AB1-A7C2-8943AD0F7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993174"/>
              </p:ext>
            </p:extLst>
          </p:nvPr>
        </p:nvGraphicFramePr>
        <p:xfrm>
          <a:off x="7097971" y="2124269"/>
          <a:ext cx="4508759" cy="4004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766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3B83-B0BF-476C-A7A0-DFBCB392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głosowali Amerykanie w 2016?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2C98ED-CE13-40C2-8621-336DDA100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178859"/>
              </p:ext>
            </p:extLst>
          </p:nvPr>
        </p:nvGraphicFramePr>
        <p:xfrm>
          <a:off x="2294626" y="2225556"/>
          <a:ext cx="2818550" cy="3036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344">
                  <a:extLst>
                    <a:ext uri="{9D8B030D-6E8A-4147-A177-3AD203B41FA5}">
                      <a16:colId xmlns:a16="http://schemas.microsoft.com/office/drawing/2014/main" val="3687181255"/>
                    </a:ext>
                  </a:extLst>
                </a:gridCol>
                <a:gridCol w="1028206">
                  <a:extLst>
                    <a:ext uri="{9D8B030D-6E8A-4147-A177-3AD203B41FA5}">
                      <a16:colId xmlns:a16="http://schemas.microsoft.com/office/drawing/2014/main" val="2065122124"/>
                    </a:ext>
                  </a:extLst>
                </a:gridCol>
              </a:tblGrid>
              <a:tr h="527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Hillary Clinton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r>
                        <a:rPr lang="pl-PL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>
                          <a:effectLst/>
                        </a:rPr>
                        <a:t>692</a:t>
                      </a:r>
                      <a:r>
                        <a:rPr lang="pl-PL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>
                          <a:effectLst/>
                        </a:rPr>
                        <a:t>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83920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Donald Trump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r>
                        <a:rPr lang="pl-PL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>
                          <a:effectLst/>
                        </a:rPr>
                        <a:t>302</a:t>
                      </a:r>
                      <a:r>
                        <a:rPr lang="pl-PL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>
                          <a:effectLst/>
                        </a:rPr>
                        <a:t>541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15578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Bernie Sanders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959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3781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Ted Cruz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603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6387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John Kasich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159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949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5645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Marco Rubio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321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076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34381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Ben Carson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564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553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5746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i="1" u="none" strike="noStrike" dirty="0" err="1">
                          <a:effectLst/>
                        </a:rPr>
                        <a:t>Pozostali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i="1" u="none" strike="noStrike" dirty="0">
                          <a:effectLst/>
                        </a:rPr>
                        <a:t>156</a:t>
                      </a:r>
                      <a:r>
                        <a:rPr lang="pl-PL" sz="1100" i="1" u="none" strike="noStrike" dirty="0">
                          <a:effectLst/>
                        </a:rPr>
                        <a:t> </a:t>
                      </a:r>
                      <a:r>
                        <a:rPr lang="en-US" sz="1100" i="1" u="none" strike="noStrike" dirty="0">
                          <a:effectLst/>
                        </a:rPr>
                        <a:t>508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6817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72C5F5A-5EDE-4319-9BFC-83073D963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682357"/>
              </p:ext>
            </p:extLst>
          </p:nvPr>
        </p:nvGraphicFramePr>
        <p:xfrm>
          <a:off x="4954554" y="1485817"/>
          <a:ext cx="7090229" cy="4748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7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2A4F-D236-44C8-A406-CF26262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Hrabstwa z małą liczbą ludności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383F-A047-4AF9-A372-F5A171DB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I. </a:t>
            </a:r>
            <a:r>
              <a:rPr lang="pl-PL" dirty="0" err="1"/>
              <a:t>kwartyl</a:t>
            </a:r>
            <a:r>
              <a:rPr lang="pl-PL" dirty="0"/>
              <a:t> o wartości 11 125 osób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2C98ED-CE13-40C2-8621-336DDA100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719801"/>
              </p:ext>
            </p:extLst>
          </p:nvPr>
        </p:nvGraphicFramePr>
        <p:xfrm>
          <a:off x="3176075" y="2761016"/>
          <a:ext cx="2818550" cy="3036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344">
                  <a:extLst>
                    <a:ext uri="{9D8B030D-6E8A-4147-A177-3AD203B41FA5}">
                      <a16:colId xmlns:a16="http://schemas.microsoft.com/office/drawing/2014/main" val="3687181255"/>
                    </a:ext>
                  </a:extLst>
                </a:gridCol>
                <a:gridCol w="1028206">
                  <a:extLst>
                    <a:ext uri="{9D8B030D-6E8A-4147-A177-3AD203B41FA5}">
                      <a16:colId xmlns:a16="http://schemas.microsoft.com/office/drawing/2014/main" val="2065122124"/>
                    </a:ext>
                  </a:extLst>
                </a:gridCol>
              </a:tblGrid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pl-PL" sz="1400" dirty="0"/>
                        <a:t>Donald </a:t>
                      </a:r>
                      <a:r>
                        <a:rPr lang="pl-PL" sz="1400" dirty="0" err="1"/>
                        <a:t>Trump</a:t>
                      </a:r>
                      <a:endParaRPr lang="pl-PL" sz="1400" dirty="0"/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dirty="0"/>
                        <a:t>263 378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83920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pl-PL" sz="1400" dirty="0"/>
                        <a:t>Ted Cruz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dirty="0"/>
                        <a:t>157 358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15578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pl-PL" sz="1400" dirty="0"/>
                        <a:t>Hillary Clinton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dirty="0"/>
                        <a:t>154 718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3781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Bernie Sanders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101 680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6387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Marco </a:t>
                      </a:r>
                      <a:r>
                        <a:rPr lang="pl-PL" sz="1100" dirty="0" err="1"/>
                        <a:t>Rubio</a:t>
                      </a:r>
                      <a:endParaRPr lang="pl-PL" sz="1100" dirty="0"/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43 953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5645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John </a:t>
                      </a:r>
                      <a:r>
                        <a:rPr lang="pl-PL" sz="1100" dirty="0" err="1"/>
                        <a:t>Kasich</a:t>
                      </a:r>
                      <a:endParaRPr lang="pl-PL" sz="1100" dirty="0"/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33 138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34381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Ben Carson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14 570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5746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i="1" dirty="0"/>
                        <a:t>pozostali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i="1" dirty="0"/>
                        <a:t>2 258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681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752CCC-51AA-4E61-89A5-E3C4FCACB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214922"/>
              </p:ext>
            </p:extLst>
          </p:nvPr>
        </p:nvGraphicFramePr>
        <p:xfrm>
          <a:off x="6581488" y="2687216"/>
          <a:ext cx="5509987" cy="408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625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2A4F-D236-44C8-A406-CF26262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Hrabstwa z dużą liczbą ludności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383F-A047-4AF9-A372-F5A171DB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III. </a:t>
            </a:r>
            <a:r>
              <a:rPr lang="pl-PL" dirty="0" err="1"/>
              <a:t>kwartyl</a:t>
            </a:r>
            <a:r>
              <a:rPr lang="pl-PL" dirty="0"/>
              <a:t> o wartości </a:t>
            </a:r>
            <a:r>
              <a:rPr lang="en-US" dirty="0"/>
              <a:t>72</a:t>
            </a:r>
            <a:r>
              <a:rPr lang="pl-PL" dirty="0"/>
              <a:t> </a:t>
            </a:r>
            <a:r>
              <a:rPr lang="en-US" dirty="0"/>
              <a:t>583</a:t>
            </a:r>
            <a:r>
              <a:rPr lang="pl-PL" dirty="0"/>
              <a:t> osób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2C98ED-CE13-40C2-8621-336DDA100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892668"/>
              </p:ext>
            </p:extLst>
          </p:nvPr>
        </p:nvGraphicFramePr>
        <p:xfrm>
          <a:off x="3176075" y="2761016"/>
          <a:ext cx="2818550" cy="3036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344">
                  <a:extLst>
                    <a:ext uri="{9D8B030D-6E8A-4147-A177-3AD203B41FA5}">
                      <a16:colId xmlns:a16="http://schemas.microsoft.com/office/drawing/2014/main" val="3687181255"/>
                    </a:ext>
                  </a:extLst>
                </a:gridCol>
                <a:gridCol w="1028206">
                  <a:extLst>
                    <a:ext uri="{9D8B030D-6E8A-4147-A177-3AD203B41FA5}">
                      <a16:colId xmlns:a16="http://schemas.microsoft.com/office/drawing/2014/main" val="2065122124"/>
                    </a:ext>
                  </a:extLst>
                </a:gridCol>
              </a:tblGrid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Hillary Clinton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12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270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606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83920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Donald Trump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9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534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829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15578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Bernie Sanders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8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864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925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3781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Ted Cruz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5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415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065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6387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John Kasich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3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199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886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5645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Marco Rubio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2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529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143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34381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Ben Carson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358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335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5746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i="1" dirty="0" err="1">
                          <a:effectLst/>
                        </a:rPr>
                        <a:t>pozostali</a:t>
                      </a:r>
                      <a:endParaRPr lang="en-US" sz="1100" i="1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i="1" dirty="0">
                          <a:effectLst/>
                        </a:rPr>
                        <a:t>62</a:t>
                      </a:r>
                      <a:r>
                        <a:rPr lang="pl-PL" sz="1100" i="1" dirty="0">
                          <a:effectLst/>
                        </a:rPr>
                        <a:t> </a:t>
                      </a:r>
                      <a:r>
                        <a:rPr lang="en-US" sz="1100" i="1" dirty="0">
                          <a:effectLst/>
                        </a:rPr>
                        <a:t>973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681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752CCC-51AA-4E61-89A5-E3C4FCACB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475032"/>
              </p:ext>
            </p:extLst>
          </p:nvPr>
        </p:nvGraphicFramePr>
        <p:xfrm>
          <a:off x="6581488" y="2687216"/>
          <a:ext cx="5509987" cy="408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461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2CD2-E5A9-4559-AA24-C440DB03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Republikanie vs Demokraci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6B59-8D82-477E-999E-9C241303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I. </a:t>
            </a:r>
            <a:r>
              <a:rPr lang="pl-PL" dirty="0" err="1"/>
              <a:t>kwartyl</a:t>
            </a:r>
            <a:r>
              <a:rPr lang="pl-PL" dirty="0"/>
              <a:t>												III. </a:t>
            </a:r>
            <a:r>
              <a:rPr lang="pl-PL" dirty="0" err="1"/>
              <a:t>kwartyl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6BB3AB-3CFA-4103-B047-F40019F71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836963"/>
              </p:ext>
            </p:extLst>
          </p:nvPr>
        </p:nvGraphicFramePr>
        <p:xfrm>
          <a:off x="2032000" y="2133600"/>
          <a:ext cx="4508759" cy="4004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7AC50C1-E08D-4AB1-A7C2-8943AD0F7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02944"/>
              </p:ext>
            </p:extLst>
          </p:nvPr>
        </p:nvGraphicFramePr>
        <p:xfrm>
          <a:off x="7097971" y="2124269"/>
          <a:ext cx="4508759" cy="4004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626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2A4F-D236-44C8-A406-CF26262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Najludniejsze hrabstwa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383F-A047-4AF9-A372-F5A171DB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Powyżej 1 mln mieszkańców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2C98ED-CE13-40C2-8621-336DDA100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719801"/>
              </p:ext>
            </p:extLst>
          </p:nvPr>
        </p:nvGraphicFramePr>
        <p:xfrm>
          <a:off x="3176075" y="2761016"/>
          <a:ext cx="2818550" cy="2745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344">
                  <a:extLst>
                    <a:ext uri="{9D8B030D-6E8A-4147-A177-3AD203B41FA5}">
                      <a16:colId xmlns:a16="http://schemas.microsoft.com/office/drawing/2014/main" val="3687181255"/>
                    </a:ext>
                  </a:extLst>
                </a:gridCol>
                <a:gridCol w="1028206">
                  <a:extLst>
                    <a:ext uri="{9D8B030D-6E8A-4147-A177-3AD203B41FA5}">
                      <a16:colId xmlns:a16="http://schemas.microsoft.com/office/drawing/2014/main" val="2065122124"/>
                    </a:ext>
                  </a:extLst>
                </a:gridCol>
              </a:tblGrid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pl-PL" sz="1400" dirty="0"/>
                        <a:t>Hillary Clinton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dirty="0"/>
                        <a:t>4 389 078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83920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pl-PL" sz="1400" dirty="0"/>
                        <a:t>Bernie Sanders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dirty="0"/>
                        <a:t>2 816 172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15578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pl-PL" sz="1400" dirty="0"/>
                        <a:t>Donald </a:t>
                      </a:r>
                      <a:r>
                        <a:rPr lang="pl-PL" sz="1400" dirty="0" err="1"/>
                        <a:t>Trump</a:t>
                      </a:r>
                      <a:endParaRPr lang="pl-PL" sz="1400" dirty="0"/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dirty="0"/>
                        <a:t>2 092 976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3781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Ted Cruz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957 471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6387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John </a:t>
                      </a:r>
                      <a:r>
                        <a:rPr lang="pl-PL" sz="1100" dirty="0" err="1"/>
                        <a:t>Kasich</a:t>
                      </a:r>
                      <a:endParaRPr lang="pl-PL" sz="1100" dirty="0"/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740 991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5645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Marco </a:t>
                      </a:r>
                      <a:r>
                        <a:rPr lang="pl-PL" sz="1100" dirty="0" err="1"/>
                        <a:t>Rubio</a:t>
                      </a:r>
                      <a:endParaRPr lang="pl-PL" sz="1100" dirty="0"/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573 055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34381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Ben Carson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37 929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5746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752CCC-51AA-4E61-89A5-E3C4FCACB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214922"/>
              </p:ext>
            </p:extLst>
          </p:nvPr>
        </p:nvGraphicFramePr>
        <p:xfrm>
          <a:off x="6581488" y="2687216"/>
          <a:ext cx="5509987" cy="408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625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2A4F-D236-44C8-A406-CF26262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Kalifornia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383F-A047-4AF9-A372-F5A171DB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Głosowanie w stanie, który ma najwięcej mieszkańców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2C98ED-CE13-40C2-8621-336DDA100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719801"/>
              </p:ext>
            </p:extLst>
          </p:nvPr>
        </p:nvGraphicFramePr>
        <p:xfrm>
          <a:off x="3176075" y="2761016"/>
          <a:ext cx="2818550" cy="2163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344">
                  <a:extLst>
                    <a:ext uri="{9D8B030D-6E8A-4147-A177-3AD203B41FA5}">
                      <a16:colId xmlns:a16="http://schemas.microsoft.com/office/drawing/2014/main" val="3687181255"/>
                    </a:ext>
                  </a:extLst>
                </a:gridCol>
                <a:gridCol w="1028206">
                  <a:extLst>
                    <a:ext uri="{9D8B030D-6E8A-4147-A177-3AD203B41FA5}">
                      <a16:colId xmlns:a16="http://schemas.microsoft.com/office/drawing/2014/main" val="2065122124"/>
                    </a:ext>
                  </a:extLst>
                </a:gridCol>
              </a:tblGrid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pl-PL" sz="1400" dirty="0"/>
                        <a:t>Hillary Clinton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dirty="0"/>
                        <a:t>1 940 580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83920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pl-PL" sz="1400" dirty="0"/>
                        <a:t>Bernie Sanders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dirty="0"/>
                        <a:t>1 502 043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15578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pl-PL" sz="1400" dirty="0"/>
                        <a:t>Donald </a:t>
                      </a:r>
                      <a:r>
                        <a:rPr lang="pl-PL" sz="1400" dirty="0" err="1"/>
                        <a:t>Trump</a:t>
                      </a:r>
                      <a:endParaRPr lang="pl-PL" sz="1400" dirty="0"/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dirty="0"/>
                        <a:t>1 174 829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3781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John </a:t>
                      </a:r>
                      <a:r>
                        <a:rPr lang="pl-PL" sz="1100" dirty="0" err="1"/>
                        <a:t>Kasich</a:t>
                      </a:r>
                      <a:endParaRPr lang="pl-PL" sz="1100" dirty="0"/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176 620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6387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Ted Cruz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144 125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5645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752CCC-51AA-4E61-89A5-E3C4FCACB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214922"/>
              </p:ext>
            </p:extLst>
          </p:nvPr>
        </p:nvGraphicFramePr>
        <p:xfrm>
          <a:off x="6581488" y="2687216"/>
          <a:ext cx="5509987" cy="408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625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6B59-8D82-477E-999E-9C241303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Hrabstwa powyżej 1 mln.								Kalifornia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6BB3AB-3CFA-4103-B047-F40019F71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318640"/>
              </p:ext>
            </p:extLst>
          </p:nvPr>
        </p:nvGraphicFramePr>
        <p:xfrm>
          <a:off x="2032000" y="2133600"/>
          <a:ext cx="4508759" cy="4004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F32CD2-E5A9-4559-AA24-C440DB03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Republikanie vs Demokraci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7AC50C1-E08D-4AB1-A7C2-8943AD0F7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272220"/>
              </p:ext>
            </p:extLst>
          </p:nvPr>
        </p:nvGraphicFramePr>
        <p:xfrm>
          <a:off x="7097971" y="2124269"/>
          <a:ext cx="4508759" cy="4004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64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2A4F-D236-44C8-A406-CF26262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Odsetek mieszkańców poniżej 18 roku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383F-A047-4AF9-A372-F5A171DB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I. </a:t>
            </a:r>
            <a:r>
              <a:rPr lang="pl-PL" dirty="0" err="1"/>
              <a:t>kwartyl</a:t>
            </a:r>
            <a:r>
              <a:rPr lang="pl-PL" dirty="0"/>
              <a:t> o wartości 20,5%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2C98ED-CE13-40C2-8621-336DDA100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774835"/>
              </p:ext>
            </p:extLst>
          </p:nvPr>
        </p:nvGraphicFramePr>
        <p:xfrm>
          <a:off x="3176075" y="2761016"/>
          <a:ext cx="2818550" cy="3036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344">
                  <a:extLst>
                    <a:ext uri="{9D8B030D-6E8A-4147-A177-3AD203B41FA5}">
                      <a16:colId xmlns:a16="http://schemas.microsoft.com/office/drawing/2014/main" val="3687181255"/>
                    </a:ext>
                  </a:extLst>
                </a:gridCol>
                <a:gridCol w="1028206">
                  <a:extLst>
                    <a:ext uri="{9D8B030D-6E8A-4147-A177-3AD203B41FA5}">
                      <a16:colId xmlns:a16="http://schemas.microsoft.com/office/drawing/2014/main" val="2065122124"/>
                    </a:ext>
                  </a:extLst>
                </a:gridCol>
              </a:tblGrid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Hillary Clinton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485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959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83920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Donald Trump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342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647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15578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Bernie Sanders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077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162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3781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Ted Cruz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992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755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6387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John Kasich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574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101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5645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Marco Rubio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560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730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34381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Ben Carson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61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352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5746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i="1" dirty="0" err="1">
                          <a:effectLst/>
                        </a:rPr>
                        <a:t>pozostali</a:t>
                      </a:r>
                      <a:endParaRPr lang="en-US" sz="1100" i="1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i="1" dirty="0">
                          <a:effectLst/>
                        </a:rPr>
                        <a:t>20</a:t>
                      </a:r>
                      <a:r>
                        <a:rPr lang="pl-PL" sz="1100" i="1">
                          <a:effectLst/>
                        </a:rPr>
                        <a:t> </a:t>
                      </a:r>
                      <a:r>
                        <a:rPr lang="en-US" sz="1100" i="1">
                          <a:effectLst/>
                        </a:rPr>
                        <a:t>725</a:t>
                      </a:r>
                      <a:endParaRPr lang="en-US" sz="1100" i="1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681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752CCC-51AA-4E61-89A5-E3C4FCACB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571167"/>
              </p:ext>
            </p:extLst>
          </p:nvPr>
        </p:nvGraphicFramePr>
        <p:xfrm>
          <a:off x="6581488" y="2687216"/>
          <a:ext cx="5509987" cy="408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9247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625</Words>
  <Application>Microsoft Office PowerPoint</Application>
  <PresentationFormat>Widescreen</PresentationFormat>
  <Paragraphs>217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PowerPoint Presentation</vt:lpstr>
      <vt:lpstr>Jak głosowali Amerykanie w 2016?</vt:lpstr>
      <vt:lpstr>Hrabstwa z małą liczbą ludności</vt:lpstr>
      <vt:lpstr>Hrabstwa z dużą liczbą ludności</vt:lpstr>
      <vt:lpstr>Republikanie vs Demokraci</vt:lpstr>
      <vt:lpstr>Najludniejsze hrabstwa</vt:lpstr>
      <vt:lpstr>Kalifornia</vt:lpstr>
      <vt:lpstr>Republikanie vs Demokraci</vt:lpstr>
      <vt:lpstr>Odsetek mieszkańców poniżej 18 roku</vt:lpstr>
      <vt:lpstr>Odsetek mieszkańców poniżej 18 roku</vt:lpstr>
      <vt:lpstr>Republikanie vs Demokraci  mieszkańcy poniżej 18 roku</vt:lpstr>
      <vt:lpstr>Odsetek seniorów</vt:lpstr>
      <vt:lpstr>Odsetek seniorów</vt:lpstr>
      <vt:lpstr>Republikanie vs Demokraci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Mariusz Majdak</dc:creator>
  <cp:lastModifiedBy>Mariusz Majdak</cp:lastModifiedBy>
  <cp:revision>48</cp:revision>
  <dcterms:created xsi:type="dcterms:W3CDTF">2021-10-05T12:15:35Z</dcterms:created>
  <dcterms:modified xsi:type="dcterms:W3CDTF">2021-10-08T14:22:14Z</dcterms:modified>
</cp:coreProperties>
</file>