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7" r:id="rId7"/>
    <p:sldId id="272" r:id="rId8"/>
    <p:sldId id="299" r:id="rId9"/>
    <p:sldId id="300" r:id="rId10"/>
    <p:sldId id="298" r:id="rId11"/>
    <p:sldId id="301" r:id="rId12"/>
    <p:sldId id="29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pos="768" userDrawn="1">
          <p15:clr>
            <a:srgbClr val="A4A3A4"/>
          </p15:clr>
        </p15:guide>
        <p15:guide id="4" pos="6912" userDrawn="1">
          <p15:clr>
            <a:srgbClr val="A4A3A4"/>
          </p15:clr>
        </p15:guide>
        <p15:guide id="7" orient="horz" pos="1008" userDrawn="1">
          <p15:clr>
            <a:srgbClr val="A4A3A4"/>
          </p15:clr>
        </p15:guide>
        <p15:guide id="8" orient="horz" pos="648" userDrawn="1">
          <p15:clr>
            <a:srgbClr val="A4A3A4"/>
          </p15:clr>
        </p15:guide>
        <p15:guide id="9" orient="horz" pos="3696" userDrawn="1">
          <p15:clr>
            <a:srgbClr val="A4A3A4"/>
          </p15:clr>
        </p15:guide>
        <p15:guide id="10" pos="7512" userDrawn="1">
          <p15:clr>
            <a:srgbClr val="A4A3A4"/>
          </p15:clr>
        </p15:guide>
        <p15:guide id="11" pos="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9097" autoAdjust="0"/>
    <p:restoredTop sz="94660"/>
  </p:normalViewPr>
  <p:slideViewPr>
    <p:cSldViewPr snapToGrid="0" showGuides="1">
      <p:cViewPr varScale="1">
        <p:scale>
          <a:sx n="79" d="100"/>
          <a:sy n="79" d="100"/>
        </p:scale>
        <p:origin x="-372" y="-68"/>
      </p:cViewPr>
      <p:guideLst>
        <p:guide orient="horz" pos="2160"/>
        <p:guide orient="horz" pos="1008"/>
        <p:guide orient="horz" pos="648"/>
        <p:guide orient="horz" pos="3696"/>
        <p:guide pos="3840"/>
        <p:guide pos="768"/>
        <p:guide pos="6912"/>
        <p:guide pos="7512"/>
        <p:guide pos="16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390346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127767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54568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D79A66-49CB-4A06-9C17-CC49CB8E9FC3}"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420387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D79A66-49CB-4A06-9C17-CC49CB8E9FC3}" type="datetimeFigureOut">
              <a:rPr lang="en-US" smtClean="0"/>
              <a:pPr/>
              <a:t>6/19/2018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162405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D79A66-49CB-4A06-9C17-CC49CB8E9FC3}"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413071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D79A66-49CB-4A06-9C17-CC49CB8E9FC3}" type="datetimeFigureOut">
              <a:rPr lang="en-US" smtClean="0"/>
              <a:pPr/>
              <a:t>6/19/2018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108193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D79A66-49CB-4A06-9C17-CC49CB8E9FC3}" type="datetimeFigureOut">
              <a:rPr lang="en-US" smtClean="0"/>
              <a:pPr/>
              <a:t>6/19/2018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907769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D79A66-49CB-4A06-9C17-CC49CB8E9FC3}" type="datetimeFigureOut">
              <a:rPr lang="en-US" smtClean="0"/>
              <a:pPr/>
              <a:t>6/19/2018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6876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9A66-49CB-4A06-9C17-CC49CB8E9FC3}"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410958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79A66-49CB-4A06-9C17-CC49CB8E9FC3}" type="datetimeFigureOut">
              <a:rPr lang="en-US" smtClean="0"/>
              <a:pPr/>
              <a:t>6/19/2018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399518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D79A66-49CB-4A06-9C17-CC49CB8E9FC3}" type="datetimeFigureOut">
              <a:rPr lang="en-US" smtClean="0"/>
              <a:pPr/>
              <a:t>6/19/2018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FF16B-7F2B-4158-B6AA-7513ED337FE0}" type="slidenum">
              <a:rPr lang="en-US" smtClean="0"/>
              <a:pPr/>
              <a:t>‹#›</a:t>
            </a:fld>
            <a:endParaRPr lang="en-US"/>
          </a:p>
        </p:txBody>
      </p:sp>
    </p:spTree>
    <p:extLst>
      <p:ext uri="{BB962C8B-B14F-4D97-AF65-F5344CB8AC3E}">
        <p14:creationId xmlns="" xmlns:p14="http://schemas.microsoft.com/office/powerpoint/2010/main" val="332580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ideo" Target="file:///C:\Users\apple2\Desktop\FWXQ6127.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0"/>
            <a:ext cx="12192000" cy="6858000"/>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272589" y="1949116"/>
            <a:ext cx="5253361" cy="1562006"/>
            <a:chOff x="3670721" y="2828836"/>
            <a:chExt cx="5199083" cy="1508309"/>
          </a:xfrm>
        </p:grpSpPr>
        <p:sp>
          <p:nvSpPr>
            <p:cNvPr id="5" name="TextBox 4"/>
            <p:cNvSpPr txBox="1"/>
            <p:nvPr/>
          </p:nvSpPr>
          <p:spPr>
            <a:xfrm>
              <a:off x="3670721" y="2828836"/>
              <a:ext cx="5199083" cy="1396822"/>
            </a:xfrm>
            <a:prstGeom prst="rect">
              <a:avLst/>
            </a:prstGeom>
            <a:noFill/>
          </p:spPr>
          <p:txBody>
            <a:bodyPr wrap="none" rtlCol="0">
              <a:spAutoFit/>
            </a:bodyPr>
            <a:lstStyle/>
            <a:p>
              <a:r>
                <a:rPr lang="en-US" sz="8800" dirty="0" smtClean="0">
                  <a:solidFill>
                    <a:schemeClr val="tx1">
                      <a:lumMod val="75000"/>
                      <a:lumOff val="25000"/>
                    </a:schemeClr>
                  </a:solidFill>
                  <a:latin typeface="GeosansLight" panose="02000603020000020003" pitchFamily="2" charset="0"/>
                </a:rPr>
                <a:t>[</a:t>
              </a:r>
              <a:r>
                <a:rPr lang="zh-CN" altLang="en-US" sz="8800" dirty="0" smtClean="0">
                  <a:solidFill>
                    <a:schemeClr val="tx1">
                      <a:lumMod val="75000"/>
                      <a:lumOff val="25000"/>
                    </a:schemeClr>
                  </a:solidFill>
                  <a:latin typeface="+mn-ea"/>
                </a:rPr>
                <a:t>成果展示</a:t>
              </a:r>
              <a:r>
                <a:rPr lang="en-US" sz="8800" dirty="0" smtClean="0">
                  <a:solidFill>
                    <a:schemeClr val="tx1">
                      <a:lumMod val="75000"/>
                      <a:lumOff val="25000"/>
                    </a:schemeClr>
                  </a:solidFill>
                  <a:latin typeface="GeosansLight" panose="02000603020000020003" pitchFamily="2" charset="0"/>
                </a:rPr>
                <a:t>]</a:t>
              </a:r>
              <a:endParaRPr lang="en-US" sz="8800" dirty="0">
                <a:solidFill>
                  <a:schemeClr val="tx1">
                    <a:lumMod val="75000"/>
                    <a:lumOff val="25000"/>
                  </a:schemeClr>
                </a:solidFill>
                <a:latin typeface="GeosansLight" panose="02000603020000020003" pitchFamily="2" charset="0"/>
              </a:endParaRPr>
            </a:p>
          </p:txBody>
        </p:sp>
        <p:sp>
          <p:nvSpPr>
            <p:cNvPr id="6" name="TextBox 5"/>
            <p:cNvSpPr txBox="1"/>
            <p:nvPr/>
          </p:nvSpPr>
          <p:spPr>
            <a:xfrm>
              <a:off x="4972416" y="4060146"/>
              <a:ext cx="3136243" cy="276999"/>
            </a:xfrm>
            <a:prstGeom prst="rect">
              <a:avLst/>
            </a:prstGeom>
            <a:noFill/>
          </p:spPr>
          <p:txBody>
            <a:bodyPr wrap="none" rtlCol="0">
              <a:spAutoFit/>
            </a:bodyPr>
            <a:lstStyle/>
            <a:p>
              <a:r>
                <a:rPr lang="en-US" sz="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 MARKETING | INFORMATION</a:t>
              </a:r>
              <a:endPar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TextBox 6"/>
          <p:cNvSpPr txBox="1"/>
          <p:nvPr/>
        </p:nvSpPr>
        <p:spPr>
          <a:xfrm>
            <a:off x="5072449" y="4563249"/>
            <a:ext cx="3020793" cy="1015663"/>
          </a:xfrm>
          <a:prstGeom prst="rect">
            <a:avLst/>
          </a:prstGeom>
          <a:solidFill>
            <a:schemeClr val="accent4"/>
          </a:solidFill>
        </p:spPr>
        <p:txBody>
          <a:bodyPr wrap="square" rtlCol="0">
            <a:spAutoFit/>
          </a:bodyPr>
          <a:lstStyle/>
          <a:p>
            <a:r>
              <a:rPr lang="zh-CN" altLang="en-US" sz="2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范甜雨                </a:t>
            </a:r>
            <a:r>
              <a:rPr lang="zh-CN" altLang="en-US" sz="2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马佳娴</a:t>
            </a:r>
            <a:endParaRPr lang="en-US" altLang="zh-CN" sz="2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a:p>
            <a:r>
              <a:rPr lang="zh-CN" altLang="en-US" sz="2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信计</a:t>
            </a:r>
            <a:r>
              <a:rPr lang="en-US" altLang="zh-CN" sz="2000"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152</a:t>
            </a:r>
            <a:endParaRPr lang="en-US" sz="2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898389885"/>
      </p:ext>
    </p:extLst>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018638" y="0"/>
            <a:ext cx="517336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7" name="Rectangle 16"/>
          <p:cNvSpPr/>
          <p:nvPr/>
        </p:nvSpPr>
        <p:spPr>
          <a:xfrm>
            <a:off x="7018638" y="4341341"/>
            <a:ext cx="5173362" cy="2516659"/>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bg1">
                    <a:lumMod val="75000"/>
                  </a:schemeClr>
                </a:solidFill>
                <a:latin typeface="Simple-Line-Icons" panose="02000503000000000000" pitchFamily="2" charset="2"/>
              </a:rPr>
              <a:t> </a:t>
            </a:r>
            <a:endParaRPr lang="en-US">
              <a:solidFill>
                <a:schemeClr val="bg1">
                  <a:lumMod val="75000"/>
                </a:schemeClr>
              </a:solidFill>
            </a:endParaRPr>
          </a:p>
        </p:txBody>
      </p:sp>
      <p:grpSp>
        <p:nvGrpSpPr>
          <p:cNvPr id="2" name="Group 14"/>
          <p:cNvGrpSpPr/>
          <p:nvPr/>
        </p:nvGrpSpPr>
        <p:grpSpPr>
          <a:xfrm>
            <a:off x="266700" y="1952957"/>
            <a:ext cx="3594782" cy="1372590"/>
            <a:chOff x="266700" y="2915309"/>
            <a:chExt cx="3249856" cy="885068"/>
          </a:xfrm>
        </p:grpSpPr>
        <p:sp>
          <p:nvSpPr>
            <p:cNvPr id="11" name="Oval 10"/>
            <p:cNvSpPr/>
            <p:nvPr/>
          </p:nvSpPr>
          <p:spPr>
            <a:xfrm>
              <a:off x="266700" y="2922793"/>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3" name="TextBox 12"/>
            <p:cNvSpPr txBox="1"/>
            <p:nvPr/>
          </p:nvSpPr>
          <p:spPr>
            <a:xfrm>
              <a:off x="1222196" y="2915309"/>
              <a:ext cx="2294360" cy="595378"/>
            </a:xfrm>
            <a:prstGeom prst="rect">
              <a:avLst/>
            </a:prstGeom>
            <a:noFill/>
          </p:spPr>
          <p:txBody>
            <a:bodyPr wrap="none" rtlCol="0">
              <a:spAutoFit/>
            </a:bodyPr>
            <a:lstStyle/>
            <a:p>
              <a:r>
                <a:rPr lang="en-US"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PHOTO &amp; ENTERTAIMENT</a:t>
              </a:r>
            </a:p>
            <a:p>
              <a:r>
                <a:rPr lang="zh-CN" altLang="en-US" sz="3600" dirty="0" smtClean="0">
                  <a:solidFill>
                    <a:schemeClr val="tx1">
                      <a:lumMod val="65000"/>
                      <a:lumOff val="35000"/>
                    </a:schemeClr>
                  </a:solidFill>
                  <a:latin typeface="GeosansLight" panose="02000603020000020003" pitchFamily="2" charset="0"/>
                </a:rPr>
                <a:t>管理员界面</a:t>
              </a:r>
              <a:endParaRPr lang="en-US" sz="3600" dirty="0">
                <a:solidFill>
                  <a:schemeClr val="tx1">
                    <a:lumMod val="65000"/>
                    <a:lumOff val="35000"/>
                  </a:schemeClr>
                </a:solidFill>
                <a:latin typeface="GeosansLight" panose="02000603020000020003" pitchFamily="2" charset="0"/>
              </a:endParaRPr>
            </a:p>
          </p:txBody>
        </p:sp>
      </p:grpSp>
      <p:sp>
        <p:nvSpPr>
          <p:cNvPr id="19" name="TextBox 18"/>
          <p:cNvSpPr txBox="1"/>
          <p:nvPr/>
        </p:nvSpPr>
        <p:spPr>
          <a:xfrm>
            <a:off x="7553942" y="4811286"/>
            <a:ext cx="3484761" cy="1384995"/>
          </a:xfrm>
          <a:prstGeom prst="rect">
            <a:avLst/>
          </a:prstGeom>
          <a:noFill/>
        </p:spPr>
        <p:txBody>
          <a:bodyPr wrap="square" rtlCol="0">
            <a:spAutoFit/>
          </a:bodyPr>
          <a:lstStyle/>
          <a:p>
            <a:pPr algn="just"/>
            <a:r>
              <a:rPr lang="en-US" sz="1400" b="1"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MONTE NOTE</a:t>
            </a:r>
          </a:p>
          <a:p>
            <a:pPr algn="just"/>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t>
            </a:r>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accusantium.</a:t>
            </a:r>
          </a:p>
        </p:txBody>
      </p:sp>
      <p:sp>
        <p:nvSpPr>
          <p:cNvPr id="12" name="TextBox 11"/>
          <p:cNvSpPr txBox="1"/>
          <p:nvPr/>
        </p:nvSpPr>
        <p:spPr>
          <a:xfrm>
            <a:off x="657727" y="3352798"/>
            <a:ext cx="5759115" cy="1569660"/>
          </a:xfrm>
          <a:prstGeom prst="rect">
            <a:avLst/>
          </a:prstGeom>
          <a:noFill/>
        </p:spPr>
        <p:txBody>
          <a:bodyPr wrap="square" rtlCol="0">
            <a:spAutoFit/>
          </a:bodyPr>
          <a:lstStyle/>
          <a:p>
            <a:r>
              <a:rPr lang="zh-CN" altLang="en-US" sz="3200" dirty="0" smtClean="0"/>
              <a:t>通过进入管理员界面，可选择试题管理、学生管理、教师管理功能选项。</a:t>
            </a:r>
            <a:endParaRPr lang="zh-CN" altLang="en-US" sz="3200" dirty="0"/>
          </a:p>
        </p:txBody>
      </p:sp>
      <p:pic>
        <p:nvPicPr>
          <p:cNvPr id="54274" name="Picture 2"/>
          <p:cNvPicPr>
            <a:picLocks noChangeAspect="1" noChangeArrowheads="1"/>
          </p:cNvPicPr>
          <p:nvPr/>
        </p:nvPicPr>
        <p:blipFill>
          <a:blip r:embed="rId2"/>
          <a:srcRect/>
          <a:stretch>
            <a:fillRect/>
          </a:stretch>
        </p:blipFill>
        <p:spPr bwMode="auto">
          <a:xfrm>
            <a:off x="7649578" y="252162"/>
            <a:ext cx="3790950" cy="6305550"/>
          </a:xfrm>
          <a:prstGeom prst="rect">
            <a:avLst/>
          </a:prstGeom>
          <a:noFill/>
          <a:ln w="9525">
            <a:noFill/>
            <a:miter lim="800000"/>
            <a:headEnd/>
            <a:tailEnd/>
          </a:ln>
          <a:effectLst/>
        </p:spPr>
      </p:pic>
    </p:spTree>
    <p:extLst>
      <p:ext uri="{BB962C8B-B14F-4D97-AF65-F5344CB8AC3E}">
        <p14:creationId xmlns="" xmlns:p14="http://schemas.microsoft.com/office/powerpoint/2010/main" val="119018275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018638" y="0"/>
            <a:ext cx="517336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7" name="Rectangle 16"/>
          <p:cNvSpPr/>
          <p:nvPr/>
        </p:nvSpPr>
        <p:spPr>
          <a:xfrm>
            <a:off x="7018638" y="4341341"/>
            <a:ext cx="5173362" cy="2516659"/>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bg1">
                    <a:lumMod val="75000"/>
                  </a:schemeClr>
                </a:solidFill>
                <a:latin typeface="Simple-Line-Icons" panose="02000503000000000000" pitchFamily="2" charset="2"/>
              </a:rPr>
              <a:t> </a:t>
            </a:r>
            <a:endParaRPr lang="en-US">
              <a:solidFill>
                <a:schemeClr val="bg1">
                  <a:lumMod val="75000"/>
                </a:schemeClr>
              </a:solidFill>
            </a:endParaRPr>
          </a:p>
        </p:txBody>
      </p:sp>
      <p:grpSp>
        <p:nvGrpSpPr>
          <p:cNvPr id="2" name="Group 14"/>
          <p:cNvGrpSpPr/>
          <p:nvPr/>
        </p:nvGrpSpPr>
        <p:grpSpPr>
          <a:xfrm>
            <a:off x="475247" y="1471694"/>
            <a:ext cx="3594782" cy="1372590"/>
            <a:chOff x="266700" y="2915309"/>
            <a:chExt cx="3249856" cy="885068"/>
          </a:xfrm>
        </p:grpSpPr>
        <p:sp>
          <p:nvSpPr>
            <p:cNvPr id="11" name="Oval 10"/>
            <p:cNvSpPr/>
            <p:nvPr/>
          </p:nvSpPr>
          <p:spPr>
            <a:xfrm>
              <a:off x="266700" y="2922793"/>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3" name="TextBox 12"/>
            <p:cNvSpPr txBox="1"/>
            <p:nvPr/>
          </p:nvSpPr>
          <p:spPr>
            <a:xfrm>
              <a:off x="1222196" y="2915309"/>
              <a:ext cx="2294360" cy="595378"/>
            </a:xfrm>
            <a:prstGeom prst="rect">
              <a:avLst/>
            </a:prstGeom>
            <a:noFill/>
          </p:spPr>
          <p:txBody>
            <a:bodyPr wrap="none" rtlCol="0">
              <a:spAutoFit/>
            </a:bodyPr>
            <a:lstStyle/>
            <a:p>
              <a:r>
                <a:rPr lang="en-US"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PHOTO &amp; ENTERTAIMENT</a:t>
              </a:r>
            </a:p>
            <a:p>
              <a:r>
                <a:rPr lang="zh-CN" altLang="en-US" sz="3600" b="1" dirty="0" smtClean="0">
                  <a:solidFill>
                    <a:schemeClr val="tx1">
                      <a:lumMod val="65000"/>
                      <a:lumOff val="35000"/>
                    </a:schemeClr>
                  </a:solidFill>
                  <a:latin typeface="GeosansLight" panose="02000603020000020003" pitchFamily="2" charset="0"/>
                </a:rPr>
                <a:t>过程演示</a:t>
              </a:r>
              <a:endParaRPr lang="en-US" sz="3600" b="1" dirty="0">
                <a:solidFill>
                  <a:schemeClr val="tx1">
                    <a:lumMod val="65000"/>
                    <a:lumOff val="35000"/>
                  </a:schemeClr>
                </a:solidFill>
                <a:latin typeface="GeosansLight" panose="02000603020000020003" pitchFamily="2" charset="0"/>
              </a:endParaRPr>
            </a:p>
          </p:txBody>
        </p:sp>
      </p:grpSp>
      <p:sp>
        <p:nvSpPr>
          <p:cNvPr id="19" name="TextBox 18"/>
          <p:cNvSpPr txBox="1"/>
          <p:nvPr/>
        </p:nvSpPr>
        <p:spPr>
          <a:xfrm>
            <a:off x="7553942" y="4811286"/>
            <a:ext cx="3484761" cy="1384995"/>
          </a:xfrm>
          <a:prstGeom prst="rect">
            <a:avLst/>
          </a:prstGeom>
          <a:noFill/>
        </p:spPr>
        <p:txBody>
          <a:bodyPr wrap="square" rtlCol="0">
            <a:spAutoFit/>
          </a:bodyPr>
          <a:lstStyle/>
          <a:p>
            <a:pPr algn="just"/>
            <a:r>
              <a:rPr lang="en-US" sz="1400" b="1"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MONTE NOTE</a:t>
            </a:r>
          </a:p>
          <a:p>
            <a:pPr algn="just"/>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t>
            </a:r>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accusantium.</a:t>
            </a:r>
          </a:p>
        </p:txBody>
      </p:sp>
      <p:pic>
        <p:nvPicPr>
          <p:cNvPr id="14" name="FWXQ6127.mp4">
            <a:hlinkClick r:id="" action="ppaction://media"/>
          </p:cNvPr>
          <p:cNvPicPr>
            <a:picLocks noRot="1" noChangeAspect="1"/>
          </p:cNvPicPr>
          <p:nvPr>
            <a:videoFile r:link="rId1"/>
          </p:nvPr>
        </p:nvPicPr>
        <p:blipFill>
          <a:blip r:embed="rId3"/>
          <a:stretch>
            <a:fillRect/>
          </a:stretch>
        </p:blipFill>
        <p:spPr>
          <a:xfrm>
            <a:off x="3981115" y="533397"/>
            <a:ext cx="7812508" cy="5859381"/>
          </a:xfrm>
          <a:prstGeom prst="rect">
            <a:avLst/>
          </a:prstGeom>
        </p:spPr>
      </p:pic>
    </p:spTree>
    <p:extLst>
      <p:ext uri="{BB962C8B-B14F-4D97-AF65-F5344CB8AC3E}">
        <p14:creationId xmlns="" xmlns:p14="http://schemas.microsoft.com/office/powerpoint/2010/main" val="1190182755"/>
      </p:ext>
    </p:extLst>
  </p:cSld>
  <p:clrMapOvr>
    <a:masterClrMapping/>
  </p:clrMapOvr>
  <p:transition spd="slow">
    <p:wipe/>
  </p:transition>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video>
              <p:cMediaNode>
                <p:cTn id="7" fill="hold" display="0">
                  <p:stCondLst>
                    <p:cond delay="indefinite"/>
                  </p:stCondLst>
                  <p:endCondLst>
                    <p:cond evt="onNext" delay="0">
                      <p:tgtEl>
                        <p:sldTgt/>
                      </p:tgtEl>
                    </p:cond>
                    <p:cond evt="onPrev" delay="0">
                      <p:tgtEl>
                        <p:sldTgt/>
                      </p:tgtEl>
                    </p:cond>
                  </p:endCondLst>
                </p:cTn>
                <p:tgtEl>
                  <p:spTgt spid="1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754335" y="2690336"/>
            <a:ext cx="3877986" cy="1200329"/>
          </a:xfrm>
          <a:prstGeom prst="rect">
            <a:avLst/>
          </a:prstGeom>
          <a:noFill/>
        </p:spPr>
        <p:txBody>
          <a:bodyPr wrap="none" rtlCol="0">
            <a:spAutoFit/>
          </a:bodyPr>
          <a:lstStyle/>
          <a:p>
            <a:pPr algn="ctr"/>
            <a:r>
              <a:rPr lang="zh-CN" altLang="en-US" sz="7200" dirty="0" smtClean="0">
                <a:solidFill>
                  <a:schemeClr val="tx1">
                    <a:lumMod val="75000"/>
                    <a:lumOff val="25000"/>
                  </a:schemeClr>
                </a:solidFill>
                <a:latin typeface="GeosansLight" panose="02000603020000020003" pitchFamily="2" charset="0"/>
              </a:rPr>
              <a:t>谢谢大家</a:t>
            </a:r>
            <a:endParaRPr lang="en-US" sz="7200" dirty="0">
              <a:solidFill>
                <a:schemeClr val="tx1">
                  <a:lumMod val="75000"/>
                  <a:lumOff val="25000"/>
                </a:schemeClr>
              </a:solidFill>
              <a:latin typeface="GeosansLight" panose="02000603020000020003" pitchFamily="2" charset="0"/>
            </a:endParaRPr>
          </a:p>
        </p:txBody>
      </p:sp>
      <p:sp>
        <p:nvSpPr>
          <p:cNvPr id="10" name="TextBox 9"/>
          <p:cNvSpPr txBox="1"/>
          <p:nvPr/>
        </p:nvSpPr>
        <p:spPr>
          <a:xfrm>
            <a:off x="4527878" y="3890665"/>
            <a:ext cx="3136243" cy="276999"/>
          </a:xfrm>
          <a:prstGeom prst="rect">
            <a:avLst/>
          </a:prstGeom>
          <a:noFill/>
        </p:spPr>
        <p:txBody>
          <a:bodyPr wrap="none" rtlCol="0">
            <a:spAutoFit/>
          </a:bodyPr>
          <a:lstStyle/>
          <a:p>
            <a:r>
              <a:rPr lang="en-US" sz="120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BUSINESS | MARKETING | INFORMATION</a:t>
            </a:r>
            <a:endParaRPr lang="en-US"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2750464592"/>
      </p:ext>
    </p:extLst>
  </p:cSld>
  <p:clrMapOvr>
    <a:masterClrMapping/>
  </p:clrMapOvr>
  <p:transition spd="slow">
    <p:cover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0"/>
            <a:ext cx="12192000" cy="685800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60315" y="0"/>
            <a:ext cx="2928134" cy="41713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0" y="-1"/>
            <a:ext cx="2260315" cy="2085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 y="2085654"/>
            <a:ext cx="2260315" cy="20856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 y="4171308"/>
            <a:ext cx="2260315" cy="20856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9" name="Rectangle 18"/>
          <p:cNvSpPr/>
          <p:nvPr/>
        </p:nvSpPr>
        <p:spPr>
          <a:xfrm>
            <a:off x="0" y="6256962"/>
            <a:ext cx="2260315" cy="6010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88449" y="2085654"/>
            <a:ext cx="2260315" cy="2085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88447" y="4171309"/>
            <a:ext cx="2260315" cy="20856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24" name="Rectangle 23"/>
          <p:cNvSpPr/>
          <p:nvPr/>
        </p:nvSpPr>
        <p:spPr>
          <a:xfrm>
            <a:off x="5210888" y="2053569"/>
            <a:ext cx="2260315" cy="208565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63088" y="146406"/>
            <a:ext cx="2722589" cy="387849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26" name="Rectangle 25"/>
          <p:cNvSpPr/>
          <p:nvPr/>
        </p:nvSpPr>
        <p:spPr>
          <a:xfrm>
            <a:off x="0" y="4171307"/>
            <a:ext cx="2260315" cy="2085655"/>
          </a:xfrm>
          <a:prstGeom prst="rect">
            <a:avLst/>
          </a:prstGeom>
          <a:solidFill>
            <a:schemeClr val="tx1">
              <a:lumMod val="95000"/>
              <a:lumOff val="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grpSp>
        <p:nvGrpSpPr>
          <p:cNvPr id="31" name="Group 30"/>
          <p:cNvGrpSpPr/>
          <p:nvPr/>
        </p:nvGrpSpPr>
        <p:grpSpPr>
          <a:xfrm>
            <a:off x="350938" y="720923"/>
            <a:ext cx="1331761" cy="615553"/>
            <a:chOff x="350938" y="659368"/>
            <a:chExt cx="1331761" cy="615553"/>
          </a:xfrm>
        </p:grpSpPr>
        <p:sp>
          <p:nvSpPr>
            <p:cNvPr id="29" name="TextBox 28"/>
            <p:cNvSpPr txBox="1"/>
            <p:nvPr/>
          </p:nvSpPr>
          <p:spPr>
            <a:xfrm>
              <a:off x="350938" y="659368"/>
              <a:ext cx="1107996" cy="369332"/>
            </a:xfrm>
            <a:prstGeom prst="rect">
              <a:avLst/>
            </a:prstGeom>
            <a:noFill/>
          </p:spPr>
          <p:txBody>
            <a:bodyPr wrap="none" rtlCol="0">
              <a:spAutoFit/>
            </a:bodyPr>
            <a:lstStyle/>
            <a:p>
              <a:r>
                <a:rPr lang="zh-CN" altLang="en-US"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软件内容</a:t>
              </a:r>
              <a:endParaRPr lang="en-US"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p:cNvSpPr txBox="1"/>
            <p:nvPr/>
          </p:nvSpPr>
          <p:spPr>
            <a:xfrm>
              <a:off x="581115" y="1028700"/>
              <a:ext cx="1101584" cy="246221"/>
            </a:xfrm>
            <a:prstGeom prst="rect">
              <a:avLst/>
            </a:prstGeom>
            <a:noFill/>
          </p:spPr>
          <p:txBody>
            <a:bodyPr wrap="none" rtlCol="0">
              <a:spAutoFit/>
            </a:bodyPr>
            <a:lstStyle/>
            <a:p>
              <a:r>
                <a:rPr lang="en-US" sz="1000"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PRESENTATION</a:t>
              </a:r>
              <a:endParaRPr lang="en-US" sz="1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3" name="Rectangle 32"/>
          <p:cNvSpPr/>
          <p:nvPr/>
        </p:nvSpPr>
        <p:spPr>
          <a:xfrm>
            <a:off x="111316" y="6346653"/>
            <a:ext cx="2037677" cy="421654"/>
          </a:xfrm>
          <a:prstGeom prst="rect">
            <a:avLst/>
          </a:prstGeom>
        </p:spPr>
        <p:txBody>
          <a:bodyPr wrap="square">
            <a:spAutoFit/>
          </a:bodyPr>
          <a:lstStyle/>
          <a:p>
            <a:pPr>
              <a:lnSpc>
                <a:spcPct val="107000"/>
              </a:lnSpc>
              <a:spcAft>
                <a:spcPts val="800"/>
              </a:spcAft>
            </a:pPr>
            <a:r>
              <a:rPr lang="en-US" sz="100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Raw denim typewriter Carles irony. Helvetica </a:t>
            </a:r>
            <a:r>
              <a:rPr lang="en-US" sz="100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farers</a:t>
            </a:r>
            <a:endParaRPr lang="en-US" sz="10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35"/>
          <p:cNvSpPr/>
          <p:nvPr/>
        </p:nvSpPr>
        <p:spPr>
          <a:xfrm>
            <a:off x="7627703" y="4297122"/>
            <a:ext cx="4018909" cy="1810752"/>
          </a:xfrm>
          <a:prstGeom prst="rect">
            <a:avLst/>
          </a:prstGeom>
        </p:spPr>
        <p:txBody>
          <a:bodyPr wrap="square">
            <a:spAutoFit/>
          </a:bodyPr>
          <a:lstStyle/>
          <a:p>
            <a:pPr algn="just">
              <a:lnSpc>
                <a:spcPct val="150000"/>
              </a:lnSpc>
              <a:spcAft>
                <a:spcPts val="800"/>
              </a:spcAft>
            </a:pPr>
            <a:r>
              <a:rPr lang="en-US" sz="1000" b="1"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ABOUT MONTE</a:t>
            </a:r>
          </a:p>
          <a:p>
            <a:pPr algn="just">
              <a:lnSpc>
                <a:spcPct val="150000"/>
              </a:lnSpc>
              <a:spcAft>
                <a:spcPts val="800"/>
              </a:spcAft>
            </a:pPr>
            <a:r>
              <a:rPr lang="en-US" sz="1000" smtClean="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Lid </a:t>
            </a:r>
            <a:r>
              <a:rPr lang="en-US" sz="1000">
                <a:solidFill>
                  <a:schemeClr val="tx1">
                    <a:lumMod val="75000"/>
                    <a:lumOff val="25000"/>
                  </a:schemeClr>
                </a:solidFill>
                <a:latin typeface="Open Sans" panose="020B0606030504020204" pitchFamily="34" charset="0"/>
                <a:ea typeface="Calibri" panose="020F0502020204030204" pitchFamily="34" charset="0"/>
                <a:cs typeface="Times New Roman" panose="02020603050405020304" pitchFamily="18" charset="0"/>
              </a:rPr>
              <a:t>est laborum dolo rumes fugats untras. Etharums ser quidem rerum facilis dolores nemis omnis fugats vitaes nemo minima rerums unsers sadips amets.. Sed ut perspiciatis unde omnis iste natus error sit voluptatem accusantium doloremque laudantium, totam rem aperiam, eaque ipsa quae ab illo inventore veritatis et quasi architecto beatae vitae dicta sunt explicabo. </a:t>
            </a:r>
            <a:endParaRPr lang="en-US" sz="10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0" name="Group 39"/>
          <p:cNvGrpSpPr/>
          <p:nvPr/>
        </p:nvGrpSpPr>
        <p:grpSpPr>
          <a:xfrm>
            <a:off x="3128751" y="1179474"/>
            <a:ext cx="1247664" cy="954289"/>
            <a:chOff x="3083723" y="1095272"/>
            <a:chExt cx="1247664" cy="954289"/>
          </a:xfrm>
        </p:grpSpPr>
        <p:sp>
          <p:nvSpPr>
            <p:cNvPr id="38" name="Rectangle 37"/>
            <p:cNvSpPr/>
            <p:nvPr/>
          </p:nvSpPr>
          <p:spPr>
            <a:xfrm>
              <a:off x="3083723" y="1095272"/>
              <a:ext cx="748923" cy="769441"/>
            </a:xfrm>
            <a:prstGeom prst="rect">
              <a:avLst/>
            </a:prstGeom>
          </p:spPr>
          <p:txBody>
            <a:bodyPr wrap="none">
              <a:spAutoFit/>
            </a:bodyPr>
            <a:lstStyle/>
            <a:p>
              <a:r>
                <a:rPr lang="en-US" sz="4400">
                  <a:solidFill>
                    <a:schemeClr val="tx1">
                      <a:lumMod val="85000"/>
                      <a:lumOff val="15000"/>
                    </a:schemeClr>
                  </a:solidFill>
                  <a:latin typeface="FontAwesome" pitchFamily="2" charset="0"/>
                </a:rPr>
                <a:t></a:t>
              </a:r>
              <a:endParaRPr lang="en-US" sz="4400">
                <a:solidFill>
                  <a:schemeClr val="tx1">
                    <a:lumMod val="85000"/>
                    <a:lumOff val="15000"/>
                  </a:schemeClr>
                </a:solidFill>
              </a:endParaRPr>
            </a:p>
          </p:txBody>
        </p:sp>
        <p:sp>
          <p:nvSpPr>
            <p:cNvPr id="39" name="TextBox 38"/>
            <p:cNvSpPr txBox="1"/>
            <p:nvPr/>
          </p:nvSpPr>
          <p:spPr>
            <a:xfrm>
              <a:off x="3223391" y="1680229"/>
              <a:ext cx="1107996" cy="369332"/>
            </a:xfrm>
            <a:prstGeom prst="rect">
              <a:avLst/>
            </a:prstGeom>
            <a:noFill/>
          </p:spPr>
          <p:txBody>
            <a:bodyPr wrap="none" rtlCol="0">
              <a:spAutoFit/>
            </a:bodyPr>
            <a:lstStyle/>
            <a:p>
              <a:r>
                <a:rPr lang="zh-CN" altLang="en-US" b="1"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软件功能</a:t>
              </a:r>
              <a:endParaRPr lang="en-US"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42" name="Rectangle 41"/>
          <p:cNvSpPr/>
          <p:nvPr/>
        </p:nvSpPr>
        <p:spPr>
          <a:xfrm>
            <a:off x="8204456" y="2559094"/>
            <a:ext cx="788999" cy="769441"/>
          </a:xfrm>
          <a:prstGeom prst="rect">
            <a:avLst/>
          </a:prstGeom>
        </p:spPr>
        <p:txBody>
          <a:bodyPr wrap="none">
            <a:spAutoFit/>
          </a:bodyPr>
          <a:lstStyle/>
          <a:p>
            <a:r>
              <a:rPr lang="en-US" sz="4400" dirty="0">
                <a:solidFill>
                  <a:schemeClr val="bg1">
                    <a:lumMod val="95000"/>
                  </a:schemeClr>
                </a:solidFill>
                <a:latin typeface="FontAwesome" pitchFamily="2" charset="0"/>
              </a:rPr>
              <a:t></a:t>
            </a:r>
            <a:endParaRPr lang="en-US" sz="4400" dirty="0">
              <a:solidFill>
                <a:schemeClr val="bg1">
                  <a:lumMod val="95000"/>
                </a:schemeClr>
              </a:solidFill>
            </a:endParaRPr>
          </a:p>
        </p:txBody>
      </p:sp>
      <p:sp>
        <p:nvSpPr>
          <p:cNvPr id="43" name="TextBox 42"/>
          <p:cNvSpPr txBox="1"/>
          <p:nvPr/>
        </p:nvSpPr>
        <p:spPr>
          <a:xfrm>
            <a:off x="5943861" y="3015714"/>
            <a:ext cx="1107996" cy="369332"/>
          </a:xfrm>
          <a:prstGeom prst="rect">
            <a:avLst/>
          </a:prstGeom>
          <a:noFill/>
        </p:spPr>
        <p:txBody>
          <a:bodyPr wrap="none" rtlCol="0">
            <a:spAutoFit/>
          </a:bodyPr>
          <a:lstStyle/>
          <a:p>
            <a:pPr algn="ctr"/>
            <a:r>
              <a:rPr lang="zh-CN" altLang="en-US" b="1" dirty="0" smtClean="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界面展示</a:t>
            </a:r>
            <a:endParaRPr lang="en-US" b="1"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 xmlns:p14="http://schemas.microsoft.com/office/powerpoint/2010/main" val="692743399"/>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1375" y="0"/>
            <a:ext cx="427062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85000"/>
                    <a:lumOff val="15000"/>
                  </a:schemeClr>
                </a:solidFill>
              </a:rPr>
              <a:t>Image</a:t>
            </a:r>
            <a:endParaRPr lang="en-US" dirty="0">
              <a:solidFill>
                <a:schemeClr val="tx1">
                  <a:lumMod val="85000"/>
                  <a:lumOff val="15000"/>
                </a:schemeClr>
              </a:solidFill>
            </a:endParaRP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bg1">
                    <a:lumMod val="65000"/>
                  </a:schemeClr>
                </a:solidFill>
                <a:latin typeface="Simple-Line-Icons" panose="02000503000000000000" pitchFamily="2" charset="2"/>
              </a:rPr>
              <a:t> </a:t>
            </a:r>
            <a:endParaRPr lang="en-US">
              <a:solidFill>
                <a:schemeClr val="bg1">
                  <a:lumMod val="65000"/>
                </a:schemeClr>
              </a:solidFill>
            </a:endParaRPr>
          </a:p>
        </p:txBody>
      </p:sp>
      <p:sp>
        <p:nvSpPr>
          <p:cNvPr id="8" name="Oval 7"/>
          <p:cNvSpPr/>
          <p:nvPr/>
        </p:nvSpPr>
        <p:spPr>
          <a:xfrm>
            <a:off x="1219199" y="1666361"/>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2174695" y="1658877"/>
            <a:ext cx="2031325" cy="923330"/>
          </a:xfrm>
          <a:prstGeom prst="rect">
            <a:avLst/>
          </a:prstGeom>
          <a:noFill/>
        </p:spPr>
        <p:txBody>
          <a:bodyPr wrap="none" rtlCol="0">
            <a:spAutoFit/>
          </a:bodyPr>
          <a:lstStyle/>
          <a:p>
            <a:r>
              <a:rPr lang="en-US"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 ARE CREATIVE</a:t>
            </a:r>
          </a:p>
          <a:p>
            <a:r>
              <a:rPr lang="zh-CN" altLang="en-US" sz="3600" b="1" dirty="0" smtClean="0">
                <a:solidFill>
                  <a:schemeClr val="tx1">
                    <a:lumMod val="65000"/>
                    <a:lumOff val="35000"/>
                  </a:schemeClr>
                </a:solidFill>
                <a:latin typeface="GeosansLight" panose="02000603020000020003" pitchFamily="2" charset="0"/>
              </a:rPr>
              <a:t>软件内容</a:t>
            </a:r>
            <a:endParaRPr lang="en-US" sz="3600" b="1" dirty="0">
              <a:solidFill>
                <a:schemeClr val="tx1">
                  <a:lumMod val="65000"/>
                  <a:lumOff val="35000"/>
                </a:schemeClr>
              </a:solidFill>
              <a:latin typeface="GeosansLight" panose="02000603020000020003" pitchFamily="2" charset="0"/>
            </a:endParaRPr>
          </a:p>
        </p:txBody>
      </p:sp>
      <p:sp>
        <p:nvSpPr>
          <p:cNvPr id="5" name="Rectangle 4"/>
          <p:cNvSpPr/>
          <p:nvPr/>
        </p:nvSpPr>
        <p:spPr>
          <a:xfrm>
            <a:off x="1219199" y="2926706"/>
            <a:ext cx="6527515" cy="2641749"/>
          </a:xfrm>
          <a:prstGeom prst="rect">
            <a:avLst/>
          </a:prstGeom>
        </p:spPr>
        <p:txBody>
          <a:bodyPr wrap="square">
            <a:spAutoFit/>
          </a:bodyPr>
          <a:lstStyle/>
          <a:p>
            <a:pPr algn="just">
              <a:lnSpc>
                <a:spcPct val="150000"/>
              </a:lnSpc>
              <a:spcAft>
                <a:spcPts val="800"/>
              </a:spcAft>
            </a:pPr>
            <a:r>
              <a:rPr lang="en-US" sz="1000" b="1" dirty="0" smtClean="0">
                <a:solidFill>
                  <a:schemeClr val="accent4"/>
                </a:solidFill>
                <a:latin typeface="Open Sans" panose="020B0606030504020204" pitchFamily="34" charset="0"/>
                <a:ea typeface="Calibri" panose="020F0502020204030204" pitchFamily="34" charset="0"/>
                <a:cs typeface="Times New Roman" panose="02020603050405020304" pitchFamily="18" charset="0"/>
              </a:rPr>
              <a:t>WELCOME TO OUR PRESENTATIONS</a:t>
            </a:r>
          </a:p>
          <a:p>
            <a:r>
              <a:rPr lang="zh-TW" altLang="en-US" sz="2400" dirty="0" smtClean="0"/>
              <a:t>课程自动测试系统旨在实现考试的无纸化管理，对数据库考试可以通过互联网络或局域网进行。包括试题的管理，试题的添加，试题的删除，试题的修改，试题的查询；考试管理，答题基本信息设置，学生试题信息显示，学生试题的批改及打分并显示考试的结果信息。 </a:t>
            </a:r>
            <a:endParaRPr lang="zh-CN" altLang="en-US" sz="2400" dirty="0"/>
          </a:p>
        </p:txBody>
      </p:sp>
      <p:pic>
        <p:nvPicPr>
          <p:cNvPr id="39937" name="Picture 1"/>
          <p:cNvPicPr>
            <a:picLocks noChangeAspect="1" noChangeArrowheads="1"/>
          </p:cNvPicPr>
          <p:nvPr/>
        </p:nvPicPr>
        <p:blipFill>
          <a:blip r:embed="rId2"/>
          <a:srcRect/>
          <a:stretch>
            <a:fillRect/>
          </a:stretch>
        </p:blipFill>
        <p:spPr bwMode="auto">
          <a:xfrm>
            <a:off x="8349915" y="477770"/>
            <a:ext cx="3369343" cy="5635275"/>
          </a:xfrm>
          <a:prstGeom prst="rect">
            <a:avLst/>
          </a:prstGeom>
          <a:noFill/>
          <a:ln w="9525">
            <a:noFill/>
            <a:miter lim="800000"/>
            <a:headEnd/>
            <a:tailEnd/>
          </a:ln>
          <a:effectLst/>
        </p:spPr>
      </p:pic>
    </p:spTree>
    <p:extLst>
      <p:ext uri="{BB962C8B-B14F-4D97-AF65-F5344CB8AC3E}">
        <p14:creationId xmlns="" xmlns:p14="http://schemas.microsoft.com/office/powerpoint/2010/main" val="414840470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263704" y="143632"/>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1219200" y="136148"/>
            <a:ext cx="2031325" cy="646331"/>
          </a:xfrm>
          <a:prstGeom prst="rect">
            <a:avLst/>
          </a:prstGeom>
          <a:noFill/>
        </p:spPr>
        <p:txBody>
          <a:bodyPr wrap="none" rtlCol="0">
            <a:spAutoFit/>
          </a:bodyPr>
          <a:lstStyle/>
          <a:p>
            <a:r>
              <a:rPr lang="zh-CN" altLang="en-US" sz="3600" dirty="0" smtClean="0">
                <a:solidFill>
                  <a:schemeClr val="tx1">
                    <a:lumMod val="65000"/>
                    <a:lumOff val="35000"/>
                  </a:schemeClr>
                </a:solidFill>
                <a:latin typeface="GeosansLight" panose="02000603020000020003" pitchFamily="2" charset="0"/>
              </a:rPr>
              <a:t>软件功能</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1219200" y="782479"/>
            <a:ext cx="4977645" cy="246221"/>
          </a:xfrm>
          <a:prstGeom prst="rect">
            <a:avLst/>
          </a:prstGeom>
          <a:noFill/>
        </p:spPr>
        <p:txBody>
          <a:bodyPr wrap="none" rtlCol="0">
            <a:spAutoFit/>
          </a:bodyPr>
          <a:lstStyle/>
          <a:p>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7" name="Oval 6"/>
          <p:cNvSpPr/>
          <p:nvPr/>
        </p:nvSpPr>
        <p:spPr>
          <a:xfrm>
            <a:off x="1229292"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9" name="Rectangle 8"/>
          <p:cNvSpPr/>
          <p:nvPr/>
        </p:nvSpPr>
        <p:spPr>
          <a:xfrm>
            <a:off x="2005579" y="2384896"/>
            <a:ext cx="2409825" cy="584775"/>
          </a:xfrm>
          <a:prstGeom prst="rect">
            <a:avLst/>
          </a:prstGeom>
        </p:spPr>
        <p:txBody>
          <a:bodyPr wrap="square">
            <a:spAutoFit/>
          </a:bodyPr>
          <a:lstStyle/>
          <a:p>
            <a:r>
              <a:rPr lang="zh-TW" altLang="en-US" sz="1600" dirty="0" smtClean="0"/>
              <a:t>本系统支持新用户注册功能。</a:t>
            </a:r>
            <a:endParaRPr lang="en-US" sz="1600" dirty="0">
              <a:solidFill>
                <a:schemeClr val="tx1">
                  <a:lumMod val="65000"/>
                  <a:lumOff val="35000"/>
                </a:schemeClr>
              </a:solidFill>
            </a:endParaRPr>
          </a:p>
        </p:txBody>
      </p:sp>
      <p:sp>
        <p:nvSpPr>
          <p:cNvPr id="10" name="Oval 9"/>
          <p:cNvSpPr/>
          <p:nvPr/>
        </p:nvSpPr>
        <p:spPr>
          <a:xfrm>
            <a:off x="1215004"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1" name="Rectangle 10"/>
          <p:cNvSpPr/>
          <p:nvPr/>
        </p:nvSpPr>
        <p:spPr>
          <a:xfrm>
            <a:off x="1991291" y="3765218"/>
            <a:ext cx="2409825" cy="830997"/>
          </a:xfrm>
          <a:prstGeom prst="rect">
            <a:avLst/>
          </a:prstGeom>
        </p:spPr>
        <p:txBody>
          <a:bodyPr wrap="square">
            <a:spAutoFit/>
          </a:bodyPr>
          <a:lstStyle/>
          <a:p>
            <a:r>
              <a:rPr lang="zh-TW" altLang="en-US" sz="1600" dirty="0" smtClean="0"/>
              <a:t>本系统支持学生用户进行考试</a:t>
            </a:r>
            <a:r>
              <a:rPr lang="zh-CN" altLang="en-US" sz="1600" dirty="0" smtClean="0"/>
              <a:t>、查询、纠错</a:t>
            </a:r>
            <a:r>
              <a:rPr lang="zh-TW" altLang="en-US" sz="1600" dirty="0" smtClean="0"/>
              <a:t>功能。</a:t>
            </a:r>
            <a:endParaRPr lang="zh-CN" altLang="en-US" sz="1600" dirty="0"/>
          </a:p>
        </p:txBody>
      </p:sp>
      <p:sp>
        <p:nvSpPr>
          <p:cNvPr id="13" name="Oval 12"/>
          <p:cNvSpPr/>
          <p:nvPr/>
        </p:nvSpPr>
        <p:spPr>
          <a:xfrm>
            <a:off x="4569725"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4" name="Rectangle 13"/>
          <p:cNvSpPr/>
          <p:nvPr/>
        </p:nvSpPr>
        <p:spPr>
          <a:xfrm>
            <a:off x="5354033" y="1903632"/>
            <a:ext cx="2409825" cy="1323439"/>
          </a:xfrm>
          <a:prstGeom prst="rect">
            <a:avLst/>
          </a:prstGeom>
        </p:spPr>
        <p:txBody>
          <a:bodyPr wrap="square">
            <a:spAutoFit/>
          </a:bodyPr>
          <a:lstStyle/>
          <a:p>
            <a:endParaRPr lang="en-US" sz="16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TW" altLang="en-US" sz="1600" dirty="0" smtClean="0"/>
              <a:t>本课程自动测试系统涉及到题库管理、试卷管理、考试管理、用户管理四个功能模块。</a:t>
            </a:r>
            <a:endParaRPr lang="zh-CN" altLang="en-US" sz="1600" dirty="0"/>
          </a:p>
        </p:txBody>
      </p:sp>
      <p:sp>
        <p:nvSpPr>
          <p:cNvPr id="15" name="Oval 14"/>
          <p:cNvSpPr/>
          <p:nvPr/>
        </p:nvSpPr>
        <p:spPr>
          <a:xfrm>
            <a:off x="4555437"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6" name="Rectangle 15"/>
          <p:cNvSpPr/>
          <p:nvPr/>
        </p:nvSpPr>
        <p:spPr>
          <a:xfrm>
            <a:off x="5347766" y="3532607"/>
            <a:ext cx="2409825" cy="1323439"/>
          </a:xfrm>
          <a:prstGeom prst="rect">
            <a:avLst/>
          </a:prstGeom>
        </p:spPr>
        <p:txBody>
          <a:bodyPr wrap="square">
            <a:spAutoFit/>
          </a:bodyPr>
          <a:lstStyle/>
          <a:p>
            <a:endParaRPr lang="en-US" sz="16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TW" altLang="en-US" sz="1600" dirty="0" smtClean="0"/>
              <a:t>本系统支持教师用户题库管理操作功能。包含题目的添加、删除、修改、查询操作等。</a:t>
            </a:r>
            <a:endParaRPr lang="en-US" sz="1600" dirty="0">
              <a:solidFill>
                <a:schemeClr val="tx1">
                  <a:lumMod val="65000"/>
                  <a:lumOff val="35000"/>
                </a:schemeClr>
              </a:solidFill>
            </a:endParaRPr>
          </a:p>
        </p:txBody>
      </p:sp>
      <p:sp>
        <p:nvSpPr>
          <p:cNvPr id="17" name="Oval 16"/>
          <p:cNvSpPr/>
          <p:nvPr/>
        </p:nvSpPr>
        <p:spPr>
          <a:xfrm>
            <a:off x="7924446" y="2453089"/>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18" name="Rectangle 17"/>
          <p:cNvSpPr/>
          <p:nvPr/>
        </p:nvSpPr>
        <p:spPr>
          <a:xfrm>
            <a:off x="8700733" y="1967801"/>
            <a:ext cx="2409825" cy="1477328"/>
          </a:xfrm>
          <a:prstGeom prst="rect">
            <a:avLst/>
          </a:prstGeom>
        </p:spPr>
        <p:txBody>
          <a:bodyPr wrap="square">
            <a:spAutoFit/>
          </a:bodyPr>
          <a:lstStyle/>
          <a:p>
            <a:endParaRPr lang="en-US" sz="10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TW" altLang="en-US" sz="1600" dirty="0" smtClean="0"/>
              <a:t>本系统支持用户登录功能。登录时用户将进行身份的选择，而后输入指定的用户名和密码，点击登录键，实现登录。</a:t>
            </a:r>
            <a:endParaRPr lang="zh-CN" altLang="en-US" sz="1600" dirty="0"/>
          </a:p>
        </p:txBody>
      </p:sp>
      <p:sp>
        <p:nvSpPr>
          <p:cNvPr id="19" name="Oval 18"/>
          <p:cNvSpPr/>
          <p:nvPr/>
        </p:nvSpPr>
        <p:spPr>
          <a:xfrm>
            <a:off x="7910158" y="3833411"/>
            <a:ext cx="571500" cy="571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latin typeface="FontAwesome" pitchFamily="2" charset="0"/>
              </a:rPr>
              <a:t></a:t>
            </a:r>
            <a:endParaRPr lang="en-US">
              <a:solidFill>
                <a:schemeClr val="bg1">
                  <a:lumMod val="95000"/>
                </a:schemeClr>
              </a:solidFill>
            </a:endParaRPr>
          </a:p>
        </p:txBody>
      </p:sp>
      <p:sp>
        <p:nvSpPr>
          <p:cNvPr id="20" name="Rectangle 19"/>
          <p:cNvSpPr/>
          <p:nvPr/>
        </p:nvSpPr>
        <p:spPr>
          <a:xfrm>
            <a:off x="8710508" y="3548648"/>
            <a:ext cx="2409825" cy="1323439"/>
          </a:xfrm>
          <a:prstGeom prst="rect">
            <a:avLst/>
          </a:prstGeom>
        </p:spPr>
        <p:txBody>
          <a:bodyPr wrap="square">
            <a:spAutoFit/>
          </a:bodyPr>
          <a:lstStyle/>
          <a:p>
            <a:endParaRPr lang="en-US" sz="1600" b="1" dirty="0" smtClean="0">
              <a:solidFill>
                <a:schemeClr val="tx1">
                  <a:lumMod val="65000"/>
                  <a:lumOff val="35000"/>
                </a:schemeClr>
              </a:solidFill>
              <a:latin typeface="Open Sans" panose="020B0606030504020204" pitchFamily="34" charset="0"/>
              <a:ea typeface="Calibri" panose="020F0502020204030204" pitchFamily="34" charset="0"/>
            </a:endParaRPr>
          </a:p>
          <a:p>
            <a:r>
              <a:rPr lang="zh-TW" altLang="en-US" sz="1600" dirty="0" smtClean="0"/>
              <a:t>本系统支持管理员用户功能。管理员用户的权限是针对该系统的所有操作均可以进行。</a:t>
            </a:r>
            <a:endParaRPr lang="en-US" sz="1600" dirty="0">
              <a:solidFill>
                <a:schemeClr val="tx1">
                  <a:lumMod val="65000"/>
                  <a:lumOff val="35000"/>
                </a:schemeClr>
              </a:solidFill>
            </a:endParaRPr>
          </a:p>
        </p:txBody>
      </p:sp>
    </p:spTree>
    <p:extLst>
      <p:ext uri="{BB962C8B-B14F-4D97-AF65-F5344CB8AC3E}">
        <p14:creationId xmlns="" xmlns:p14="http://schemas.microsoft.com/office/powerpoint/2010/main" val="2468315750"/>
      </p:ext>
    </p:extLst>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58779" y="0"/>
            <a:ext cx="10074442" cy="3962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85000"/>
                  <a:lumOff val="15000"/>
                </a:schemeClr>
              </a:solidFill>
            </a:endParaRPr>
          </a:p>
        </p:txBody>
      </p:sp>
      <p:sp>
        <p:nvSpPr>
          <p:cNvPr id="7" name="TextBox 6"/>
          <p:cNvSpPr txBox="1"/>
          <p:nvPr/>
        </p:nvSpPr>
        <p:spPr>
          <a:xfrm>
            <a:off x="5364869" y="4599307"/>
            <a:ext cx="1244477" cy="400110"/>
          </a:xfrm>
          <a:prstGeom prst="rect">
            <a:avLst/>
          </a:prstGeom>
          <a:noFill/>
        </p:spPr>
        <p:txBody>
          <a:bodyPr wrap="square" rtlCol="0">
            <a:spAutoFit/>
          </a:bodyPr>
          <a:lstStyle/>
          <a:p>
            <a:r>
              <a:rPr lang="zh-CN" altLang="en-US" sz="2000" b="1" dirty="0" smtClean="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功能模型</a:t>
            </a:r>
            <a:endParaRPr lang="en-US" sz="20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Rectangle 13"/>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10" name="Rectangle 9"/>
          <p:cNvSpPr/>
          <p:nvPr/>
        </p:nvSpPr>
        <p:spPr>
          <a:xfrm>
            <a:off x="5372886" y="5807795"/>
            <a:ext cx="1454244" cy="246221"/>
          </a:xfrm>
          <a:prstGeom prst="rect">
            <a:avLst/>
          </a:prstGeom>
          <a:ln>
            <a:solidFill>
              <a:schemeClr val="bg1">
                <a:lumMod val="50000"/>
              </a:schemeClr>
            </a:solidFill>
          </a:ln>
        </p:spPr>
        <p:txBody>
          <a:bodyPr wrap="none">
            <a:spAutoFit/>
          </a:bodyPr>
          <a:lstStyle/>
          <a:p>
            <a:pPr algn="ct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SINGLE TEXT LAYOUT</a:t>
            </a:r>
          </a:p>
        </p:txBody>
      </p:sp>
      <p:sp>
        <p:nvSpPr>
          <p:cNvPr id="368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noChangeAspect="1"/>
          </p:cNvGraphicFramePr>
          <p:nvPr/>
        </p:nvGraphicFramePr>
        <p:xfrm>
          <a:off x="2149641" y="1106903"/>
          <a:ext cx="7775585" cy="2414337"/>
        </p:xfrm>
        <a:graphic>
          <a:graphicData uri="http://schemas.openxmlformats.org/presentationml/2006/ole">
            <p:oleObj spid="_x0000_s36865" r:id="rId3" imgW="4174557" imgH="1294598" progId="">
              <p:embed/>
            </p:oleObj>
          </a:graphicData>
        </a:graphic>
      </p:graphicFrame>
    </p:spTree>
    <p:extLst>
      <p:ext uri="{BB962C8B-B14F-4D97-AF65-F5344CB8AC3E}">
        <p14:creationId xmlns="" xmlns:p14="http://schemas.microsoft.com/office/powerpoint/2010/main" val="1751654823"/>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8910657" y="168668"/>
            <a:ext cx="2031325" cy="646331"/>
          </a:xfrm>
          <a:prstGeom prst="rect">
            <a:avLst/>
          </a:prstGeom>
          <a:noFill/>
        </p:spPr>
        <p:txBody>
          <a:bodyPr wrap="none" rtlCol="0">
            <a:spAutoFit/>
          </a:bodyPr>
          <a:lstStyle/>
          <a:p>
            <a:pPr algn="r"/>
            <a:r>
              <a:rPr lang="zh-CN" altLang="en-US" sz="3600" dirty="0" smtClean="0">
                <a:solidFill>
                  <a:schemeClr val="tx1">
                    <a:lumMod val="65000"/>
                    <a:lumOff val="35000"/>
                  </a:schemeClr>
                </a:solidFill>
                <a:latin typeface="GeosansLight" panose="02000603020000020003" pitchFamily="2" charset="0"/>
              </a:rPr>
              <a:t>结果展示</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5" name="Rectangle 4"/>
          <p:cNvSpPr/>
          <p:nvPr/>
        </p:nvSpPr>
        <p:spPr>
          <a:xfrm>
            <a:off x="0" y="0"/>
            <a:ext cx="42535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pic>
        <p:nvPicPr>
          <p:cNvPr id="30721" name="Picture 1"/>
          <p:cNvPicPr>
            <a:picLocks noChangeAspect="1" noChangeArrowheads="1"/>
          </p:cNvPicPr>
          <p:nvPr/>
        </p:nvPicPr>
        <p:blipFill>
          <a:blip r:embed="rId2"/>
          <a:srcRect/>
          <a:stretch>
            <a:fillRect/>
          </a:stretch>
        </p:blipFill>
        <p:spPr bwMode="auto">
          <a:xfrm>
            <a:off x="181977" y="125580"/>
            <a:ext cx="3790950" cy="6334125"/>
          </a:xfrm>
          <a:prstGeom prst="rect">
            <a:avLst/>
          </a:prstGeom>
          <a:noFill/>
          <a:ln w="9525">
            <a:noFill/>
            <a:miter lim="800000"/>
            <a:headEnd/>
            <a:tailEnd/>
          </a:ln>
          <a:effectLst/>
        </p:spPr>
      </p:pic>
      <p:sp>
        <p:nvSpPr>
          <p:cNvPr id="27" name="TextBox 26"/>
          <p:cNvSpPr txBox="1"/>
          <p:nvPr/>
        </p:nvSpPr>
        <p:spPr>
          <a:xfrm>
            <a:off x="5061283" y="1010653"/>
            <a:ext cx="4716379" cy="3724096"/>
          </a:xfrm>
          <a:prstGeom prst="rect">
            <a:avLst/>
          </a:prstGeom>
          <a:noFill/>
        </p:spPr>
        <p:txBody>
          <a:bodyPr wrap="square" rtlCol="0">
            <a:spAutoFit/>
          </a:bodyPr>
          <a:lstStyle/>
          <a:p>
            <a:r>
              <a:rPr lang="zh-CN" altLang="en-US" sz="4000" dirty="0" smtClean="0"/>
              <a:t>登录界面</a:t>
            </a:r>
            <a:endParaRPr lang="en-US" altLang="zh-CN" sz="4000" dirty="0" smtClean="0"/>
          </a:p>
          <a:p>
            <a:endParaRPr lang="en-US" altLang="zh-CN" dirty="0" smtClean="0"/>
          </a:p>
          <a:p>
            <a:endParaRPr lang="en-US" altLang="zh-CN" dirty="0" smtClean="0"/>
          </a:p>
          <a:p>
            <a:r>
              <a:rPr lang="zh-CN" altLang="en-US" sz="3200" dirty="0" smtClean="0"/>
              <a:t>通过选择不同的身份进入系统，可选择对应的学生、教师、管理员身份进行登录，页面将会跳转到对应的页面</a:t>
            </a:r>
            <a:endParaRPr lang="zh-CN" altLang="en-US" sz="3200" dirty="0"/>
          </a:p>
        </p:txBody>
      </p:sp>
    </p:spTree>
    <p:extLst>
      <p:ext uri="{BB962C8B-B14F-4D97-AF65-F5344CB8AC3E}">
        <p14:creationId xmlns="" xmlns:p14="http://schemas.microsoft.com/office/powerpoint/2010/main" val="4037052832"/>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7018638" y="0"/>
            <a:ext cx="517336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17" name="Rectangle 16"/>
          <p:cNvSpPr/>
          <p:nvPr/>
        </p:nvSpPr>
        <p:spPr>
          <a:xfrm>
            <a:off x="7018638" y="4341341"/>
            <a:ext cx="5173362" cy="2516659"/>
          </a:xfrm>
          <a:prstGeom prst="rect">
            <a:avLst/>
          </a:prstGeom>
          <a:solidFill>
            <a:schemeClr val="tx1">
              <a:lumMod val="85000"/>
              <a:lumOff val="1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bg1">
                    <a:lumMod val="75000"/>
                  </a:schemeClr>
                </a:solidFill>
                <a:latin typeface="Simple-Line-Icons" panose="02000503000000000000" pitchFamily="2" charset="2"/>
              </a:rPr>
              <a:t> </a:t>
            </a:r>
            <a:endParaRPr lang="en-US">
              <a:solidFill>
                <a:schemeClr val="bg1">
                  <a:lumMod val="75000"/>
                </a:schemeClr>
              </a:solidFill>
            </a:endParaRPr>
          </a:p>
        </p:txBody>
      </p:sp>
      <p:grpSp>
        <p:nvGrpSpPr>
          <p:cNvPr id="15" name="Group 14"/>
          <p:cNvGrpSpPr/>
          <p:nvPr/>
        </p:nvGrpSpPr>
        <p:grpSpPr>
          <a:xfrm>
            <a:off x="266700" y="1952957"/>
            <a:ext cx="3864142" cy="1431928"/>
            <a:chOff x="266700" y="2915309"/>
            <a:chExt cx="3493370" cy="923330"/>
          </a:xfrm>
        </p:grpSpPr>
        <p:sp>
          <p:nvSpPr>
            <p:cNvPr id="11" name="Oval 10"/>
            <p:cNvSpPr/>
            <p:nvPr/>
          </p:nvSpPr>
          <p:spPr>
            <a:xfrm>
              <a:off x="266700" y="2922793"/>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13" name="TextBox 12"/>
            <p:cNvSpPr txBox="1"/>
            <p:nvPr/>
          </p:nvSpPr>
          <p:spPr>
            <a:xfrm>
              <a:off x="1222196" y="2915309"/>
              <a:ext cx="2537874" cy="923330"/>
            </a:xfrm>
            <a:prstGeom prst="rect">
              <a:avLst/>
            </a:prstGeom>
            <a:noFill/>
          </p:spPr>
          <p:txBody>
            <a:bodyPr wrap="none" rtlCol="0">
              <a:spAutoFit/>
            </a:bodyPr>
            <a:lstStyle/>
            <a:p>
              <a:r>
                <a:rPr lang="en-US" b="1" dirty="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PHOTO &amp; ENTERTAIMENT</a:t>
              </a:r>
            </a:p>
            <a:p>
              <a:r>
                <a:rPr lang="zh-CN" altLang="en-US" sz="3600" dirty="0" smtClean="0">
                  <a:solidFill>
                    <a:schemeClr val="tx1">
                      <a:lumMod val="65000"/>
                      <a:lumOff val="35000"/>
                    </a:schemeClr>
                  </a:solidFill>
                  <a:latin typeface="GeosansLight" panose="02000603020000020003" pitchFamily="2" charset="0"/>
                </a:rPr>
                <a:t>注册界面</a:t>
              </a:r>
              <a:endParaRPr lang="en-US" sz="3600" dirty="0">
                <a:solidFill>
                  <a:schemeClr val="tx1">
                    <a:lumMod val="65000"/>
                    <a:lumOff val="35000"/>
                  </a:schemeClr>
                </a:solidFill>
                <a:latin typeface="GeosansLight" panose="02000603020000020003" pitchFamily="2" charset="0"/>
              </a:endParaRPr>
            </a:p>
          </p:txBody>
        </p:sp>
      </p:grpSp>
      <p:sp>
        <p:nvSpPr>
          <p:cNvPr id="19" name="TextBox 18"/>
          <p:cNvSpPr txBox="1"/>
          <p:nvPr/>
        </p:nvSpPr>
        <p:spPr>
          <a:xfrm>
            <a:off x="7553942" y="4811286"/>
            <a:ext cx="3484761" cy="1384995"/>
          </a:xfrm>
          <a:prstGeom prst="rect">
            <a:avLst/>
          </a:prstGeom>
          <a:noFill/>
        </p:spPr>
        <p:txBody>
          <a:bodyPr wrap="square" rtlCol="0">
            <a:spAutoFit/>
          </a:bodyPr>
          <a:lstStyle/>
          <a:p>
            <a:pPr algn="just"/>
            <a:r>
              <a:rPr lang="en-US" sz="1400" b="1"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MONTE NOTE</a:t>
            </a:r>
          </a:p>
          <a:p>
            <a:pPr algn="just"/>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Lid </a:t>
            </a:r>
            <a:r>
              <a:rPr lang="en-US" sz="10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est laborum dolo rumes fugats untras. Etharums ser quidem rerum facilis dolores nemis omnis fugats vitaes nemo minima rerums unsers sadips amets.. </a:t>
            </a:r>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Sed </a:t>
            </a:r>
            <a:r>
              <a:rPr lang="en-US" sz="100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ut perspiciatis unde omnis iste natus error sit voluptatem </a:t>
            </a:r>
            <a:r>
              <a:rPr lang="en-US" sz="1000" smtClean="0">
                <a:solidFill>
                  <a:schemeClr val="bg1">
                    <a:lumMod val="85000"/>
                  </a:schemeClr>
                </a:solidFill>
                <a:latin typeface="Open Sans" panose="020B0606030504020204" pitchFamily="34" charset="0"/>
                <a:ea typeface="Open Sans" panose="020B0606030504020204" pitchFamily="34" charset="0"/>
                <a:cs typeface="Open Sans" panose="020B0606030504020204" pitchFamily="34" charset="0"/>
              </a:rPr>
              <a:t>accusantium.</a:t>
            </a:r>
          </a:p>
        </p:txBody>
      </p:sp>
      <p:sp>
        <p:nvSpPr>
          <p:cNvPr id="12" name="TextBox 11"/>
          <p:cNvSpPr txBox="1"/>
          <p:nvPr/>
        </p:nvSpPr>
        <p:spPr>
          <a:xfrm>
            <a:off x="657727" y="3352799"/>
            <a:ext cx="5955476" cy="369332"/>
          </a:xfrm>
          <a:prstGeom prst="rect">
            <a:avLst/>
          </a:prstGeom>
          <a:noFill/>
        </p:spPr>
        <p:txBody>
          <a:bodyPr wrap="none" rtlCol="0">
            <a:spAutoFit/>
          </a:bodyPr>
          <a:lstStyle/>
          <a:p>
            <a:r>
              <a:rPr lang="zh-CN" altLang="en-US" dirty="0" smtClean="0"/>
              <a:t>根据自己的身份进行注册，输入用户名与密码完成注册。</a:t>
            </a:r>
            <a:endParaRPr lang="zh-CN" altLang="en-US" dirty="0"/>
          </a:p>
        </p:txBody>
      </p:sp>
      <p:pic>
        <p:nvPicPr>
          <p:cNvPr id="55299" name="Picture 3"/>
          <p:cNvPicPr>
            <a:picLocks noChangeAspect="1" noChangeArrowheads="1"/>
          </p:cNvPicPr>
          <p:nvPr/>
        </p:nvPicPr>
        <p:blipFill>
          <a:blip r:embed="rId2"/>
          <a:srcRect/>
          <a:stretch>
            <a:fillRect/>
          </a:stretch>
        </p:blipFill>
        <p:spPr bwMode="auto">
          <a:xfrm>
            <a:off x="7515726" y="189497"/>
            <a:ext cx="3957888" cy="6575539"/>
          </a:xfrm>
          <a:prstGeom prst="rect">
            <a:avLst/>
          </a:prstGeom>
          <a:noFill/>
          <a:ln w="9525">
            <a:noFill/>
            <a:miter lim="800000"/>
            <a:headEnd/>
            <a:tailEnd/>
          </a:ln>
          <a:effectLst/>
        </p:spPr>
      </p:pic>
    </p:spTree>
    <p:extLst>
      <p:ext uri="{BB962C8B-B14F-4D97-AF65-F5344CB8AC3E}">
        <p14:creationId xmlns="" xmlns:p14="http://schemas.microsoft.com/office/powerpoint/2010/main" val="1190182755"/>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8910657" y="168668"/>
            <a:ext cx="2031325" cy="646331"/>
          </a:xfrm>
          <a:prstGeom prst="rect">
            <a:avLst/>
          </a:prstGeom>
          <a:noFill/>
        </p:spPr>
        <p:txBody>
          <a:bodyPr wrap="none" rtlCol="0">
            <a:spAutoFit/>
          </a:bodyPr>
          <a:lstStyle/>
          <a:p>
            <a:pPr algn="r"/>
            <a:r>
              <a:rPr lang="zh-CN" altLang="en-US" sz="3600" dirty="0" smtClean="0">
                <a:solidFill>
                  <a:schemeClr val="tx1">
                    <a:lumMod val="65000"/>
                    <a:lumOff val="35000"/>
                  </a:schemeClr>
                </a:solidFill>
                <a:latin typeface="GeosansLight" panose="02000603020000020003" pitchFamily="2" charset="0"/>
              </a:rPr>
              <a:t>结果展示</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5" name="Rectangle 4"/>
          <p:cNvSpPr/>
          <p:nvPr/>
        </p:nvSpPr>
        <p:spPr>
          <a:xfrm>
            <a:off x="0" y="0"/>
            <a:ext cx="42535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7" name="TextBox 26"/>
          <p:cNvSpPr txBox="1"/>
          <p:nvPr/>
        </p:nvSpPr>
        <p:spPr>
          <a:xfrm>
            <a:off x="5061283" y="1010653"/>
            <a:ext cx="4716379" cy="3385542"/>
          </a:xfrm>
          <a:prstGeom prst="rect">
            <a:avLst/>
          </a:prstGeom>
          <a:noFill/>
        </p:spPr>
        <p:txBody>
          <a:bodyPr wrap="square" rtlCol="0">
            <a:spAutoFit/>
          </a:bodyPr>
          <a:lstStyle/>
          <a:p>
            <a:r>
              <a:rPr lang="zh-CN" altLang="en-US" sz="3600" dirty="0" smtClean="0"/>
              <a:t>学生考试界面</a:t>
            </a:r>
            <a:endParaRPr lang="en-US" altLang="zh-CN" sz="3600" dirty="0" smtClean="0"/>
          </a:p>
          <a:p>
            <a:endParaRPr lang="en-US" altLang="zh-CN" dirty="0" smtClean="0"/>
          </a:p>
          <a:p>
            <a:r>
              <a:rPr lang="zh-CN" altLang="en-US" sz="3200" dirty="0" smtClean="0"/>
              <a:t>通过进入学生考试界面，可选择考试的科目，并且可以选择试题测试、试题分数查询、试题错题浏览功能选项。</a:t>
            </a:r>
            <a:endParaRPr lang="zh-CN" altLang="en-US" sz="3200" dirty="0"/>
          </a:p>
        </p:txBody>
      </p:sp>
      <p:pic>
        <p:nvPicPr>
          <p:cNvPr id="56322" name="Picture 2"/>
          <p:cNvPicPr>
            <a:picLocks noChangeAspect="1" noChangeArrowheads="1"/>
          </p:cNvPicPr>
          <p:nvPr/>
        </p:nvPicPr>
        <p:blipFill>
          <a:blip r:embed="rId2"/>
          <a:srcRect/>
          <a:stretch>
            <a:fillRect/>
          </a:stretch>
        </p:blipFill>
        <p:spPr bwMode="auto">
          <a:xfrm>
            <a:off x="379495" y="180473"/>
            <a:ext cx="3717465" cy="5787189"/>
          </a:xfrm>
          <a:prstGeom prst="rect">
            <a:avLst/>
          </a:prstGeom>
          <a:noFill/>
          <a:ln w="9525">
            <a:noFill/>
            <a:miter lim="800000"/>
            <a:headEnd/>
            <a:tailEnd/>
          </a:ln>
          <a:effectLst/>
        </p:spPr>
      </p:pic>
    </p:spTree>
    <p:extLst>
      <p:ext uri="{BB962C8B-B14F-4D97-AF65-F5344CB8AC3E}">
        <p14:creationId xmlns="" xmlns:p14="http://schemas.microsoft.com/office/powerpoint/2010/main" val="4037052832"/>
      </p:ext>
    </p:extLst>
  </p:cSld>
  <p:clrMapOvr>
    <a:masterClrMapping/>
  </p:clrMapOvr>
  <p:transition spd="slow">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1047716" y="151116"/>
            <a:ext cx="877584" cy="877584"/>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lumMod val="50000"/>
                    <a:lumOff val="50000"/>
                  </a:schemeClr>
                </a:solidFill>
                <a:latin typeface="Simple-Line-Icons" panose="02000503000000000000" pitchFamily="2" charset="2"/>
              </a:rPr>
              <a:t></a:t>
            </a:r>
            <a:endParaRPr lang="en-US" sz="2800">
              <a:solidFill>
                <a:schemeClr val="tx1">
                  <a:lumMod val="50000"/>
                  <a:lumOff val="50000"/>
                </a:schemeClr>
              </a:solidFill>
            </a:endParaRPr>
          </a:p>
        </p:txBody>
      </p:sp>
      <p:sp>
        <p:nvSpPr>
          <p:cNvPr id="2" name="TextBox 1"/>
          <p:cNvSpPr txBox="1"/>
          <p:nvPr/>
        </p:nvSpPr>
        <p:spPr>
          <a:xfrm>
            <a:off x="8910657" y="168668"/>
            <a:ext cx="2031325" cy="646331"/>
          </a:xfrm>
          <a:prstGeom prst="rect">
            <a:avLst/>
          </a:prstGeom>
          <a:noFill/>
        </p:spPr>
        <p:txBody>
          <a:bodyPr wrap="none" rtlCol="0">
            <a:spAutoFit/>
          </a:bodyPr>
          <a:lstStyle/>
          <a:p>
            <a:pPr algn="r"/>
            <a:r>
              <a:rPr lang="zh-CN" altLang="en-US" sz="3600" dirty="0" smtClean="0">
                <a:solidFill>
                  <a:schemeClr val="tx1">
                    <a:lumMod val="65000"/>
                    <a:lumOff val="35000"/>
                  </a:schemeClr>
                </a:solidFill>
                <a:latin typeface="GeosansLight" panose="02000603020000020003" pitchFamily="2" charset="0"/>
              </a:rPr>
              <a:t>结果展示</a:t>
            </a:r>
            <a:endParaRPr lang="en-US" sz="3600" dirty="0">
              <a:solidFill>
                <a:schemeClr val="tx1">
                  <a:lumMod val="65000"/>
                  <a:lumOff val="35000"/>
                </a:schemeClr>
              </a:solidFill>
              <a:latin typeface="GeosansLight" panose="02000603020000020003" pitchFamily="2" charset="0"/>
            </a:endParaRPr>
          </a:p>
        </p:txBody>
      </p:sp>
      <p:sp>
        <p:nvSpPr>
          <p:cNvPr id="12" name="TextBox 11"/>
          <p:cNvSpPr txBox="1"/>
          <p:nvPr/>
        </p:nvSpPr>
        <p:spPr>
          <a:xfrm>
            <a:off x="5964333" y="814999"/>
            <a:ext cx="4977645" cy="246221"/>
          </a:xfrm>
          <a:prstGeom prst="rect">
            <a:avLst/>
          </a:prstGeom>
          <a:noFill/>
        </p:spPr>
        <p:txBody>
          <a:bodyPr wrap="none" rtlCol="0">
            <a:spAutoFit/>
          </a:bodyPr>
          <a:lstStyle/>
          <a:p>
            <a:pPr algn="r"/>
            <a:r>
              <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Raw denim typewriter Carles irony. Helvetica farers Blue Bottle, distery vero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you.</a:t>
            </a:r>
          </a:p>
        </p:txBody>
      </p:sp>
      <p:sp>
        <p:nvSpPr>
          <p:cNvPr id="4" name="TextBox 3"/>
          <p:cNvSpPr txBox="1"/>
          <p:nvPr/>
        </p:nvSpPr>
        <p:spPr>
          <a:xfrm>
            <a:off x="9881810" y="6534361"/>
            <a:ext cx="1423788" cy="246221"/>
          </a:xfrm>
          <a:prstGeom prst="rect">
            <a:avLst/>
          </a:prstGeom>
          <a:noFill/>
        </p:spPr>
        <p:txBody>
          <a:bodyPr wrap="none" rtlCol="0">
            <a:spAutoFit/>
          </a:bodyPr>
          <a:lstStyle/>
          <a:p>
            <a:r>
              <a:rPr lang="en-US" sz="1000" b="1"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Monte Biz </a:t>
            </a:r>
            <a:r>
              <a:rPr lang="en-US" sz="1000" smtClean="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Company</a:t>
            </a:r>
            <a:endParaRPr lang="en-US" sz="10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p:cNvSpPr/>
          <p:nvPr/>
        </p:nvSpPr>
        <p:spPr>
          <a:xfrm>
            <a:off x="11305598" y="6472806"/>
            <a:ext cx="753951" cy="369332"/>
          </a:xfrm>
          <a:prstGeom prst="rect">
            <a:avLst/>
          </a:prstGeom>
        </p:spPr>
        <p:txBody>
          <a:bodyPr wrap="square">
            <a:spAutoFit/>
          </a:bodyPr>
          <a:lstStyle/>
          <a:p>
            <a:r>
              <a:rPr lang="en-US" smtClean="0">
                <a:solidFill>
                  <a:schemeClr val="tx1">
                    <a:lumMod val="65000"/>
                    <a:lumOff val="35000"/>
                  </a:schemeClr>
                </a:solidFill>
                <a:latin typeface="Simple-Line-Icons" panose="02000503000000000000" pitchFamily="2" charset="2"/>
              </a:rPr>
              <a:t> </a:t>
            </a:r>
            <a:endParaRPr lang="en-US">
              <a:solidFill>
                <a:schemeClr val="tx1">
                  <a:lumMod val="65000"/>
                  <a:lumOff val="35000"/>
                </a:schemeClr>
              </a:solidFill>
            </a:endParaRPr>
          </a:p>
        </p:txBody>
      </p:sp>
      <p:sp>
        <p:nvSpPr>
          <p:cNvPr id="5" name="Rectangle 4"/>
          <p:cNvSpPr/>
          <p:nvPr/>
        </p:nvSpPr>
        <p:spPr>
          <a:xfrm>
            <a:off x="0" y="0"/>
            <a:ext cx="4253501"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lumMod val="85000"/>
                    <a:lumOff val="15000"/>
                  </a:schemeClr>
                </a:solidFill>
              </a:rPr>
              <a:t>Image</a:t>
            </a:r>
            <a:endParaRPr lang="en-US">
              <a:solidFill>
                <a:schemeClr val="tx1">
                  <a:lumMod val="85000"/>
                  <a:lumOff val="15000"/>
                </a:schemeClr>
              </a:solidFill>
            </a:endParaRPr>
          </a:p>
        </p:txBody>
      </p:sp>
      <p:sp>
        <p:nvSpPr>
          <p:cNvPr id="27" name="TextBox 26"/>
          <p:cNvSpPr txBox="1"/>
          <p:nvPr/>
        </p:nvSpPr>
        <p:spPr>
          <a:xfrm>
            <a:off x="5061283" y="1010653"/>
            <a:ext cx="4716379" cy="3724096"/>
          </a:xfrm>
          <a:prstGeom prst="rect">
            <a:avLst/>
          </a:prstGeom>
          <a:noFill/>
        </p:spPr>
        <p:txBody>
          <a:bodyPr wrap="square" rtlCol="0">
            <a:spAutoFit/>
          </a:bodyPr>
          <a:lstStyle/>
          <a:p>
            <a:r>
              <a:rPr lang="zh-CN" altLang="en-US" sz="4000" dirty="0" smtClean="0"/>
              <a:t>教师管理界面</a:t>
            </a:r>
            <a:endParaRPr lang="en-US" altLang="zh-CN" sz="4000" dirty="0" smtClean="0"/>
          </a:p>
          <a:p>
            <a:endParaRPr lang="en-US" altLang="zh-CN" dirty="0" smtClean="0"/>
          </a:p>
          <a:p>
            <a:endParaRPr lang="en-US" altLang="zh-CN" dirty="0" smtClean="0"/>
          </a:p>
          <a:p>
            <a:r>
              <a:rPr lang="zh-CN" altLang="en-US" sz="3200" dirty="0" smtClean="0"/>
              <a:t>通过进入教师管理界面，可选择考生试卷结果查询、查看考生信息、试题添加、试题删除、试题修改功能选项。</a:t>
            </a:r>
            <a:endParaRPr lang="zh-CN" altLang="en-US" sz="3200" dirty="0"/>
          </a:p>
        </p:txBody>
      </p:sp>
      <p:pic>
        <p:nvPicPr>
          <p:cNvPr id="56322" name="Picture 2"/>
          <p:cNvPicPr>
            <a:picLocks noChangeAspect="1" noChangeArrowheads="1"/>
          </p:cNvPicPr>
          <p:nvPr/>
        </p:nvPicPr>
        <p:blipFill>
          <a:blip r:embed="rId2"/>
          <a:srcRect/>
          <a:stretch>
            <a:fillRect/>
          </a:stretch>
        </p:blipFill>
        <p:spPr bwMode="auto">
          <a:xfrm>
            <a:off x="284497" y="212308"/>
            <a:ext cx="3762375" cy="6353175"/>
          </a:xfrm>
          <a:prstGeom prst="rect">
            <a:avLst/>
          </a:prstGeom>
          <a:noFill/>
          <a:ln w="9525">
            <a:noFill/>
            <a:miter lim="800000"/>
            <a:headEnd/>
            <a:tailEnd/>
          </a:ln>
          <a:effectLst/>
        </p:spPr>
      </p:pic>
    </p:spTree>
    <p:extLst>
      <p:ext uri="{BB962C8B-B14F-4D97-AF65-F5344CB8AC3E}">
        <p14:creationId xmlns="" xmlns:p14="http://schemas.microsoft.com/office/powerpoint/2010/main" val="4037052832"/>
      </p:ext>
    </p:extLst>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1155</TotalTime>
  <Words>694</Words>
  <Application>Microsoft Office PowerPoint</Application>
  <PresentationFormat>自定义</PresentationFormat>
  <Paragraphs>116</Paragraphs>
  <Slides>12</Slides>
  <Notes>0</Notes>
  <HiddenSlides>0</HiddenSlides>
  <MMClips>1</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12</vt:i4>
      </vt:variant>
    </vt:vector>
  </HeadingPairs>
  <TitlesOfParts>
    <vt:vector size="13" baseType="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哎呀小小草</dc:creator>
  <cp:keywords/>
  <dc:description/>
  <cp:lastModifiedBy>apple2</cp:lastModifiedBy>
  <cp:revision>271</cp:revision>
  <dcterms:created xsi:type="dcterms:W3CDTF">2014-06-17T03:21:18Z</dcterms:created>
  <dcterms:modified xsi:type="dcterms:W3CDTF">2018-06-19T15:56:22Z</dcterms:modified>
  <cp:category/>
</cp:coreProperties>
</file>