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346836"/>
            <a:ext cx="116586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4322446"/>
            <a:ext cx="11658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438150"/>
            <a:ext cx="335184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438150"/>
            <a:ext cx="986123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2051686"/>
            <a:ext cx="1340739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5507356"/>
            <a:ext cx="1340739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190750"/>
            <a:ext cx="66065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190750"/>
            <a:ext cx="66065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38150"/>
            <a:ext cx="134073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017396"/>
            <a:ext cx="657617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006090"/>
            <a:ext cx="657617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2017396"/>
            <a:ext cx="660856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3006090"/>
            <a:ext cx="660856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184911"/>
            <a:ext cx="786955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48640"/>
            <a:ext cx="5013602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184911"/>
            <a:ext cx="786955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468880"/>
            <a:ext cx="5013602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438150"/>
            <a:ext cx="134073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190750"/>
            <a:ext cx="134073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4A1A-6DC9-4E53-BA40-A96A300FD2F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7627621"/>
            <a:ext cx="52463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7627621"/>
            <a:ext cx="34975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F5FE-88B6-430D-AACA-DA0D7A80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D91DE-2F08-4AD5-AB16-74B29C69C80D}"/>
              </a:ext>
            </a:extLst>
          </p:cNvPr>
          <p:cNvSpPr/>
          <p:nvPr/>
        </p:nvSpPr>
        <p:spPr>
          <a:xfrm>
            <a:off x="4582826" y="550716"/>
            <a:ext cx="3262746" cy="1309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Met inclusion criteria (N=14,516)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8C324-E62A-4484-9F52-C48A23F827BE}"/>
              </a:ext>
            </a:extLst>
          </p:cNvPr>
          <p:cNvSpPr/>
          <p:nvPr/>
        </p:nvSpPr>
        <p:spPr>
          <a:xfrm>
            <a:off x="4582825" y="2729344"/>
            <a:ext cx="3262745" cy="1309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Analyzed (N=7,036)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C55D84-5C19-4601-80B5-5C809FBA6F27}"/>
              </a:ext>
            </a:extLst>
          </p:cNvPr>
          <p:cNvSpPr/>
          <p:nvPr/>
        </p:nvSpPr>
        <p:spPr>
          <a:xfrm>
            <a:off x="8335928" y="550716"/>
            <a:ext cx="6928322" cy="3487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Excluded (N=7,480):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Initial visit 2018 (N=4,844)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Lacking patient ID (N&lt;10)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Censor first 2 quarters (N=2,451)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Died on initial visit (N&lt;10)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$0 Costs across all visits (N&lt;10)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Had initial visit with complicated colic (N=179)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060741-89DD-45DA-8D55-6993CF667025}"/>
              </a:ext>
            </a:extLst>
          </p:cNvPr>
          <p:cNvSpPr/>
          <p:nvPr/>
        </p:nvSpPr>
        <p:spPr>
          <a:xfrm>
            <a:off x="2878282" y="4367645"/>
            <a:ext cx="3262745" cy="1309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Admitted to Hospital on Index ED Visit (N=783)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50CEAF-9833-427F-9006-0085CFC70AF0}"/>
              </a:ext>
            </a:extLst>
          </p:cNvPr>
          <p:cNvSpPr/>
          <p:nvPr/>
        </p:nvSpPr>
        <p:spPr>
          <a:xfrm>
            <a:off x="9802516" y="4374071"/>
            <a:ext cx="3262745" cy="1309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 Admitted to Hospital on Index ED Visit (N=6243)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6A24B-266F-4D78-A467-8A7F40109191}"/>
              </a:ext>
            </a:extLst>
          </p:cNvPr>
          <p:cNvSpPr/>
          <p:nvPr/>
        </p:nvSpPr>
        <p:spPr>
          <a:xfrm rot="16200000">
            <a:off x="-1167249" y="1880755"/>
            <a:ext cx="3605645" cy="710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Enrollment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5E77E0-C55E-46CB-86E3-533B56878839}"/>
              </a:ext>
            </a:extLst>
          </p:cNvPr>
          <p:cNvSpPr/>
          <p:nvPr/>
        </p:nvSpPr>
        <p:spPr>
          <a:xfrm rot="16200000">
            <a:off x="-1168977" y="5815444"/>
            <a:ext cx="3605645" cy="710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5F623-3D55-4AC0-96C2-60CCE9E15F9B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6214198" y="1859971"/>
            <a:ext cx="1" cy="869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73505D-20CA-46C0-BD97-1388C40955B0}"/>
              </a:ext>
            </a:extLst>
          </p:cNvPr>
          <p:cNvCxnSpPr>
            <a:cxnSpLocks/>
            <a:stCxn id="2" idx="2"/>
            <a:endCxn id="29" idx="1"/>
          </p:cNvCxnSpPr>
          <p:nvPr/>
        </p:nvCxnSpPr>
        <p:spPr>
          <a:xfrm rot="16200000" flipH="1">
            <a:off x="7057720" y="1016449"/>
            <a:ext cx="434687" cy="21217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7CE3097-2882-4B69-81F2-36EE5F749AB2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5197404" y="3350851"/>
            <a:ext cx="329046" cy="1704543"/>
          </a:xfrm>
          <a:prstGeom prst="bentConnector3">
            <a:avLst>
              <a:gd name="adj1" fmla="val 507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1647A7A-252A-44A2-A051-3CD84322DACA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8656307" y="1596489"/>
            <a:ext cx="335472" cy="52196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F5E19E-C578-4B5D-93CB-EE9896EA23DC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 rot="5400000">
            <a:off x="3371314" y="5005279"/>
            <a:ext cx="466720" cy="18099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FB895A4-FF73-4485-9F38-D6D12869F795}"/>
              </a:ext>
            </a:extLst>
          </p:cNvPr>
          <p:cNvSpPr/>
          <p:nvPr/>
        </p:nvSpPr>
        <p:spPr>
          <a:xfrm>
            <a:off x="1074598" y="6143620"/>
            <a:ext cx="3250188" cy="168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Obtained Immediate Cholecystectomy on Index ED Visit (N=185)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C162C5-F35B-4547-A956-6B687B0E02A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rot="16200000" flipH="1">
            <a:off x="5085489" y="5101065"/>
            <a:ext cx="466720" cy="1618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0AEF4E-BC12-49FB-A87B-298C670531A8}"/>
              </a:ext>
            </a:extLst>
          </p:cNvPr>
          <p:cNvSpPr/>
          <p:nvPr/>
        </p:nvSpPr>
        <p:spPr>
          <a:xfrm>
            <a:off x="4410515" y="6143620"/>
            <a:ext cx="3435057" cy="168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Did </a:t>
            </a:r>
            <a:r>
              <a:rPr lang="en-US" sz="2800" b="1" dirty="0">
                <a:solidFill>
                  <a:schemeClr val="tx1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Obtain Immediate Cholecystectomy on Index ED Visit (N=608)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8653873-AE8B-4E80-8535-ED70A0AAFFCE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5400000">
            <a:off x="10306895" y="5016626"/>
            <a:ext cx="460294" cy="1793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16A1DD-AEA0-4A96-A90F-30C06E00C817}"/>
              </a:ext>
            </a:extLst>
          </p:cNvPr>
          <p:cNvSpPr/>
          <p:nvPr/>
        </p:nvSpPr>
        <p:spPr>
          <a:xfrm>
            <a:off x="7889366" y="6143620"/>
            <a:ext cx="3501657" cy="168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Obtained Cholecystectomy Within 1 Year of Index ED Visit (N=2663)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47868F-8AF8-4255-98F7-CE183E56F6FA}"/>
              </a:ext>
            </a:extLst>
          </p:cNvPr>
          <p:cNvSpPr/>
          <p:nvPr/>
        </p:nvSpPr>
        <p:spPr>
          <a:xfrm>
            <a:off x="11477681" y="6143620"/>
            <a:ext cx="3501657" cy="1682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Did </a:t>
            </a:r>
            <a:r>
              <a:rPr lang="en-US" sz="2800" b="1" dirty="0">
                <a:solidFill>
                  <a:schemeClr val="tx1"/>
                </a:solidFill>
              </a:rPr>
              <a:t>NOT </a:t>
            </a:r>
            <a:r>
              <a:rPr lang="en-US" sz="2800" dirty="0">
                <a:solidFill>
                  <a:schemeClr val="tx1"/>
                </a:solidFill>
              </a:rPr>
              <a:t>Obtain Cholecystectomy Within 1 Year of Index ED Visit (</a:t>
            </a:r>
            <a:r>
              <a:rPr lang="en-US" sz="2800">
                <a:solidFill>
                  <a:schemeClr val="tx1"/>
                </a:solidFill>
              </a:rPr>
              <a:t>N=3580)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6A7462C-3388-4D4F-8FD5-2A022E3F264B}"/>
              </a:ext>
            </a:extLst>
          </p:cNvPr>
          <p:cNvCxnSpPr>
            <a:cxnSpLocks/>
            <a:stCxn id="31" idx="2"/>
            <a:endCxn id="43" idx="0"/>
          </p:cNvCxnSpPr>
          <p:nvPr/>
        </p:nvCxnSpPr>
        <p:spPr>
          <a:xfrm rot="16200000" flipH="1">
            <a:off x="12101052" y="5016162"/>
            <a:ext cx="460294" cy="179462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6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159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Makutonin, Michael</dc:creator>
  <cp:lastModifiedBy>Makutonin, Michael</cp:lastModifiedBy>
  <cp:revision>10</cp:revision>
  <dcterms:created xsi:type="dcterms:W3CDTF">2021-06-01T19:17:58Z</dcterms:created>
  <dcterms:modified xsi:type="dcterms:W3CDTF">2022-01-12T19:16:46Z</dcterms:modified>
</cp:coreProperties>
</file>