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0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58B-AD35-4CD0-A341-A5A49692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93452-1225-4705-83E9-19242BED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0EC7-4C0D-4764-B051-08FE7D36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5088-656C-4CF6-BED8-F9C3332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A3CA-6773-4A9B-9270-D1977CE5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88D3-57FB-4608-9785-D1AC93EC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7EE15-DEC0-4822-BD43-313DABE7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7BDF-AC11-4E6B-9CEB-F712B17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0A19-DE4E-440A-A286-DA13FDFA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9A50-C760-4CE2-A303-8CCC301E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E235-15F2-4F15-BB3A-1647F0818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4CB5-BE36-4BFC-B16C-40FFF641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FD5F-5985-4306-ABC8-BF2B6E5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873C-8BD4-4A2E-85E9-1D72906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D907-6C44-486F-A0CE-86780D95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CF45-B817-409E-8FDB-1DE38492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3543-A628-4FA5-BE34-875A5891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394F-6807-4C7B-B8FD-EC37C8D6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72C4-D835-434E-97DF-824BD47B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BF73-CB31-4E34-A292-482A26FB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3924-4A61-48E9-9CE9-63F545E8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9758-9A3E-4AB4-86A0-050186AC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9BB7-6D28-46DF-8A9D-210B00D7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4974-69EA-4F67-883A-DAC6130E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901B-1B31-4F75-8960-25FE976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AB87-F9DE-490D-8EFD-A329C17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16F7-66B6-44D9-8CEA-DBFB5D70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DFA1-4385-4AE0-B687-20ABA009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9E3A3-5AB9-4BD2-850F-DDD201FF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314B-BB42-4098-BB87-979ED0FB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751C-D6DB-473A-AF5B-33E2FC4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4B8F-21FC-4F45-A7E7-5FAEF27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7EDE-B419-49CE-B597-CD00CAF5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A62C-8072-43F7-B1BE-7097C850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BF83F-60E0-437A-9EA7-ECEB10A75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A8CCE-8D5D-48EE-98BA-04520AD2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1F200-EE71-4ABC-B378-5B8BB6E3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0C661-B30D-4429-9992-C5A0D624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AA36C-D341-457D-BA35-12D8573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EC20-1BF3-4B21-B659-4CFDFD7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0B9F7-C978-4F39-BF54-66A4DBB1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A372-21C9-4ABF-9243-C882A1D1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81BAC-6CB3-4718-B081-59E328EF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2B89-BB9E-428B-85B7-A4C23F5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5070C-AF64-452C-89A8-07E23E5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807DE-5B93-4368-A146-C3B18076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6534-7768-47EA-AB93-893164F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6BD3-4456-4056-AD74-8836F622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0776F-8A42-4956-99C1-B4F382D4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46BC-273A-4A64-8FA5-014365A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5F182-C0FC-4320-8B75-49B08077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1D44-237D-437A-85E9-12F1B53C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F239-5723-4B88-AAC5-BE2D694A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E56B4-8426-45FE-9985-AA3A1A0C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DBDD4-3F06-42C2-92F1-6027246D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C98A3-D0E0-4D70-9614-6B205BE6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529A8-9EE6-4613-A68C-ED420D54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5E143-79A0-47C2-8B36-42B2848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06362-7621-45C7-8FAF-BB05953E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2308B-C44E-4D34-BE3C-DC35266D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7431-D16B-466C-8F7C-EB922608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DDF-A7B1-454F-AA9F-7C9FC56F7B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7CE2-126A-4C19-8CDA-D00F88202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A085-CAC9-4858-810E-ED383F97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7DEE-4741-4E33-B69B-0D2AB61EF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5D569D-F2CB-4CF0-B31D-D8548664107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9140943" y="3704497"/>
            <a:ext cx="46428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496C94C-6F37-45F2-B1E7-9945E43CC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78186"/>
                  </p:ext>
                </p:extLst>
              </p:nvPr>
            </p:nvGraphicFramePr>
            <p:xfrm>
              <a:off x="299477" y="388797"/>
              <a:ext cx="5038877" cy="219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Emergency Surgery (N=2643)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$11104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Inflammatory colic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−172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Obesity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496C94C-6F37-45F2-B1E7-9945E43CC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78186"/>
                  </p:ext>
                </p:extLst>
              </p:nvPr>
            </p:nvGraphicFramePr>
            <p:xfrm>
              <a:off x="299477" y="388797"/>
              <a:ext cx="5038877" cy="219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Emergency Surgery (N=2643)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$11104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Inflammatory colic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>
                          <a:blip r:embed="rId2"/>
                          <a:stretch>
                            <a:fillRect l="-430769" t="-364615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Obesity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854655B2-B704-489E-A3E2-441CC6710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511708"/>
                  </p:ext>
                </p:extLst>
              </p:nvPr>
            </p:nvGraphicFramePr>
            <p:xfrm>
              <a:off x="6853645" y="388797"/>
              <a:ext cx="5038877" cy="3083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Discharge (N=1330)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$7549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Age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Ischemic Heart Disease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Alcohol-Related Disorder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07554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854655B2-B704-489E-A3E2-441CC6710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511708"/>
                  </p:ext>
                </p:extLst>
              </p:nvPr>
            </p:nvGraphicFramePr>
            <p:xfrm>
              <a:off x="6853645" y="388797"/>
              <a:ext cx="5038877" cy="3083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Discharge (N=1330)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$7549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64008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Age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>
                          <a:blip r:embed="rId3"/>
                          <a:stretch>
                            <a:fillRect l="-430769" t="-357576" r="-1923" b="-3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Ischemic Heart Disease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>
                          <a:blip r:embed="rId3"/>
                          <a:stretch>
                            <a:fillRect l="-430769" t="-287619" r="-1923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Alcohol-Related Disorder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07554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F127413-1853-4AED-8FC7-C66494CA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06393"/>
                  </p:ext>
                </p:extLst>
              </p:nvPr>
            </p:nvGraphicFramePr>
            <p:xfrm>
              <a:off x="6853644" y="3936638"/>
              <a:ext cx="5038877" cy="1803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Delayed Surgery (N=249)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$9296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Inflammatory colic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9F127413-1853-4AED-8FC7-C66494CA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06393"/>
                  </p:ext>
                </p:extLst>
              </p:nvPr>
            </p:nvGraphicFramePr>
            <p:xfrm>
              <a:off x="6853644" y="3936638"/>
              <a:ext cx="5038877" cy="1803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Delayed Surgery (N=249)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$9296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64008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Inflammatory colic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>
                          <a:blip r:embed="rId4"/>
                          <a:stretch>
                            <a:fillRect l="-430769" t="-364615" r="-1923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1975D94A-0B02-4D83-BF11-DEB08B0DB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406143"/>
                  </p:ext>
                </p:extLst>
              </p:nvPr>
            </p:nvGraphicFramePr>
            <p:xfrm>
              <a:off x="299476" y="3931284"/>
              <a:ext cx="5038877" cy="2443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Surgery (N=1081)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$7134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3962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Age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Ischemic Heart Disease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1975D94A-0B02-4D83-BF11-DEB08B0DB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406143"/>
                  </p:ext>
                </p:extLst>
              </p:nvPr>
            </p:nvGraphicFramePr>
            <p:xfrm>
              <a:off x="299476" y="3931284"/>
              <a:ext cx="5038877" cy="2443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4047">
                      <a:extLst>
                        <a:ext uri="{9D8B030D-6E8A-4147-A177-3AD203B41FA5}">
                          <a16:colId xmlns:a16="http://schemas.microsoft.com/office/drawing/2014/main" val="1667325638"/>
                        </a:ext>
                      </a:extLst>
                    </a:gridCol>
                    <a:gridCol w="1977651">
                      <a:extLst>
                        <a:ext uri="{9D8B030D-6E8A-4147-A177-3AD203B41FA5}">
                          <a16:colId xmlns:a16="http://schemas.microsoft.com/office/drawing/2014/main" val="3288059981"/>
                        </a:ext>
                      </a:extLst>
                    </a:gridCol>
                    <a:gridCol w="948590">
                      <a:extLst>
                        <a:ext uri="{9D8B030D-6E8A-4147-A177-3AD203B41FA5}">
                          <a16:colId xmlns:a16="http://schemas.microsoft.com/office/drawing/2014/main" val="803041300"/>
                        </a:ext>
                      </a:extLst>
                    </a:gridCol>
                    <a:gridCol w="948589">
                      <a:extLst>
                        <a:ext uri="{9D8B030D-6E8A-4147-A177-3AD203B41FA5}">
                          <a16:colId xmlns:a16="http://schemas.microsoft.com/office/drawing/2014/main" val="226396757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Surgery (N=1081)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Emergency Surgery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084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$7134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74526594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Positive Predictors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839786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Age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>
                          <a:blip r:embed="rId5"/>
                          <a:stretch>
                            <a:fillRect l="-430769" t="-364615" r="-1923" b="-1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53164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Ischemic Heart Disease</a:t>
                          </a:r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77772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57FB13-35B7-4884-8639-3ADEA8A5390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5866536" y="424736"/>
            <a:ext cx="458927" cy="65541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F65EF77-3E50-4E58-89FD-1293C9C55803}"/>
              </a:ext>
            </a:extLst>
          </p:cNvPr>
          <p:cNvSpPr/>
          <p:nvPr/>
        </p:nvSpPr>
        <p:spPr>
          <a:xfrm>
            <a:off x="5752009" y="1488617"/>
            <a:ext cx="687978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7C4CED-42BF-461A-8A7D-B81A45DD30D2}"/>
              </a:ext>
            </a:extLst>
          </p:cNvPr>
          <p:cNvSpPr/>
          <p:nvPr/>
        </p:nvSpPr>
        <p:spPr>
          <a:xfrm>
            <a:off x="5752010" y="4972594"/>
            <a:ext cx="687978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C59B3A3-0EE2-4B40-8943-FD082A4AC9C2}"/>
                  </a:ext>
                </a:extLst>
              </p:cNvPr>
              <p:cNvSpPr/>
              <p:nvPr/>
            </p:nvSpPr>
            <p:spPr>
              <a:xfrm>
                <a:off x="5477690" y="801256"/>
                <a:ext cx="1297578" cy="3309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C59B3A3-0EE2-4B40-8943-FD082A4AC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90" y="801256"/>
                <a:ext cx="1297578" cy="330926"/>
              </a:xfrm>
              <a:prstGeom prst="roundRect">
                <a:avLst/>
              </a:prstGeom>
              <a:blipFill>
                <a:blip r:embed="rId6"/>
                <a:stretch>
                  <a:fillRect t="-1228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819825-8284-4B10-8A92-F910F09D5A52}"/>
              </a:ext>
            </a:extLst>
          </p:cNvPr>
          <p:cNvSpPr/>
          <p:nvPr/>
        </p:nvSpPr>
        <p:spPr>
          <a:xfrm>
            <a:off x="5447209" y="4343127"/>
            <a:ext cx="1297578" cy="3309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&lt; 0.0001</a:t>
            </a:r>
          </a:p>
        </p:txBody>
      </p:sp>
    </p:spTree>
    <p:extLst>
      <p:ext uri="{BB962C8B-B14F-4D97-AF65-F5344CB8AC3E}">
        <p14:creationId xmlns:p14="http://schemas.microsoft.com/office/powerpoint/2010/main" val="110020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28F4822-1069-4F77-B0B9-8BBA3CD14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822093"/>
                  </p:ext>
                </p:extLst>
              </p:nvPr>
            </p:nvGraphicFramePr>
            <p:xfrm>
              <a:off x="0" y="0"/>
              <a:ext cx="12191998" cy="685800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138948">
                      <a:extLst>
                        <a:ext uri="{9D8B030D-6E8A-4147-A177-3AD203B41FA5}">
                          <a16:colId xmlns:a16="http://schemas.microsoft.com/office/drawing/2014/main" val="934230069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35295907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75982613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317271810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510904275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970635056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736610181"/>
                        </a:ext>
                      </a:extLst>
                    </a:gridCol>
                  </a:tblGrid>
                  <a:tr h="4987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Number of Patients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Positive Predictors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Cost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Cost ANOVA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341768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895206"/>
                      </a:ext>
                    </a:extLst>
                  </a:tr>
                  <a:tr h="8728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Immediate Cholecystectomy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2643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1.64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−172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$11104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 &lt;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−34</m:t>
                                  </m:r>
                                </m:sup>
                              </m:sSup>
                            </m:oMath>
                          </a14:m>
                          <a:endParaRPr lang="en-US" sz="2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533717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0.12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078692"/>
                      </a:ext>
                    </a:extLst>
                  </a:tr>
                  <a:tr h="49876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All Patients Discharged at Initial ED Visit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1330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0.46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$7549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89966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0.23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764913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Alcohol-Related Disorder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151871"/>
                      </a:ext>
                    </a:extLst>
                  </a:tr>
                  <a:tr h="872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Delayed Surgery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$9296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704886"/>
                      </a:ext>
                    </a:extLst>
                  </a:tr>
                  <a:tr h="4987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No Surgery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0.69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$7134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0229825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609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28F4822-1069-4F77-B0B9-8BBA3CD14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822093"/>
                  </p:ext>
                </p:extLst>
              </p:nvPr>
            </p:nvGraphicFramePr>
            <p:xfrm>
              <a:off x="0" y="0"/>
              <a:ext cx="12191998" cy="685800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138948">
                      <a:extLst>
                        <a:ext uri="{9D8B030D-6E8A-4147-A177-3AD203B41FA5}">
                          <a16:colId xmlns:a16="http://schemas.microsoft.com/office/drawing/2014/main" val="934230069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35295907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75982613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317271810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510904275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970635056"/>
                        </a:ext>
                      </a:extLst>
                    </a:gridCol>
                    <a:gridCol w="1604210">
                      <a:extLst>
                        <a:ext uri="{9D8B030D-6E8A-4147-A177-3AD203B41FA5}">
                          <a16:colId xmlns:a16="http://schemas.microsoft.com/office/drawing/2014/main" val="2736610181"/>
                        </a:ext>
                      </a:extLst>
                    </a:gridCol>
                  </a:tblGrid>
                  <a:tr h="4987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Number of Patients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Positive Predictors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Cost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Cost ANOVA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341768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895206"/>
                      </a:ext>
                    </a:extLst>
                  </a:tr>
                  <a:tr h="8728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Immediate Cholecystectomy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2643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1.64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1217" t="-116084" r="-201901" b="-57972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$11104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1217" t="-17274" r="-1901" b="-1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533717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0.12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078692"/>
                      </a:ext>
                    </a:extLst>
                  </a:tr>
                  <a:tr h="49876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All Patients Discharged at Initial ED Visit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1330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0.46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217" t="-482716" r="-201901" b="-82222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$7549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89966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0.23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217" t="-327778" r="-201901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764913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Alcohol-Related Disorder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151871"/>
                      </a:ext>
                    </a:extLst>
                  </a:tr>
                  <a:tr h="872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Delayed Surgery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1217" t="-530769" r="-201901" b="-165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$9296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704886"/>
                      </a:ext>
                    </a:extLst>
                  </a:tr>
                  <a:tr h="4987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No Surgery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0.69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217" t="-1100000" r="-201901" b="-18780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$7134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0229825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609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792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C4DDBBD9-EC4B-47FA-8C4D-9ABDB90B8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524480"/>
                  </p:ext>
                </p:extLst>
              </p:nvPr>
            </p:nvGraphicFramePr>
            <p:xfrm>
              <a:off x="0" y="0"/>
              <a:ext cx="12191998" cy="9799667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485899">
                      <a:extLst>
                        <a:ext uri="{9D8B030D-6E8A-4147-A177-3AD203B41FA5}">
                          <a16:colId xmlns:a16="http://schemas.microsoft.com/office/drawing/2014/main" val="3922605349"/>
                        </a:ext>
                      </a:extLst>
                    </a:gridCol>
                    <a:gridCol w="2491015">
                      <a:extLst>
                        <a:ext uri="{9D8B030D-6E8A-4147-A177-3AD203B41FA5}">
                          <a16:colId xmlns:a16="http://schemas.microsoft.com/office/drawing/2014/main" val="934230069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3529590729"/>
                        </a:ext>
                      </a:extLst>
                    </a:gridCol>
                    <a:gridCol w="2029279">
                      <a:extLst>
                        <a:ext uri="{9D8B030D-6E8A-4147-A177-3AD203B41FA5}">
                          <a16:colId xmlns:a16="http://schemas.microsoft.com/office/drawing/2014/main" val="1575982613"/>
                        </a:ext>
                      </a:extLst>
                    </a:gridCol>
                    <a:gridCol w="915820">
                      <a:extLst>
                        <a:ext uri="{9D8B030D-6E8A-4147-A177-3AD203B41FA5}">
                          <a16:colId xmlns:a16="http://schemas.microsoft.com/office/drawing/2014/main" val="3676011502"/>
                        </a:ext>
                      </a:extLst>
                    </a:gridCol>
                    <a:gridCol w="1554330">
                      <a:extLst>
                        <a:ext uri="{9D8B030D-6E8A-4147-A177-3AD203B41FA5}">
                          <a16:colId xmlns:a16="http://schemas.microsoft.com/office/drawing/2014/main" val="510904275"/>
                        </a:ext>
                      </a:extLst>
                    </a:gridCol>
                    <a:gridCol w="1306286">
                      <a:extLst>
                        <a:ext uri="{9D8B030D-6E8A-4147-A177-3AD203B41FA5}">
                          <a16:colId xmlns:a16="http://schemas.microsoft.com/office/drawing/2014/main" val="2970635056"/>
                        </a:ext>
                      </a:extLst>
                    </a:gridCol>
                    <a:gridCol w="1233712">
                      <a:extLst>
                        <a:ext uri="{9D8B030D-6E8A-4147-A177-3AD203B41FA5}">
                          <a16:colId xmlns:a16="http://schemas.microsoft.com/office/drawing/2014/main" val="708723709"/>
                        </a:ext>
                      </a:extLst>
                    </a:gridCol>
                  </a:tblGrid>
                  <a:tr h="498763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Number of Patients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Positive Predictors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Average Cost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 &lt;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341768"/>
                      </a:ext>
                    </a:extLst>
                  </a:tr>
                  <a:tr h="498763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895206"/>
                      </a:ext>
                    </a:extLst>
                  </a:tr>
                  <a:tr h="87283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Immediate Cholecystectomy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383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None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$1435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p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533717"/>
                      </a:ext>
                    </a:extLst>
                  </a:tr>
                  <a:tr h="498763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Admitted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All Patients Discharged at Initial ED Visit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3678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0.56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−53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</a:t>
                          </a:r>
                          <a:r>
                            <a:rPr lang="en-US" sz="2400" dirty="0"/>
                            <a:t>10738</a:t>
                          </a: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9966"/>
                      </a:ext>
                    </a:extLst>
                  </a:tr>
                  <a:tr h="571153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0.09</a:t>
                          </a:r>
                          <a:endParaRPr lang="en-US" sz="2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0.007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764913"/>
                      </a:ext>
                    </a:extLst>
                  </a:tr>
                  <a:tr h="872837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Given that Patient Obtained Hospital Admission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Obtained Immediate Cholecystectomy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1.66</a:t>
                          </a:r>
                          <a:endParaRPr lang="en-US" sz="2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142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$11067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04886"/>
                      </a:ext>
                    </a:extLst>
                  </a:tr>
                  <a:tr h="5971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b="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0.08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0.05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627037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No Surgery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0.51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$9817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229825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0.23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775549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Alcohol-related disorders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0.12</a:t>
                          </a:r>
                          <a:endParaRPr lang="en-US" sz="2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60938"/>
                      </a:ext>
                    </a:extLst>
                  </a:tr>
                  <a:tr h="87283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Non-Immediate Cholecystectomy within One Year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0.59</a:t>
                          </a:r>
                          <a:endParaRPr lang="en-US" sz="2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$9139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914522"/>
                      </a:ext>
                    </a:extLst>
                  </a:tr>
                  <a:tr h="87283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 Cholecystectomy within One Year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0.69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$7046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008232"/>
                      </a:ext>
                    </a:extLst>
                  </a:tr>
                  <a:tr h="872837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0.18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093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C4DDBBD9-EC4B-47FA-8C4D-9ABDB90B8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524480"/>
                  </p:ext>
                </p:extLst>
              </p:nvPr>
            </p:nvGraphicFramePr>
            <p:xfrm>
              <a:off x="0" y="0"/>
              <a:ext cx="12191998" cy="9799667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485899">
                      <a:extLst>
                        <a:ext uri="{9D8B030D-6E8A-4147-A177-3AD203B41FA5}">
                          <a16:colId xmlns:a16="http://schemas.microsoft.com/office/drawing/2014/main" val="3922605349"/>
                        </a:ext>
                      </a:extLst>
                    </a:gridCol>
                    <a:gridCol w="2491015">
                      <a:extLst>
                        <a:ext uri="{9D8B030D-6E8A-4147-A177-3AD203B41FA5}">
                          <a16:colId xmlns:a16="http://schemas.microsoft.com/office/drawing/2014/main" val="934230069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3529590729"/>
                        </a:ext>
                      </a:extLst>
                    </a:gridCol>
                    <a:gridCol w="2029279">
                      <a:extLst>
                        <a:ext uri="{9D8B030D-6E8A-4147-A177-3AD203B41FA5}">
                          <a16:colId xmlns:a16="http://schemas.microsoft.com/office/drawing/2014/main" val="1575982613"/>
                        </a:ext>
                      </a:extLst>
                    </a:gridCol>
                    <a:gridCol w="915820">
                      <a:extLst>
                        <a:ext uri="{9D8B030D-6E8A-4147-A177-3AD203B41FA5}">
                          <a16:colId xmlns:a16="http://schemas.microsoft.com/office/drawing/2014/main" val="3676011502"/>
                        </a:ext>
                      </a:extLst>
                    </a:gridCol>
                    <a:gridCol w="1554330">
                      <a:extLst>
                        <a:ext uri="{9D8B030D-6E8A-4147-A177-3AD203B41FA5}">
                          <a16:colId xmlns:a16="http://schemas.microsoft.com/office/drawing/2014/main" val="510904275"/>
                        </a:ext>
                      </a:extLst>
                    </a:gridCol>
                    <a:gridCol w="1306286">
                      <a:extLst>
                        <a:ext uri="{9D8B030D-6E8A-4147-A177-3AD203B41FA5}">
                          <a16:colId xmlns:a16="http://schemas.microsoft.com/office/drawing/2014/main" val="2970635056"/>
                        </a:ext>
                      </a:extLst>
                    </a:gridCol>
                    <a:gridCol w="1233712">
                      <a:extLst>
                        <a:ext uri="{9D8B030D-6E8A-4147-A177-3AD203B41FA5}">
                          <a16:colId xmlns:a16="http://schemas.microsoft.com/office/drawing/2014/main" val="708723709"/>
                        </a:ext>
                      </a:extLst>
                    </a:gridCol>
                  </a:tblGrid>
                  <a:tr h="498763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Clinical Pathway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Number of Patients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Positive Predictors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Average Cost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 &lt;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341768"/>
                      </a:ext>
                    </a:extLst>
                  </a:tr>
                  <a:tr h="762000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Condition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Log-Odds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chemeClr val="bg1"/>
                              </a:solidFill>
                            </a:rPr>
                            <a:t>p &lt; value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895206"/>
                      </a:ext>
                    </a:extLst>
                  </a:tr>
                  <a:tr h="87283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Immediate Cholecystectomy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383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None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$1435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089" t="-57735" r="-3465" b="-290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533717"/>
                      </a:ext>
                    </a:extLst>
                  </a:tr>
                  <a:tr h="76200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Admitted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All Patients Discharged at Initial ED Visit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3678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0.56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1569" t="-281600" r="-166275" b="-9152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</a:t>
                          </a:r>
                          <a:r>
                            <a:rPr lang="en-US" sz="2400" dirty="0"/>
                            <a:t>10738</a:t>
                          </a: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89966"/>
                      </a:ext>
                    </a:extLst>
                  </a:tr>
                  <a:tr h="571153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0.09</a:t>
                          </a:r>
                          <a:endParaRPr lang="en-US" sz="2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0.007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764913"/>
                      </a:ext>
                    </a:extLst>
                  </a:tr>
                  <a:tr h="872837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Given that Patient Obtained Hospital Admission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Obtained Immediate Cholecystectomy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1.66</a:t>
                          </a:r>
                          <a:endParaRPr lang="en-US" sz="2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21569" t="-399301" r="-166275" b="-63426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$11067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04886"/>
                      </a:ext>
                    </a:extLst>
                  </a:tr>
                  <a:tr h="59712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b="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Obesity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0.08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0.05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627037"/>
                      </a:ext>
                    </a:extLst>
                  </a:tr>
                  <a:tr h="49876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Discharge with No Surgery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0.51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1569" t="-990244" r="-166275" b="-886585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$9817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229825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0.23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1569" t="-625175" r="-166275" b="-40839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775549"/>
                      </a:ext>
                    </a:extLst>
                  </a:tr>
                  <a:tr h="872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Alcohol-related disorders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0.12</a:t>
                          </a:r>
                          <a:endParaRPr lang="en-US" sz="2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0.002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60938"/>
                      </a:ext>
                    </a:extLst>
                  </a:tr>
                  <a:tr h="87283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Non-Immediate Cholecystectomy within One Year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249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Inflammatory biliary colic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0.59</a:t>
                          </a:r>
                          <a:endParaRPr lang="en-US" sz="2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21569" t="-819444" r="-166275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$9139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91089" t="-274419" r="-3465" b="-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914522"/>
                      </a:ext>
                    </a:extLst>
                  </a:tr>
                  <a:tr h="87283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 Cholecystectomy within One Year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/>
                            <a:t>1081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Age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0.69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1569" t="-925874" r="-166275" b="-10769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$7046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008232"/>
                      </a:ext>
                    </a:extLst>
                  </a:tr>
                  <a:tr h="872837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Ischemic Heart Disease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0.18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0.01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093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457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2865</TotalTime>
  <Words>293</Words>
  <Application>Microsoft Office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28</cp:revision>
  <dcterms:created xsi:type="dcterms:W3CDTF">2021-05-10T00:34:31Z</dcterms:created>
  <dcterms:modified xsi:type="dcterms:W3CDTF">2021-06-18T18:01:30Z</dcterms:modified>
</cp:coreProperties>
</file>