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sldIdLst>
    <p:sldId id="256" r:id="rId2"/>
  </p:sldIdLst>
  <p:sldSz cx="292608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7" d="100"/>
          <a:sy n="17" d="100"/>
        </p:scale>
        <p:origin x="1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4489452"/>
            <a:ext cx="24871680" cy="955040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4408152"/>
            <a:ext cx="21945600" cy="662304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460500"/>
            <a:ext cx="630936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460500"/>
            <a:ext cx="1856232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6838958"/>
            <a:ext cx="25237440" cy="1141094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18357858"/>
            <a:ext cx="25237440" cy="600074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1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7302500"/>
            <a:ext cx="124358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7302500"/>
            <a:ext cx="124358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460506"/>
            <a:ext cx="2523744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6724652"/>
            <a:ext cx="12378688" cy="329564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0020300"/>
            <a:ext cx="1237868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6724652"/>
            <a:ext cx="12439651" cy="329564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0020300"/>
            <a:ext cx="1243965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828800"/>
            <a:ext cx="9437370" cy="64008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3949706"/>
            <a:ext cx="14813280" cy="194945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8229600"/>
            <a:ext cx="9437370" cy="1524635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828800"/>
            <a:ext cx="9437370" cy="64008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3949706"/>
            <a:ext cx="14813280" cy="194945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8229600"/>
            <a:ext cx="9437370" cy="1524635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3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460506"/>
            <a:ext cx="2523744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302500"/>
            <a:ext cx="2523744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5425406"/>
            <a:ext cx="65836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8810-0451-4445-8674-467913E0157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25425406"/>
            <a:ext cx="98755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25425406"/>
            <a:ext cx="65836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5721-6979-46C3-A297-94EA706C5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>
            <a:extLst>
              <a:ext uri="{FF2B5EF4-FFF2-40B4-BE49-F238E27FC236}">
                <a16:creationId xmlns:a16="http://schemas.microsoft.com/office/drawing/2014/main" id="{8575C354-D60F-42F8-B06D-78E649E5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550" y="669370"/>
            <a:ext cx="87757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algn="ctr"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Assessed for eligibility (n=14,516)</a:t>
            </a:r>
            <a:endParaRPr lang="en-CA" altLang="en-US" sz="14400" dirty="0">
              <a:latin typeface="Arial" panose="020B0604020202020204" pitchFamily="34" charset="0"/>
            </a:endParaRP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F1004E1E-17FA-4457-AD2D-936BF7C8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958" y="3444330"/>
            <a:ext cx="11620500" cy="53111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Excluded (n=7,480)</a:t>
            </a:r>
            <a:endParaRPr lang="en-CA" altLang="en-US" sz="1600" dirty="0"/>
          </a:p>
          <a:p>
            <a:pPr marL="685784" indent="-685784" defTabSz="365750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 visit in final year of dataset (n=4,844)</a:t>
            </a:r>
            <a:endParaRPr lang="en-CA" altLang="en-US" sz="1600" dirty="0"/>
          </a:p>
          <a:p>
            <a:pPr marL="685784" indent="-685784" defTabSz="365750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 visit, first 2 quarters (n=2,451)</a:t>
            </a:r>
            <a:endParaRPr lang="en-CA" altLang="en-US" sz="1600" dirty="0"/>
          </a:p>
          <a:p>
            <a:pPr marL="685784" indent="-685784" defTabSz="365750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Complicated biliary colic (n=179)</a:t>
            </a:r>
            <a:endParaRPr lang="en-CA" altLang="en-US" sz="1600" dirty="0"/>
          </a:p>
          <a:p>
            <a:pPr marL="685784" indent="-685784" defTabSz="365750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Died on initial visit (n≤10)</a:t>
            </a:r>
            <a:endParaRPr lang="en-CA" altLang="en-US" sz="1600" dirty="0"/>
          </a:p>
          <a:p>
            <a:pPr marL="685784" indent="-685784" defTabSz="365750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Cost data missing (n≤10)</a:t>
            </a:r>
            <a:endParaRPr lang="en-CA" altLang="en-US" sz="1600" dirty="0"/>
          </a:p>
          <a:p>
            <a:pPr marL="685784" indent="-685784" defTabSz="365750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 missing (n≤10)</a:t>
            </a:r>
            <a:endParaRPr lang="en-CA" altLang="en-US" sz="14400" dirty="0">
              <a:latin typeface="Arial" panose="020B0604020202020204" pitchFamily="34" charset="0"/>
            </a:endParaRP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1195EF61-B4BF-4D82-89FB-30F20847B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06" y="19944792"/>
            <a:ext cx="12702532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Cholecystectomy as an outpatient (n=122, 15.0%)</a:t>
            </a:r>
            <a:endParaRPr lang="en-CA" altLang="en-US" sz="14400" dirty="0">
              <a:latin typeface="Arial" panose="020B0604020202020204" pitchFamily="34" charset="0"/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6FAF845A-B390-427E-B93A-DBCA301A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02" y="14349168"/>
            <a:ext cx="12702548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Cholecystectomy on initial visit (n=185, 23.0%)</a:t>
            </a:r>
            <a:endParaRPr lang="en-US" altLang="en-US" sz="14400" dirty="0">
              <a:latin typeface="Arial" panose="020B0604020202020204" pitchFamily="34" charset="0"/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E67441B8-7233-4640-8CFF-902E3D3A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92" y="11541520"/>
            <a:ext cx="12702544" cy="1828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Admitted to hospital on initial visit (n=793)</a:t>
            </a:r>
            <a:endParaRPr lang="en-CA" altLang="en-US" sz="14400" dirty="0">
              <a:latin typeface="Arial" panose="020B0604020202020204" pitchFamily="34" charset="0"/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2F00EAFF-2B19-49F2-A9B0-66DA3EC9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346" y="17156820"/>
            <a:ext cx="12699996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Cholecystectomy on return ED visit (n=477</a:t>
            </a:r>
            <a:r>
              <a:rPr lang="en-US" altLang="en-US" sz="4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7.6%)</a:t>
            </a:r>
            <a:endParaRPr lang="en-US" altLang="en-US" sz="1600" dirty="0"/>
          </a:p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400" dirty="0">
              <a:latin typeface="Arial" panose="020B0604020202020204" pitchFamily="34" charset="0"/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CC64D64F-726C-45FD-A2C8-0D8C6A82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346" y="11573264"/>
            <a:ext cx="12705100" cy="1828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4000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admitted to hospital on initial visit (n=6243)</a:t>
            </a:r>
            <a:endParaRPr lang="en-CA" altLang="en-US" sz="14400" dirty="0">
              <a:latin typeface="Arial" panose="020B0604020202020204" pitchFamily="34" charset="0"/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63D496F9-E197-433E-9DCB-4BD54D85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354" y="19997812"/>
            <a:ext cx="12702556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Cholecystectomy as an outpatient (n=2186, 35.0%)</a:t>
            </a:r>
            <a:endParaRPr lang="en-CA" altLang="en-US" sz="1600" dirty="0"/>
          </a:p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400" dirty="0">
              <a:latin typeface="Arial" panose="020B0604020202020204" pitchFamily="34" charset="0"/>
            </a:endParaRPr>
          </a:p>
        </p:txBody>
      </p:sp>
      <p:cxnSp>
        <p:nvCxnSpPr>
          <p:cNvPr id="13" name="AutoShape 33">
            <a:extLst>
              <a:ext uri="{FF2B5EF4-FFF2-40B4-BE49-F238E27FC236}">
                <a16:creationId xmlns:a16="http://schemas.microsoft.com/office/drawing/2014/main" id="{27778A5B-E230-41C0-9893-102C04707381}"/>
              </a:ext>
            </a:extLst>
          </p:cNvPr>
          <p:cNvCxnSpPr>
            <a:cxnSpLocks noChangeShapeType="1"/>
            <a:stCxn id="10" idx="2"/>
            <a:endCxn id="9" idx="0"/>
          </p:cNvCxnSpPr>
          <p:nvPr/>
        </p:nvCxnSpPr>
        <p:spPr bwMode="auto">
          <a:xfrm flipH="1">
            <a:off x="22278342" y="13402082"/>
            <a:ext cx="2556" cy="37547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4" name="AutoShape 34">
            <a:extLst>
              <a:ext uri="{FF2B5EF4-FFF2-40B4-BE49-F238E27FC236}">
                <a16:creationId xmlns:a16="http://schemas.microsoft.com/office/drawing/2014/main" id="{0A921FAE-7993-4B75-B457-918B0A7D3728}"/>
              </a:ext>
            </a:extLst>
          </p:cNvPr>
          <p:cNvCxnSpPr>
            <a:cxnSpLocks noChangeShapeType="1"/>
            <a:stCxn id="8" idx="2"/>
            <a:endCxn id="7" idx="0"/>
          </p:cNvCxnSpPr>
          <p:nvPr/>
        </p:nvCxnSpPr>
        <p:spPr bwMode="auto">
          <a:xfrm>
            <a:off x="6964664" y="13370334"/>
            <a:ext cx="0" cy="9788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5" name="AutoShape 35">
            <a:extLst>
              <a:ext uri="{FF2B5EF4-FFF2-40B4-BE49-F238E27FC236}">
                <a16:creationId xmlns:a16="http://schemas.microsoft.com/office/drawing/2014/main" id="{C1161B1B-05A9-42D1-8633-5CB93D528EF1}"/>
              </a:ext>
            </a:extLst>
          </p:cNvPr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22278350" y="18985620"/>
            <a:ext cx="1284" cy="10121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6" name="AutoShape 36">
            <a:extLst>
              <a:ext uri="{FF2B5EF4-FFF2-40B4-BE49-F238E27FC236}">
                <a16:creationId xmlns:a16="http://schemas.microsoft.com/office/drawing/2014/main" id="{C577DD75-EFA5-4E27-9A9A-B1BB6D5562F1}"/>
              </a:ext>
            </a:extLst>
          </p:cNvPr>
          <p:cNvCxnSpPr>
            <a:cxnSpLocks noChangeShapeType="1"/>
            <a:endCxn id="8" idx="0"/>
          </p:cNvCxnSpPr>
          <p:nvPr/>
        </p:nvCxnSpPr>
        <p:spPr bwMode="auto">
          <a:xfrm rot="10800000" flipV="1">
            <a:off x="6964668" y="9954026"/>
            <a:ext cx="8671568" cy="15875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7" name="AutoShape 37">
            <a:extLst>
              <a:ext uri="{FF2B5EF4-FFF2-40B4-BE49-F238E27FC236}">
                <a16:creationId xmlns:a16="http://schemas.microsoft.com/office/drawing/2014/main" id="{E107206E-CDF3-47F7-830A-B5E8B37620C6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13629640" y="9954016"/>
            <a:ext cx="8651248" cy="161924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8" name="AutoShape 38">
            <a:extLst>
              <a:ext uri="{FF2B5EF4-FFF2-40B4-BE49-F238E27FC236}">
                <a16:creationId xmlns:a16="http://schemas.microsoft.com/office/drawing/2014/main" id="{F927D3B2-1A02-4520-9BB3-905FEBAFBEC5}"/>
              </a:ext>
            </a:extLst>
          </p:cNvPr>
          <p:cNvCxnSpPr>
            <a:cxnSpLocks noChangeShapeType="1"/>
            <a:stCxn id="4" idx="2"/>
          </p:cNvCxnSpPr>
          <p:nvPr/>
        </p:nvCxnSpPr>
        <p:spPr bwMode="auto">
          <a:xfrm>
            <a:off x="14630388" y="2256882"/>
            <a:ext cx="0" cy="76971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9" name="AutoShape 39">
            <a:extLst>
              <a:ext uri="{FF2B5EF4-FFF2-40B4-BE49-F238E27FC236}">
                <a16:creationId xmlns:a16="http://schemas.microsoft.com/office/drawing/2014/main" id="{EE0F92B9-3907-4D8A-A209-2DEC19122092}"/>
              </a:ext>
            </a:extLst>
          </p:cNvPr>
          <p:cNvCxnSpPr>
            <a:cxnSpLocks noChangeShapeType="1"/>
            <a:endCxn id="5" idx="1"/>
          </p:cNvCxnSpPr>
          <p:nvPr/>
        </p:nvCxnSpPr>
        <p:spPr bwMode="auto">
          <a:xfrm>
            <a:off x="14630398" y="6099888"/>
            <a:ext cx="224155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0" name="Rectangle 40">
            <a:extLst>
              <a:ext uri="{FF2B5EF4-FFF2-40B4-BE49-F238E27FC236}">
                <a16:creationId xmlns:a16="http://schemas.microsoft.com/office/drawing/2014/main" id="{D4C0C50B-4501-4C99-8542-0B5A9141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02" y="17156820"/>
            <a:ext cx="12702556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Cholecystectomy on return ED visit (n=27, 3.0%)</a:t>
            </a:r>
            <a:endParaRPr lang="en-US" altLang="en-US" sz="14400" dirty="0">
              <a:latin typeface="Arial" panose="020B0604020202020204" pitchFamily="34" charset="0"/>
            </a:endParaRPr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F0AB04EF-C37E-486D-A041-B52B8D53C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02" y="22732768"/>
            <a:ext cx="12702516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cholecystectomy (n=459, 58.0%)</a:t>
            </a:r>
            <a:endParaRPr lang="en-CA" altLang="en-US" sz="14400" dirty="0">
              <a:latin typeface="Arial" panose="020B0604020202020204" pitchFamily="34" charset="0"/>
            </a:endParaRPr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id="{9DEA2FE7-0214-4FF3-9186-E82DD543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346" y="22752448"/>
            <a:ext cx="12699996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5760" tIns="365760" rIns="365760" bIns="365760" numCol="1" anchor="t" anchorCtr="0" compatLnSpc="1">
            <a:prstTxWarp prst="textNoShape">
              <a:avLst/>
            </a:prstTxWarp>
          </a:bodyPr>
          <a:lstStyle/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cholecystectomy (n=3580, 57.3%)</a:t>
            </a:r>
            <a:endParaRPr lang="en-CA" altLang="en-US" sz="1600" dirty="0"/>
          </a:p>
          <a:p>
            <a:pPr defTabSz="3657508"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altLang="en-US" sz="14400" dirty="0">
              <a:latin typeface="Arial" panose="020B0604020202020204" pitchFamily="34" charset="0"/>
            </a:endParaRPr>
          </a:p>
        </p:txBody>
      </p:sp>
      <p:cxnSp>
        <p:nvCxnSpPr>
          <p:cNvPr id="39" name="AutoShape 34">
            <a:extLst>
              <a:ext uri="{FF2B5EF4-FFF2-40B4-BE49-F238E27FC236}">
                <a16:creationId xmlns:a16="http://schemas.microsoft.com/office/drawing/2014/main" id="{B4CD76CE-9F2C-4834-9DAB-4C9D7E3B4DE2}"/>
              </a:ext>
            </a:extLst>
          </p:cNvPr>
          <p:cNvCxnSpPr>
            <a:cxnSpLocks noChangeShapeType="1"/>
            <a:stCxn id="7" idx="2"/>
            <a:endCxn id="20" idx="0"/>
          </p:cNvCxnSpPr>
          <p:nvPr/>
        </p:nvCxnSpPr>
        <p:spPr bwMode="auto">
          <a:xfrm>
            <a:off x="6964678" y="16177986"/>
            <a:ext cx="4" cy="9788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42" name="AutoShape 34">
            <a:extLst>
              <a:ext uri="{FF2B5EF4-FFF2-40B4-BE49-F238E27FC236}">
                <a16:creationId xmlns:a16="http://schemas.microsoft.com/office/drawing/2014/main" id="{1B4C5A69-1B25-4AB2-9699-756F6839E202}"/>
              </a:ext>
            </a:extLst>
          </p:cNvPr>
          <p:cNvCxnSpPr>
            <a:cxnSpLocks noChangeShapeType="1"/>
            <a:stCxn id="20" idx="2"/>
            <a:endCxn id="6" idx="0"/>
          </p:cNvCxnSpPr>
          <p:nvPr/>
        </p:nvCxnSpPr>
        <p:spPr bwMode="auto">
          <a:xfrm flipH="1">
            <a:off x="6964670" y="18985634"/>
            <a:ext cx="12" cy="9591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45" name="AutoShape 34">
            <a:extLst>
              <a:ext uri="{FF2B5EF4-FFF2-40B4-BE49-F238E27FC236}">
                <a16:creationId xmlns:a16="http://schemas.microsoft.com/office/drawing/2014/main" id="{EC1F7B8C-05DA-4FDC-8A66-930217B1AE1D}"/>
              </a:ext>
            </a:extLst>
          </p:cNvPr>
          <p:cNvCxnSpPr>
            <a:cxnSpLocks noChangeShapeType="1"/>
            <a:stCxn id="6" idx="2"/>
            <a:endCxn id="21" idx="0"/>
          </p:cNvCxnSpPr>
          <p:nvPr/>
        </p:nvCxnSpPr>
        <p:spPr bwMode="auto">
          <a:xfrm flipH="1">
            <a:off x="6964658" y="21773606"/>
            <a:ext cx="12" cy="9591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55" name="AutoShape 35">
            <a:extLst>
              <a:ext uri="{FF2B5EF4-FFF2-40B4-BE49-F238E27FC236}">
                <a16:creationId xmlns:a16="http://schemas.microsoft.com/office/drawing/2014/main" id="{F3F31A65-E7C3-41C5-B833-38D79ACA9843}"/>
              </a:ext>
            </a:extLst>
          </p:cNvPr>
          <p:cNvCxnSpPr>
            <a:cxnSpLocks noChangeShapeType="1"/>
            <a:stCxn id="11" idx="2"/>
            <a:endCxn id="22" idx="0"/>
          </p:cNvCxnSpPr>
          <p:nvPr/>
        </p:nvCxnSpPr>
        <p:spPr bwMode="auto">
          <a:xfrm flipH="1">
            <a:off x="22278350" y="21826622"/>
            <a:ext cx="1284" cy="92583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896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168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Makutonin, Michael</dc:creator>
  <cp:lastModifiedBy>Makutonin, Michael</cp:lastModifiedBy>
  <cp:revision>3</cp:revision>
  <dcterms:created xsi:type="dcterms:W3CDTF">2022-03-15T23:58:50Z</dcterms:created>
  <dcterms:modified xsi:type="dcterms:W3CDTF">2022-04-20T20:21:37Z</dcterms:modified>
</cp:coreProperties>
</file>