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6340-B843-4056-AB4A-0135FEEDE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9C2B-F797-4C99-BB30-9DCC398A5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596B-E957-4D01-B7FB-DCA2089B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3C25-09B6-4E03-BE6B-579AAF4E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B0E4-7E4C-40AE-87B7-C9FF680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15D1-6E1C-452E-BE2B-D9170B15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11709-92C5-4F5E-AA03-F0882B44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E1B1-F307-4866-AE93-ABC1480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D1A-C8A2-45DD-B4E7-F8B2BAA7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AEC7-146E-41E2-918E-824083D1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FC9A0-0BC5-4FBF-91CB-991ADA1F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032EC-AAE0-4753-B2FA-1DBDAEC6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421B-5EF1-4B92-9B8C-7CA8F287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423-3D21-4403-BAE5-E45BA889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ADFA-6719-41BC-870D-33B8D920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396A-5937-4EFF-8809-DF303DB9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3B60-70C9-4BF6-9E9B-AED2C90C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7F1B-01C1-4A6B-940E-C8A9CEE1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9DC9-AA4E-42FE-9A0D-893D9D47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8734-9163-4BF0-A182-400FF8C5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EE71-D2B6-4986-BB6C-B686CC2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8177-9406-426B-B26C-7DAD50B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2394-1A37-406C-9A04-B5451D9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6FB-5E2C-4658-BB06-5FB0840A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57D9-FE2A-4A95-975A-BEFBC728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B840-E47C-45DA-B6DD-24C803E6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4BE5-369A-40B9-B979-AD4506BC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2C5C-2694-4E86-8AAD-C01AC9DB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4350-300F-4313-8D1D-119F9BCB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6BA2-1745-47FB-8217-FDC1A521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6D67-C073-4509-8630-7A758DEA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1267-6B7E-4090-A967-F583D65F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AC08-DB27-4209-9BD0-C228F879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16645-8200-4B02-81F1-278539A0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AF16-FF59-4B8C-B164-9925ABF1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4D3A8-88B8-4B29-91F2-D578E6A81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0D03E-8C6B-496E-BD4C-8B6EDEC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C7EEF-5115-4ECF-AA84-11A02D47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F4987-156C-4A28-837D-566A3DB8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F42C-3363-41C9-BA9F-13686C28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C074-E56E-4BC7-8C65-AFFB989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10A78-EB0D-4BD2-9039-C3AAE24E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F3E2-E3E1-4766-AD1D-1424433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CCEF7-B2FD-48B0-A088-7708EEAD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35613-B0EC-40D0-BC1C-5049635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6846-7FB6-45BA-86DE-A4D6E34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057A-6CC0-4F01-BC8D-9494875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682-B11C-4D31-8694-EF783B8D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6499E-EFB1-4D3F-B695-21C1639A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1ABF-8A71-4F24-98BD-99FB4962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BF57-248A-493D-9612-C4C56A5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C642-FF87-4957-A95E-29EA85A6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55F0-2482-406B-9808-F21CC5B6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4B444-B56A-4F25-BB22-57A92DFB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6C83-00A1-47DE-9A16-F379F749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9660-2DBD-405E-AD63-1803E95F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3890-8153-4DAE-96F2-F13060D4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F67D4-84B6-4182-86C2-A0E144B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EE514-805F-433B-8B98-DF6D97AB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CBC3-E4C4-4C1A-8DC7-D1F47901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1F52-7E87-446C-8336-437C3616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63BC-82A8-42A8-B99D-5BFDDB0A9F4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52F5-8CD6-4844-87E7-FF397273F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A5B8-02DC-4D60-91C3-754E297B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EA65-85A2-44FB-AD7F-784353FC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C177F0-115B-4F1E-B890-142F97BC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27461"/>
              </p:ext>
            </p:extLst>
          </p:nvPr>
        </p:nvGraphicFramePr>
        <p:xfrm>
          <a:off x="984738" y="719666"/>
          <a:ext cx="10874328" cy="5706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776">
                  <a:extLst>
                    <a:ext uri="{9D8B030D-6E8A-4147-A177-3AD203B41FA5}">
                      <a16:colId xmlns:a16="http://schemas.microsoft.com/office/drawing/2014/main" val="351260486"/>
                    </a:ext>
                  </a:extLst>
                </a:gridCol>
                <a:gridCol w="3624776">
                  <a:extLst>
                    <a:ext uri="{9D8B030D-6E8A-4147-A177-3AD203B41FA5}">
                      <a16:colId xmlns:a16="http://schemas.microsoft.com/office/drawing/2014/main" val="3333550409"/>
                    </a:ext>
                  </a:extLst>
                </a:gridCol>
                <a:gridCol w="3624776">
                  <a:extLst>
                    <a:ext uri="{9D8B030D-6E8A-4147-A177-3AD203B41FA5}">
                      <a16:colId xmlns:a16="http://schemas.microsoft.com/office/drawing/2014/main" val="3034396095"/>
                    </a:ext>
                  </a:extLst>
                </a:gridCol>
              </a:tblGrid>
              <a:tr h="530763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47880"/>
                  </a:ext>
                </a:extLst>
              </a:tr>
              <a:tr h="1788599">
                <a:tc>
                  <a:txBody>
                    <a:bodyPr/>
                    <a:lstStyle/>
                    <a:p>
                      <a:r>
                        <a:rPr lang="en-US" sz="2400" dirty="0"/>
                        <a:t>Are readmission rates significantly lower for patients undergoing immediate cholecystectomy?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Yes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Yes, </a:t>
                      </a:r>
                      <a:r>
                        <a:rPr lang="en-US" sz="2800" b="1" dirty="0"/>
                        <a:t>but the absolute rates are low in both (0.01 vs 0.05)</a:t>
                      </a:r>
                      <a:endParaRPr lang="en-US" sz="54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14241"/>
                  </a:ext>
                </a:extLst>
              </a:tr>
              <a:tr h="1308731">
                <a:tc>
                  <a:txBody>
                    <a:bodyPr/>
                    <a:lstStyle/>
                    <a:p>
                      <a:r>
                        <a:rPr lang="en-US" sz="2400" dirty="0"/>
                        <a:t>Are costs significantly lower for patients undergoing immediate cholecystectomy?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Yes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No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35415"/>
                  </a:ext>
                </a:extLst>
              </a:tr>
              <a:tr h="1701350">
                <a:tc>
                  <a:txBody>
                    <a:bodyPr/>
                    <a:lstStyle/>
                    <a:p>
                      <a:r>
                        <a:rPr lang="en-US" sz="2400" dirty="0"/>
                        <a:t>Are most patients that get discharged from the ED eventually getting elective cholecystectomies?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Yes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No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3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3</cp:revision>
  <dcterms:created xsi:type="dcterms:W3CDTF">2021-06-04T15:12:00Z</dcterms:created>
  <dcterms:modified xsi:type="dcterms:W3CDTF">2021-06-05T00:00:39Z</dcterms:modified>
</cp:coreProperties>
</file>