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8810-0451-4445-8674-467913E015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>
            <a:extLst>
              <a:ext uri="{FF2B5EF4-FFF2-40B4-BE49-F238E27FC236}">
                <a16:creationId xmlns:a16="http://schemas.microsoft.com/office/drawing/2014/main" id="{8575C354-D60F-42F8-B06D-78E649E5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7" y="167342"/>
            <a:ext cx="21939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Assessed for eligibility (n=31,249)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F1004E1E-17FA-4457-AD2D-936BF7C8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9" y="861082"/>
            <a:ext cx="2905125" cy="13277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Excluded (n=22,498)</a:t>
            </a:r>
            <a:endParaRPr lang="en-CA" altLang="en-US" sz="400" dirty="0"/>
          </a:p>
          <a:p>
            <a:pPr marL="171446" indent="-171446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 visit in final year of dataset (n=10,229)</a:t>
            </a:r>
            <a:endParaRPr lang="en-CA" altLang="en-US" sz="400" dirty="0"/>
          </a:p>
          <a:p>
            <a:pPr marL="171446" indent="-171446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 visit, first 2 quarters (n=5,197)</a:t>
            </a:r>
            <a:endParaRPr lang="en-CA" altLang="en-US" sz="400" dirty="0"/>
          </a:p>
          <a:p>
            <a:pPr marL="171446" indent="-171446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Uncomplicated biliary colic (n=7,040)</a:t>
            </a:r>
            <a:endParaRPr lang="en-CA" altLang="en-US" sz="400" dirty="0"/>
          </a:p>
          <a:p>
            <a:pPr marL="171446" indent="-171446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Died on initial visit (n=21)</a:t>
            </a:r>
            <a:endParaRPr lang="en-CA" altLang="en-US" sz="400" dirty="0"/>
          </a:p>
          <a:p>
            <a:pPr marL="171446" indent="-171446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 data missing (n≤10)</a:t>
            </a:r>
            <a:endParaRPr lang="en-CA" altLang="en-US" sz="400" dirty="0"/>
          </a:p>
          <a:p>
            <a:pPr marL="171446" indent="-171446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 missing (n≤10)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1195EF61-B4BF-4D82-89FB-30F20847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1" y="4986198"/>
            <a:ext cx="3175633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as an outpatient (n=400, 5.3%)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6FAF845A-B390-427E-B93A-DBCA301A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0" y="3587292"/>
            <a:ext cx="317563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on initial visit (n=5975, 78.7%)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E67441B8-7233-4640-8CFF-902E3D3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8" y="2885380"/>
            <a:ext cx="3175636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Admitted to hospital on initial visit (n=7595)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2F00EAFF-2B19-49F2-A9B0-66DA3EC9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86" y="4289205"/>
            <a:ext cx="317499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on return ED visit (n=108, 9.3%)</a:t>
            </a:r>
            <a:endParaRPr lang="en-US" altLang="en-US" sz="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CC64D64F-726C-45FD-A2C8-0D8C6A82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86" y="2893316"/>
            <a:ext cx="3176275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admitted to hospital on initial visit (n=1156)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63D496F9-E197-433E-9DCB-4BD54D85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88" y="4999453"/>
            <a:ext cx="317563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as an outpatient (n=372, 32.2%)</a:t>
            </a:r>
            <a:endParaRPr lang="en-CA" altLang="en-US" sz="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dirty="0">
              <a:latin typeface="Arial" panose="020B0604020202020204" pitchFamily="34" charset="0"/>
            </a:endParaRPr>
          </a:p>
        </p:txBody>
      </p:sp>
      <p:cxnSp>
        <p:nvCxnSpPr>
          <p:cNvPr id="13" name="AutoShape 33">
            <a:extLst>
              <a:ext uri="{FF2B5EF4-FFF2-40B4-BE49-F238E27FC236}">
                <a16:creationId xmlns:a16="http://schemas.microsoft.com/office/drawing/2014/main" id="{27778A5B-E230-41C0-9893-102C04707381}"/>
              </a:ext>
            </a:extLst>
          </p:cNvPr>
          <p:cNvCxnSpPr>
            <a:cxnSpLocks noChangeShapeType="1"/>
            <a:stCxn id="10" idx="2"/>
            <a:endCxn id="9" idx="0"/>
          </p:cNvCxnSpPr>
          <p:nvPr/>
        </p:nvCxnSpPr>
        <p:spPr bwMode="auto">
          <a:xfrm flipH="1">
            <a:off x="5569585" y="3350520"/>
            <a:ext cx="639" cy="9386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4" name="AutoShape 34">
            <a:extLst>
              <a:ext uri="{FF2B5EF4-FFF2-40B4-BE49-F238E27FC236}">
                <a16:creationId xmlns:a16="http://schemas.microsoft.com/office/drawing/2014/main" id="{0A921FAE-7993-4B75-B457-918B0A7D3728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>
            <a:off x="1741166" y="3342583"/>
            <a:ext cx="0" cy="244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5" name="AutoShape 35">
            <a:extLst>
              <a:ext uri="{FF2B5EF4-FFF2-40B4-BE49-F238E27FC236}">
                <a16:creationId xmlns:a16="http://schemas.microsoft.com/office/drawing/2014/main" id="{C1161B1B-05A9-42D1-8633-5CB93D528EF1}"/>
              </a:ext>
            </a:extLst>
          </p:cNvPr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5569587" y="4746405"/>
            <a:ext cx="321" cy="2530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6" name="AutoShape 36">
            <a:extLst>
              <a:ext uri="{FF2B5EF4-FFF2-40B4-BE49-F238E27FC236}">
                <a16:creationId xmlns:a16="http://schemas.microsoft.com/office/drawing/2014/main" id="{C577DD75-EFA5-4E27-9A9A-B1BB6D5562F1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 rot="10800000" flipV="1">
            <a:off x="1741167" y="2488506"/>
            <a:ext cx="2167892" cy="3968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7" name="AutoShape 37">
            <a:extLst>
              <a:ext uri="{FF2B5EF4-FFF2-40B4-BE49-F238E27FC236}">
                <a16:creationId xmlns:a16="http://schemas.microsoft.com/office/drawing/2014/main" id="{E107206E-CDF3-47F7-830A-B5E8B37620C6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407410" y="2488504"/>
            <a:ext cx="2162812" cy="40481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8" name="AutoShape 38">
            <a:extLst>
              <a:ext uri="{FF2B5EF4-FFF2-40B4-BE49-F238E27FC236}">
                <a16:creationId xmlns:a16="http://schemas.microsoft.com/office/drawing/2014/main" id="{F927D3B2-1A02-4520-9BB3-905FEBAFBEC5}"/>
              </a:ext>
            </a:extLst>
          </p:cNvPr>
          <p:cNvCxnSpPr>
            <a:cxnSpLocks noChangeShapeType="1"/>
            <a:stCxn id="4" idx="2"/>
          </p:cNvCxnSpPr>
          <p:nvPr/>
        </p:nvCxnSpPr>
        <p:spPr bwMode="auto">
          <a:xfrm>
            <a:off x="3657597" y="564220"/>
            <a:ext cx="0" cy="1924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9" name="AutoShape 39">
            <a:extLst>
              <a:ext uri="{FF2B5EF4-FFF2-40B4-BE49-F238E27FC236}">
                <a16:creationId xmlns:a16="http://schemas.microsoft.com/office/drawing/2014/main" id="{EE0F92B9-3907-4D8A-A209-2DEC19122092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>
            <a:off x="3657599" y="1524972"/>
            <a:ext cx="56038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0" name="Rectangle 40">
            <a:extLst>
              <a:ext uri="{FF2B5EF4-FFF2-40B4-BE49-F238E27FC236}">
                <a16:creationId xmlns:a16="http://schemas.microsoft.com/office/drawing/2014/main" id="{D4C0C50B-4501-4C99-8542-0B5A9141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0" y="4289205"/>
            <a:ext cx="317563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on return ED visit (n=62, 0.8%)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F0AB04EF-C37E-486D-A041-B52B8D53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0" y="5683192"/>
            <a:ext cx="317562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cholecystectomy (n=1158, 15.2%)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9DEA2FE7-0214-4FF3-9186-E82DD543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86" y="5688112"/>
            <a:ext cx="317499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cholecystectomy (n=676, 58.5%)</a:t>
            </a:r>
            <a:endParaRPr lang="en-CA" altLang="en-US" sz="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dirty="0">
              <a:latin typeface="Arial" panose="020B0604020202020204" pitchFamily="34" charset="0"/>
            </a:endParaRPr>
          </a:p>
        </p:txBody>
      </p:sp>
      <p:cxnSp>
        <p:nvCxnSpPr>
          <p:cNvPr id="39" name="AutoShape 34">
            <a:extLst>
              <a:ext uri="{FF2B5EF4-FFF2-40B4-BE49-F238E27FC236}">
                <a16:creationId xmlns:a16="http://schemas.microsoft.com/office/drawing/2014/main" id="{B4CD76CE-9F2C-4834-9DAB-4C9D7E3B4DE2}"/>
              </a:ext>
            </a:extLst>
          </p:cNvPr>
          <p:cNvCxnSpPr>
            <a:cxnSpLocks noChangeShapeType="1"/>
            <a:stCxn id="7" idx="2"/>
            <a:endCxn id="20" idx="0"/>
          </p:cNvCxnSpPr>
          <p:nvPr/>
        </p:nvCxnSpPr>
        <p:spPr bwMode="auto">
          <a:xfrm>
            <a:off x="1741169" y="4044496"/>
            <a:ext cx="1" cy="244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1B4C5A69-1B25-4AB2-9699-756F6839E202}"/>
              </a:ext>
            </a:extLst>
          </p:cNvPr>
          <p:cNvCxnSpPr>
            <a:cxnSpLocks noChangeShapeType="1"/>
            <a:stCxn id="20" idx="2"/>
            <a:endCxn id="6" idx="0"/>
          </p:cNvCxnSpPr>
          <p:nvPr/>
        </p:nvCxnSpPr>
        <p:spPr bwMode="auto">
          <a:xfrm flipH="1">
            <a:off x="1741167" y="4746408"/>
            <a:ext cx="3" cy="239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45" name="AutoShape 34">
            <a:extLst>
              <a:ext uri="{FF2B5EF4-FFF2-40B4-BE49-F238E27FC236}">
                <a16:creationId xmlns:a16="http://schemas.microsoft.com/office/drawing/2014/main" id="{EC1F7B8C-05DA-4FDC-8A66-930217B1AE1D}"/>
              </a:ext>
            </a:extLst>
          </p:cNvPr>
          <p:cNvCxnSpPr>
            <a:cxnSpLocks noChangeShapeType="1"/>
            <a:stCxn id="6" idx="2"/>
            <a:endCxn id="21" idx="0"/>
          </p:cNvCxnSpPr>
          <p:nvPr/>
        </p:nvCxnSpPr>
        <p:spPr bwMode="auto">
          <a:xfrm flipH="1">
            <a:off x="1741164" y="5443401"/>
            <a:ext cx="3" cy="239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55" name="AutoShape 35">
            <a:extLst>
              <a:ext uri="{FF2B5EF4-FFF2-40B4-BE49-F238E27FC236}">
                <a16:creationId xmlns:a16="http://schemas.microsoft.com/office/drawing/2014/main" id="{F3F31A65-E7C3-41C5-B833-38D79ACA9843}"/>
              </a:ext>
            </a:extLst>
          </p:cNvPr>
          <p:cNvCxnSpPr>
            <a:cxnSpLocks noChangeShapeType="1"/>
            <a:stCxn id="11" idx="2"/>
            <a:endCxn id="22" idx="0"/>
          </p:cNvCxnSpPr>
          <p:nvPr/>
        </p:nvCxnSpPr>
        <p:spPr bwMode="auto">
          <a:xfrm flipH="1">
            <a:off x="5569587" y="5456655"/>
            <a:ext cx="321" cy="23145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896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168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Makutonin, Michael</dc:creator>
  <cp:lastModifiedBy>Makutonin, Michael</cp:lastModifiedBy>
  <cp:revision>1</cp:revision>
  <dcterms:created xsi:type="dcterms:W3CDTF">2022-03-15T23:58:50Z</dcterms:created>
  <dcterms:modified xsi:type="dcterms:W3CDTF">2022-03-16T00:20:59Z</dcterms:modified>
</cp:coreProperties>
</file>