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68" r:id="rId6"/>
    <p:sldId id="269" r:id="rId7"/>
    <p:sldId id="270" r:id="rId8"/>
    <p:sldId id="277" r:id="rId9"/>
    <p:sldId id="272" r:id="rId10"/>
    <p:sldId id="273" r:id="rId11"/>
    <p:sldId id="274" r:id="rId12"/>
    <p:sldId id="275" r:id="rId13"/>
    <p:sldId id="276" r:id="rId14"/>
    <p:sldId id="278" r:id="rId15"/>
  </p:sldIdLst>
  <p:sldSz cx="12192000" cy="6858000"/>
  <p:notesSz cx="7772400" cy="100584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3">
                <a:lumMod val="29000"/>
                <a:lumOff val="71000"/>
              </a:schemeClr>
            </a:gs>
            <a:gs pos="96000">
              <a:schemeClr val="accent3">
                <a:lumMod val="95000"/>
                <a:lumOff val="5000"/>
              </a:schemeClr>
            </a:gs>
            <a:gs pos="100000">
              <a:srgbClr val="002060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B1648A5-7ECD-432B-8647-21B20882F1B6}" type="datetime">
              <a:rPr lang="es-CU" sz="1200" b="0" strike="noStrike" spc="-1">
                <a:solidFill>
                  <a:srgbClr val="8B8B8B"/>
                </a:solidFill>
                <a:latin typeface="Calibri"/>
              </a:rPr>
              <a:t>29/12/2023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CF2D01-04B1-4993-9F18-2574755B871D}" type="slidenum">
              <a:rPr lang="es-C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U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3">
                <a:lumMod val="29000"/>
                <a:lumOff val="71000"/>
              </a:schemeClr>
            </a:gs>
            <a:gs pos="96000">
              <a:schemeClr val="accent3">
                <a:lumMod val="95000"/>
                <a:lumOff val="5000"/>
              </a:schemeClr>
            </a:gs>
            <a:gs pos="100000">
              <a:srgbClr val="002060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Editar los estilos de texto del patrón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  <a:endParaRPr lang="es-CU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  <a:endParaRPr lang="es-CU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1981E00-D852-4590-9860-E3367E1999F9}" type="datetime">
              <a:rPr lang="es-CU" sz="1200" b="0" strike="noStrike" spc="-1">
                <a:solidFill>
                  <a:srgbClr val="8B8B8B"/>
                </a:solidFill>
                <a:latin typeface="Calibri"/>
              </a:rPr>
              <a:t>29/12/2023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9261BF-52E0-4AFA-A7D1-38FB437D7A11}" type="slidenum">
              <a:rPr lang="es-C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98057" y="198000"/>
            <a:ext cx="10766629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200000"/>
              </a:lnSpc>
            </a:pP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Sistema Integral para la Transformación </a:t>
            </a:r>
            <a:r>
              <a:rPr lang="es-ES" sz="4000" b="1" i="1" spc="-1" dirty="0">
                <a:solidFill>
                  <a:srgbClr val="002060"/>
                </a:solidFill>
                <a:latin typeface="Verdana"/>
                <a:ea typeface="Verdana"/>
              </a:rPr>
              <a:t>D</a:t>
            </a: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igital </a:t>
            </a:r>
            <a:r>
              <a:rPr lang="es-ES" sz="4000" b="1" i="1" spc="-1" dirty="0">
                <a:solidFill>
                  <a:srgbClr val="002060"/>
                </a:solidFill>
                <a:latin typeface="Verdana"/>
                <a:ea typeface="Verdana"/>
              </a:rPr>
              <a:t>E</a:t>
            </a: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mpresarial</a:t>
            </a:r>
            <a:endParaRPr lang="es-CU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935723" y="5013943"/>
            <a:ext cx="8320554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La Habana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29 de diciembre de 2023</a:t>
            </a:r>
            <a:endParaRPr lang="es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A9A1A-3E90-4A2B-9414-BFCEC63A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2" y="4767265"/>
            <a:ext cx="1550594" cy="157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466FE-8FD7-42EE-B789-55E826A4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340" y="5013943"/>
            <a:ext cx="1944094" cy="1157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3- Tienda virtual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68706" y="2172959"/>
            <a:ext cx="10384614" cy="2794714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b="1" spc="-1" dirty="0">
                <a:solidFill>
                  <a:srgbClr val="000000"/>
                </a:solidFill>
                <a:latin typeface="Lucida Bright"/>
              </a:rPr>
              <a:t>Servicio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venta de los productos con retroalimentación directa al sistema de gestión. 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análisis estadístico inteligente y visualización de datos para la toma de decisiones</a:t>
            </a:r>
            <a:endParaRPr lang="es-CU" sz="2800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70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4- Plataforma para la gestión del conocimiento empresarial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7A3D78F-69C8-45FF-860A-439807635B09}"/>
              </a:ext>
            </a:extLst>
          </p:cNvPr>
          <p:cNvSpPr txBox="1"/>
          <p:nvPr/>
        </p:nvSpPr>
        <p:spPr>
          <a:xfrm>
            <a:off x="903393" y="2224314"/>
            <a:ext cx="10384614" cy="3450771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b="1" spc="-1" dirty="0">
                <a:solidFill>
                  <a:srgbClr val="000000"/>
                </a:solidFill>
                <a:latin typeface="Lucida Bright"/>
              </a:rPr>
              <a:t>Servicio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diseño de cursos de capacitación.</a:t>
            </a: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acceso a cursos de capacitación. </a:t>
            </a: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acceso a blogs y otras herramientas colaborativas con contenido relevante para el negocio.</a:t>
            </a:r>
            <a:endParaRPr lang="es-CU" sz="2800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22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5- Alojamiento web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435839F-AADE-4E79-9926-408E03852B53}"/>
              </a:ext>
            </a:extLst>
          </p:cNvPr>
          <p:cNvSpPr txBox="1"/>
          <p:nvPr/>
        </p:nvSpPr>
        <p:spPr>
          <a:xfrm>
            <a:off x="903393" y="2031643"/>
            <a:ext cx="10384614" cy="3208014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 lnSpcReduction="10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b="1" spc="-1" dirty="0">
                <a:solidFill>
                  <a:srgbClr val="000000"/>
                </a:solidFill>
                <a:latin typeface="Lucida Bright"/>
              </a:rPr>
              <a:t>Servicio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Administración en la nube de los sistemas utilizados.</a:t>
            </a:r>
          </a:p>
          <a:p>
            <a:pPr marL="864000" lvl="1" indent="-324000" algn="just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 Alojamiento en la nube de toda la documentación empresarial.</a:t>
            </a: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s-CU" sz="2800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3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98057" y="198000"/>
            <a:ext cx="10766629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200000"/>
              </a:lnSpc>
            </a:pP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Sistema Integral para la Transformación </a:t>
            </a:r>
            <a:r>
              <a:rPr lang="es-ES" sz="4000" b="1" i="1" spc="-1" dirty="0">
                <a:solidFill>
                  <a:srgbClr val="002060"/>
                </a:solidFill>
                <a:latin typeface="Verdana"/>
                <a:ea typeface="Verdana"/>
              </a:rPr>
              <a:t>D</a:t>
            </a: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igital </a:t>
            </a:r>
            <a:r>
              <a:rPr lang="es-ES" sz="4000" b="1" i="1" spc="-1" dirty="0">
                <a:solidFill>
                  <a:srgbClr val="002060"/>
                </a:solidFill>
                <a:latin typeface="Verdana"/>
                <a:ea typeface="Verdana"/>
              </a:rPr>
              <a:t>E</a:t>
            </a: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mpresarial</a:t>
            </a:r>
            <a:endParaRPr lang="es-CU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935723" y="5013943"/>
            <a:ext cx="8320554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La Habana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29 de diciembre de 2023</a:t>
            </a:r>
            <a:endParaRPr lang="es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A9A1A-3E90-4A2B-9414-BFCEC63A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2" y="4767265"/>
            <a:ext cx="1550594" cy="157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466FE-8FD7-42EE-B789-55E826A4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340" y="5013943"/>
            <a:ext cx="1944094" cy="1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Transformación digital	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1" y="1973738"/>
            <a:ext cx="10515238" cy="1600445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i="1" dirty="0"/>
              <a:t>El uso de la tecnología para mejorar radicalmente el rendimiento o el alcance de las empresas.</a:t>
            </a: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5DC7A-9B8E-41BF-A911-8AF15076806D}"/>
              </a:ext>
            </a:extLst>
          </p:cNvPr>
          <p:cNvSpPr/>
          <p:nvPr/>
        </p:nvSpPr>
        <p:spPr>
          <a:xfrm>
            <a:off x="5756915" y="3059668"/>
            <a:ext cx="559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 err="1"/>
              <a:t>Capgemini</a:t>
            </a:r>
            <a:r>
              <a:rPr lang="es-US" i="1" dirty="0"/>
              <a:t> y el Centro de Negocios Digitales del 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68CE1-E5AD-497D-8BA6-7BA9096F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45" y="3756859"/>
            <a:ext cx="7895771" cy="2775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Transformación digital	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DD7F31A6-310D-4941-AF38-BDFFCD7E685B}"/>
              </a:ext>
            </a:extLst>
          </p:cNvPr>
          <p:cNvSpPr txBox="1"/>
          <p:nvPr/>
        </p:nvSpPr>
        <p:spPr>
          <a:xfrm>
            <a:off x="838081" y="2258817"/>
            <a:ext cx="10515238" cy="3024383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dirty="0"/>
              <a:t>La recompensa para quienes abracen la </a:t>
            </a:r>
            <a:r>
              <a:rPr lang="es-US" sz="2800" b="1" dirty="0"/>
              <a:t>Transformación Digital </a:t>
            </a:r>
            <a:r>
              <a:rPr lang="es-US" sz="2800" dirty="0"/>
              <a:t>es la de generar valor, obtener ventajas competitivas y descubrir nuevas oportunidades de negocios. La amenaza para quienes no realicen este proceso será lamentablemente la desaparición.</a:t>
            </a: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A1DAC-BA6A-4638-9C54-FC69586A42A7}"/>
              </a:ext>
            </a:extLst>
          </p:cNvPr>
          <p:cNvSpPr/>
          <p:nvPr/>
        </p:nvSpPr>
        <p:spPr>
          <a:xfrm>
            <a:off x="9372603" y="4739696"/>
            <a:ext cx="179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/>
              <a:t>USMP DIGITAL</a:t>
            </a:r>
          </a:p>
        </p:txBody>
      </p:sp>
    </p:spTree>
    <p:extLst>
      <p:ext uri="{BB962C8B-B14F-4D97-AF65-F5344CB8AC3E}">
        <p14:creationId xmlns:p14="http://schemas.microsoft.com/office/powerpoint/2010/main" val="3864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Los cuatro pilares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838080" y="1505533"/>
            <a:ext cx="10515239" cy="5127495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Empoderar a sus empleados: </a:t>
            </a:r>
            <a:r>
              <a:rPr lang="es-US" sz="2400" dirty="0"/>
              <a:t>Hacer mejor su trabajo desde cualquier lugar, en cualquier momento y desde cualquier dispositivo.</a:t>
            </a:r>
            <a:r>
              <a:rPr lang="es-US" sz="2400" b="1" dirty="0"/>
              <a:t> </a:t>
            </a:r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Fidelizar a tus clientes: </a:t>
            </a:r>
            <a:r>
              <a:rPr lang="es-US" sz="2400" dirty="0"/>
              <a:t>Enviar y captar información del cliente en tiempo real para tomar decisiones, lo cual aumenta su satisfacción y por tanto  las ventas y la productividad.</a:t>
            </a:r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Optimizar las operaciones: </a:t>
            </a:r>
            <a:r>
              <a:rPr lang="es-US" sz="2400" dirty="0"/>
              <a:t>Gestión de la información y el conocimiento con la utilización de las tecnologías.</a:t>
            </a:r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Transformar el producto/negocio:</a:t>
            </a:r>
            <a:r>
              <a:rPr lang="es-US" sz="2400" dirty="0"/>
              <a:t> Innovación ágil, y con una apertura hacia los cambios constantes mediante el análisis de datos. </a:t>
            </a:r>
            <a:endParaRPr lang="es-US" sz="2400" b="1" dirty="0"/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5F8EE-F1C4-43EF-82F6-0AC79A3B86E2}"/>
              </a:ext>
            </a:extLst>
          </p:cNvPr>
          <p:cNvSpPr/>
          <p:nvPr/>
        </p:nvSpPr>
        <p:spPr>
          <a:xfrm>
            <a:off x="8578200" y="6123628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/>
              <a:t>Satya Nadella (Microsoft)</a:t>
            </a:r>
          </a:p>
        </p:txBody>
      </p:sp>
    </p:spTree>
    <p:extLst>
      <p:ext uri="{BB962C8B-B14F-4D97-AF65-F5344CB8AC3E}">
        <p14:creationId xmlns:p14="http://schemas.microsoft.com/office/powerpoint/2010/main" val="39118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Criterios de análisis	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70602" y="1543820"/>
            <a:ext cx="10253359" cy="494914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70500" lnSpcReduction="20000"/>
          </a:bodyPr>
          <a:lstStyle/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Presencia digital: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Redes sociales.</a:t>
            </a:r>
            <a:endParaRPr lang="es-ES" sz="2800" b="1" spc="-1" dirty="0">
              <a:solidFill>
                <a:srgbClr val="000000"/>
              </a:solidFill>
              <a:latin typeface="Lucida Brigh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Portales institucionales.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Tiendas virtuales.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Gestionar digitalmente los procesos:</a:t>
            </a:r>
            <a:endParaRPr lang="es-CU" sz="2800" b="1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Sistemas contables.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Controles de inventarios.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Gestión de la producción y ventas.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1417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Gestión del conocimiento empresarial: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Compartir el conocimiento adquirido.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Análisis inteligentes para la toma de decisiones.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Espacio de almacenamiento en la nube.  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710" indent="-5143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D8706-BDF2-4B54-AB72-596EF350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45" y="3878268"/>
            <a:ext cx="3222703" cy="259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777C16-FEEA-4C22-85BF-ECAA2B8D9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38" y="1543820"/>
            <a:ext cx="2978908" cy="22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Sistema integral para la TD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87B73-3151-438D-8B60-95C4C0D05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7" y="508365"/>
            <a:ext cx="11479365" cy="5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Las 5 direcciones de trabajo 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68706" y="2285285"/>
            <a:ext cx="10384614" cy="369460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Portal institucional.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1417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Sistema de Gestión de inventarios. </a:t>
            </a:r>
            <a:endParaRPr lang="es-CU" sz="2800" spc="-1" dirty="0">
              <a:solidFill>
                <a:schemeClr val="tx2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Tienda virtual.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Plataforma para la gestión del conocimiento empresarial. </a:t>
            </a: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Alojamiento web para todos los productos digitales.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6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1- Portal institucional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68706" y="2125627"/>
            <a:ext cx="10384614" cy="2127057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Producto a la medida. </a:t>
            </a:r>
            <a:endParaRPr lang="es-CU" sz="2800" b="1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posicionamiento y marketing.</a:t>
            </a: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soporte, mantenimiento y actualización.</a:t>
            </a:r>
            <a:endParaRPr lang="es-CU" sz="2800" b="1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0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2- Sistema de gestión de inventarios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03393" y="2242100"/>
            <a:ext cx="10384614" cy="237380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spcBef>
                <a:spcPts val="1417"/>
              </a:spcBef>
              <a:buClr>
                <a:srgbClr val="000000"/>
              </a:buClr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Producto a la medida</a:t>
            </a:r>
            <a:endParaRPr lang="es-CU" sz="2800" b="1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Módulo: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gestión de la producción y ventas</a:t>
            </a: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.</a:t>
            </a:r>
            <a:endParaRPr lang="es-CU" sz="2800" spc="-1" dirty="0">
              <a:solidFill>
                <a:schemeClr val="tx2"/>
              </a:solidFill>
              <a:latin typeface="Calibri"/>
            </a:endParaRP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Módulo: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análisis estadístico inteligente y visualización de datos para la toma de decisiones</a:t>
            </a:r>
            <a:r>
              <a:rPr lang="es-ES" sz="2800" b="1" spc="-1" dirty="0">
                <a:solidFill>
                  <a:schemeClr val="tx2"/>
                </a:solidFill>
                <a:latin typeface="Lucida Bright"/>
              </a:rPr>
              <a:t>. </a:t>
            </a:r>
            <a:endParaRPr lang="es-CU" sz="2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0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452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Lucida Bright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Y. Coca</dc:creator>
  <dc:description/>
  <cp:lastModifiedBy>ycoca</cp:lastModifiedBy>
  <cp:revision>54</cp:revision>
  <dcterms:created xsi:type="dcterms:W3CDTF">2023-12-06T03:58:53Z</dcterms:created>
  <dcterms:modified xsi:type="dcterms:W3CDTF">2023-12-29T08:14:12Z</dcterms:modified>
  <dc:language>es-US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10</vt:i4>
  </property>
</Properties>
</file>