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5143500" cx="9144000"/>
  <p:notesSz cx="6858000" cy="9144000"/>
  <p:embeddedFontLst>
    <p:embeddedFont>
      <p:font typeface="Roboto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bold.fntdata"/><Relationship Id="rId61" Type="http://schemas.openxmlformats.org/officeDocument/2006/relationships/font" Target="fonts/Roboto-regular.fntdata"/><Relationship Id="rId20" Type="http://schemas.openxmlformats.org/officeDocument/2006/relationships/slide" Target="slides/slide15.xml"/><Relationship Id="rId64" Type="http://schemas.openxmlformats.org/officeDocument/2006/relationships/font" Target="fonts/Roboto-boldItalic.fntdata"/><Relationship Id="rId63" Type="http://schemas.openxmlformats.org/officeDocument/2006/relationships/font" Target="fonts/Robo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60c98f6a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a60c98f6a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60c98f6a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60c98f6a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60c98f6a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60c98f6a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60c98f6a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60c98f6a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60c98f6ad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60c98f6ad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60c98f6a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60c98f6a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60c98f6ad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60c98f6ad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60c98f6ad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60c98f6ad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60c98f6ad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60c98f6a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60c98f6a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60c98f6a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a60c98f6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a60c98f6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60c98f6ad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60c98f6ad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a60c98f6a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a60c98f6a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60c98f6ad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60c98f6ad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60c98f6ad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60c98f6ad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60c98f6ad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a60c98f6ad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60c98f6ad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60c98f6ad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60c98f6ad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60c98f6ad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60c98f6a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60c98f6a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60c98f6ad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60c98f6ad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60c98f6a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60c98f6a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a60c98f6a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a60c98f6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60c98f6ad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60c98f6ad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60c98f6ad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60c98f6ad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60c98f6ad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60c98f6ad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60c98f6ad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60c98f6ad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60c98f6ad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60c98f6ad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a60c98f6ad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a60c98f6ad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a60c98f6a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a60c98f6a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a60c98f6ad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a60c98f6ad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a60c98f6ad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a60c98f6ad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60c98f6a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60c98f6a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60c98f6a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60c98f6a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a60c98f6ad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a60c98f6ad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a60c98f6ad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a60c98f6ad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60c98f6ad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60c98f6ad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60c98f6ad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a60c98f6ad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a60c98f6ad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a60c98f6ad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a60c98f6ad_0_4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a60c98f6ad_0_4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a60c98f6ad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a60c98f6ad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60c98f6ad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a60c98f6ad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a60c98f6ad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a60c98f6ad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a60c98f6ad_0_4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a60c98f6ad_0_4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60c98f6a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a60c98f6a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a60c98f6ad_0_3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a60c98f6ad_0_3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a60c98f6ad_0_3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a60c98f6ad_0_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a60c98f6ad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a60c98f6ad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a60c98f6ad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a60c98f6ad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a60c98f6ad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a60c98f6ad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a60c98f6ad_0_4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a60c98f6ad_0_4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a60c98f6a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a60c98f6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60c98f6a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60c98f6a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60c98f6a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60c98f6a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60c98f6a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60c98f6a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4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862275"/>
            <a:ext cx="8520600" cy="216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221"/>
              <a:buFont typeface="Arial"/>
              <a:buNone/>
            </a:pPr>
            <a:r>
              <a:rPr lang="en-GB" sz="3311">
                <a:solidFill>
                  <a:srgbClr val="FF0000"/>
                </a:solidFill>
              </a:rPr>
              <a:t>Review </a:t>
            </a:r>
            <a:endParaRPr sz="331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Advantages</a:t>
            </a:r>
            <a:endParaRPr/>
          </a:p>
        </p:txBody>
      </p:sp>
      <p:sp>
        <p:nvSpPr>
          <p:cNvPr id="106" name="Google Shape;106;p22"/>
          <p:cNvSpPr txBox="1"/>
          <p:nvPr>
            <p:ph idx="1" type="body"/>
          </p:nvPr>
        </p:nvSpPr>
        <p:spPr>
          <a:xfrm>
            <a:off x="311700" y="1603250"/>
            <a:ext cx="85206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Reduced Bias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By rotating the validation set across all parts of the dataset, it minimizes the bias associated with random sampling.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Efficient Use of Data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Especially useful in scenarios where the amount of available data is limited. It ensures that every data point is used for both training and validation.</a:t>
            </a:r>
            <a:endParaRPr sz="13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/>
              <a:t>Model Robustness</a:t>
            </a:r>
            <a:endParaRPr sz="1700"/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-GB" sz="1300"/>
              <a:t>Helps in assessing the model's robustness and its ability to generalize to new, unseen data.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311700" y="756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Disadvantages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311700" y="1476825"/>
            <a:ext cx="8520600" cy="28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Computationally Intensive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Not Suitable for Time-Series 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Variations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Stratified K-Fold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Ensures that each fold is a good representative of the whole by having approximately the same percentage of samples of each target class as the complete set.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Time Series Cross-Validation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 variation designed for time-series data, ensuring that the validation set always comes after the training set in time.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/>
        </p:nvSpPr>
        <p:spPr>
          <a:xfrm>
            <a:off x="2622126" y="1491950"/>
            <a:ext cx="444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</a:t>
            </a:r>
            <a:r>
              <a:rPr lang="en-GB"/>
              <a:t>ow well the model generalizes to new, unseen data</a:t>
            </a:r>
            <a:endParaRPr/>
          </a:p>
        </p:txBody>
      </p:sp>
      <p:sp>
        <p:nvSpPr>
          <p:cNvPr id="124" name="Google Shape;12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</a:t>
            </a:r>
            <a:r>
              <a:rPr lang="en-GB"/>
              <a:t>ata </a:t>
            </a:r>
            <a:r>
              <a:rPr lang="en-GB"/>
              <a:t>Separation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Training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Testing 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Validation Set</a:t>
            </a:r>
            <a:endParaRPr/>
          </a:p>
        </p:txBody>
      </p:sp>
      <p:pic>
        <p:nvPicPr>
          <p:cNvPr id="126" name="Google Shape;12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1575" y="2082850"/>
            <a:ext cx="5636775" cy="24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311700" y="1573200"/>
            <a:ext cx="8520600" cy="15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Train_test_split</a:t>
            </a:r>
            <a:r>
              <a:rPr lang="en-GB"/>
              <a:t>: randomly splits the data.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test_size=0.2:</a:t>
            </a:r>
            <a:r>
              <a:rPr lang="en-GB"/>
              <a:t> means that 20% of the data will be used for testing.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random_state:</a:t>
            </a:r>
            <a:r>
              <a:rPr lang="en-GB"/>
              <a:t> reproducibility of the results.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 classes</a:t>
            </a:r>
            <a:endParaRPr/>
          </a:p>
        </p:txBody>
      </p:sp>
      <p:sp>
        <p:nvSpPr>
          <p:cNvPr id="137" name="Google Shape;13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Binary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Multiclass (or Multinomial)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Multilabel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Multiclass-Multilabel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Hierarchical Classification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Imbalanced Classification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Binary Classification</a:t>
            </a:r>
            <a:endParaRPr/>
          </a:p>
        </p:txBody>
      </p:sp>
      <p:pic>
        <p:nvPicPr>
          <p:cNvPr id="143" name="Google Shape;1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050" y="1091947"/>
            <a:ext cx="4608600" cy="295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8"/>
          <p:cNvSpPr txBox="1"/>
          <p:nvPr/>
        </p:nvSpPr>
        <p:spPr>
          <a:xfrm>
            <a:off x="733350" y="2663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"spam" or "not spam"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Multiclass (or Multinomial)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2050" y="1288150"/>
            <a:ext cx="57150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Multilabel Classification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 multilabel classification, each instance can be assigned multiple labels simultaneously. This is different from multiclass classification, where each instance is assigned to only one class.</a:t>
            </a:r>
            <a:endParaRPr/>
          </a:p>
        </p:txBody>
      </p:sp>
      <p:sp>
        <p:nvSpPr>
          <p:cNvPr id="157" name="Google Shape;157;p30"/>
          <p:cNvSpPr txBox="1"/>
          <p:nvPr/>
        </p:nvSpPr>
        <p:spPr>
          <a:xfrm>
            <a:off x="606900" y="3388550"/>
            <a:ext cx="8109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A movie can be categorized into multiple genres simultaneously, such as Action, Comedy, and Drama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Multiclass-Multilabel Classification</a:t>
            </a:r>
            <a:endParaRPr/>
          </a:p>
        </p:txBody>
      </p:sp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 a medical diagnosis application, a patient’s case could be diagnosed with multiple diseases (labels), and each disease is part of a larger set of possible diseases (classes).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Algebra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Hierarchical Classification</a:t>
            </a:r>
            <a:endParaRPr/>
          </a:p>
        </p:txBody>
      </p:sp>
      <p:sp>
        <p:nvSpPr>
          <p:cNvPr id="169" name="Google Shape;16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Organizing animals into a hierarchy where at the top level you classify an animal as a mammal, bird, reptile, etc., and at lower levels, further classify mammals into cats, dogs, etc.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Imbalanced Classification</a:t>
            </a:r>
            <a:endParaRPr/>
          </a:p>
        </p:txBody>
      </p:sp>
      <p:sp>
        <p:nvSpPr>
          <p:cNvPr id="175" name="Google Shape;17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 fraud detection, legitimate transactions vastly outnumber fraudulent ones, leading to an imbalanced dataset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classification metrics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143" y="0"/>
            <a:ext cx="783771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171" y="2159796"/>
            <a:ext cx="6032250" cy="66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6"/>
          <p:cNvSpPr txBox="1"/>
          <p:nvPr/>
        </p:nvSpPr>
        <p:spPr>
          <a:xfrm>
            <a:off x="311700" y="3852125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Best used when the classes are balanced and false positives/negatives have similar consequences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Precision</a:t>
            </a:r>
            <a:endParaRPr/>
          </a:p>
        </p:txBody>
      </p:sp>
      <p:pic>
        <p:nvPicPr>
          <p:cNvPr id="198" name="Google Shape;1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6703" y="2258200"/>
            <a:ext cx="5549974" cy="62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7"/>
          <p:cNvSpPr txBox="1"/>
          <p:nvPr/>
        </p:nvSpPr>
        <p:spPr>
          <a:xfrm>
            <a:off x="311700" y="3439125"/>
            <a:ext cx="7739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Important when the cost of false positives is high (e.g., in spam detection, where it’s worse to mislabel non-spam as spam)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824" y="723888"/>
            <a:ext cx="5640724" cy="3767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0413" y="1140050"/>
            <a:ext cx="759142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Recall (Sensitivity)</a:t>
            </a:r>
            <a:endParaRPr/>
          </a:p>
        </p:txBody>
      </p:sp>
      <p:pic>
        <p:nvPicPr>
          <p:cNvPr id="215" name="Google Shape;21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4000" y="2190900"/>
            <a:ext cx="439600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0"/>
          <p:cNvSpPr txBox="1"/>
          <p:nvPr/>
        </p:nvSpPr>
        <p:spPr>
          <a:xfrm>
            <a:off x="202300" y="3430675"/>
            <a:ext cx="8337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Crucial when the cost of false negatives is high (e.g., in medical diagnostics)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F1 Score</a:t>
            </a:r>
            <a:endParaRPr/>
          </a:p>
        </p:txBody>
      </p:sp>
      <p:sp>
        <p:nvSpPr>
          <p:cNvPr id="222" name="Google Shape;222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F1 Score is the weighted average of Precision and Recall. It balances both metrics.</a:t>
            </a:r>
            <a:endParaRPr/>
          </a:p>
        </p:txBody>
      </p:sp>
      <p:pic>
        <p:nvPicPr>
          <p:cNvPr id="223" name="Google Shape;2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8538" y="2013371"/>
            <a:ext cx="4846926" cy="6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1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آنالیز داده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Confusion Matrix</a:t>
            </a:r>
            <a:endParaRPr/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 table showing the performance of a classification model. Each row represents the instances in an actual class, while each column represents the instances in a predicted class.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Provides a detailed breakdown of correct and incorrect classifications for each class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ROC Curve and AUC</a:t>
            </a:r>
            <a:endParaRPr/>
          </a:p>
        </p:txBody>
      </p:sp>
      <p:sp>
        <p:nvSpPr>
          <p:cNvPr id="235" name="Google Shape;235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ROC Curve: Graphical representation of the true positive rate (Recall) against the false positive rate for various threshold settings.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AUC (Area Under the ROC Curve): Measures the entire two-dimensional area underneath the ROC curve. A higher AUC indicates a better performing model.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Use Case: Useful in binary classification for evaluating the trade-off between true positive rate and false positive rate. Particularly good for imbalanced datasets.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Specificity</a:t>
            </a:r>
            <a:endParaRPr/>
          </a:p>
        </p:txBody>
      </p:sp>
      <p:sp>
        <p:nvSpPr>
          <p:cNvPr id="241" name="Google Shape;241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ratio of correctly predicted negative observations to the total actual negatives.</a:t>
            </a:r>
            <a:endParaRPr/>
          </a:p>
        </p:txBody>
      </p:sp>
      <p:pic>
        <p:nvPicPr>
          <p:cNvPr id="242" name="Google Shape;24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271" y="1839446"/>
            <a:ext cx="6234399" cy="7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44"/>
          <p:cNvSpPr txBox="1"/>
          <p:nvPr/>
        </p:nvSpPr>
        <p:spPr>
          <a:xfrm>
            <a:off x="345600" y="3270525"/>
            <a:ext cx="701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Important when the ability to correctly identify negatives is crucial.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Log-Loss (Cross-Entropy Loss)</a:t>
            </a:r>
            <a:endParaRPr/>
          </a:p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Measures the performance of a classification model where the prediction is a probability value between 0 and 1.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Consideration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primarily False Positives (FP) and False Negatives (FN)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Medical Diagnosis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False Negatives: Missing a diagnosis (e.g., failing to detect cancer when it is present). This is a serious error as it can lead to delayed treatment and worsen the patient's condition.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False Positives: Incorrectly diagnosing a disease (e.g., diagnosing cancer when it is not present). This can cause unnecessary stress for the patient and may lead to unnecessary treatments, which could have side effects.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Spam Email Filtering</a:t>
            </a:r>
            <a:endParaRPr/>
          </a:p>
        </p:txBody>
      </p:sp>
      <p:sp>
        <p:nvSpPr>
          <p:cNvPr id="267" name="Google Shape;267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False Positives: Classifying a legitimate email as spam. This can be inconvenient for users as they might miss important emails.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False Negatives: Failing to identify a spam email. This is less critical than a false positive, as it may only result in minor annoyance to the user.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Fraud Detection in Banking</a:t>
            </a:r>
            <a:endParaRPr/>
          </a:p>
        </p:txBody>
      </p:sp>
      <p:sp>
        <p:nvSpPr>
          <p:cNvPr id="273" name="Google Shape;27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False Positives: Flagging a legitimate transaction as fraudulent. This can frustrate customers and potentially lead to loss of business if it happens frequently.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False Negatives: Missing a fraudulent transaction. This can have significant financial implications and can also damage the reputation of the financial institution.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One-Hot Encoding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Why Use One-Hot Encoding?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-"/>
            </a:pPr>
            <a:r>
              <a:rPr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Machine Learning Models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-"/>
            </a:pPr>
            <a:r>
              <a:rPr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Dummy Variables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-"/>
            </a:pPr>
            <a:r>
              <a:rPr lang="en-GB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Removing Bias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Machine learning and AI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Key Features of KNNImputer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52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Char char="●"/>
            </a:pPr>
            <a:r>
              <a:rPr b="1"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Nearest Neighbors Imputation: 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○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-GB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KNNImputer</a:t>
            </a: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replaces missing values using the k-Nearest Neighbors approach. Each missing value is imputed using the mean value from 'n_neighbors' nearest neighbors found in the training set. By default, </a:t>
            </a:r>
            <a:r>
              <a:rPr lang="en-GB" sz="1050">
                <a:solidFill>
                  <a:srgbClr val="374151"/>
                </a:solidFill>
                <a:latin typeface="Courier New"/>
                <a:ea typeface="Courier New"/>
                <a:cs typeface="Courier New"/>
                <a:sym typeface="Courier New"/>
              </a:rPr>
              <a:t>n_neighbors=5</a:t>
            </a: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Distance Metric: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distance between samples to find the nearest neighbors is calculated using a metric (default is the Euclidean distance).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Weighting: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It can weight the contributions of neighbors so that nearer neighbors contribute more to the imputation than farther ones.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Versatility: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Suitable for numerical data and can be a good choice when the data has an underlying structure that can be captured by the proximity of its samples.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●"/>
            </a:pPr>
            <a:r>
              <a:rPr b="1"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Handling Multivariate Data:</a:t>
            </a:r>
            <a:endParaRPr b="1"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○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Capable of imputing missing values in multiple columns simultaneously.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Regression</a:t>
            </a:r>
            <a:endParaRPr/>
          </a:p>
        </p:txBody>
      </p:sp>
      <p:pic>
        <p:nvPicPr>
          <p:cNvPr id="297" name="Google Shape;29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350" y="1743638"/>
            <a:ext cx="486727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function</a:t>
            </a:r>
            <a:endParaRPr/>
          </a:p>
        </p:txBody>
      </p:sp>
      <p:pic>
        <p:nvPicPr>
          <p:cNvPr id="303" name="Google Shape;30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5813" y="1249950"/>
            <a:ext cx="6219825" cy="70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4"/>
          <p:cNvSpPr txBox="1"/>
          <p:nvPr/>
        </p:nvSpPr>
        <p:spPr>
          <a:xfrm>
            <a:off x="2851500" y="2371650"/>
            <a:ext cx="17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 variables</a:t>
            </a:r>
            <a:endParaRPr/>
          </a:p>
        </p:txBody>
      </p:sp>
      <p:cxnSp>
        <p:nvCxnSpPr>
          <p:cNvPr id="305" name="Google Shape;305;p54"/>
          <p:cNvCxnSpPr>
            <a:stCxn id="304" idx="0"/>
          </p:cNvCxnSpPr>
          <p:nvPr/>
        </p:nvCxnSpPr>
        <p:spPr>
          <a:xfrm rot="10800000">
            <a:off x="3695250" y="1948050"/>
            <a:ext cx="16500" cy="42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54"/>
          <p:cNvSpPr txBox="1"/>
          <p:nvPr/>
        </p:nvSpPr>
        <p:spPr>
          <a:xfrm>
            <a:off x="3711750" y="391475"/>
            <a:ext cx="172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features </a:t>
            </a: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coefficients</a:t>
            </a:r>
            <a:endParaRPr/>
          </a:p>
        </p:txBody>
      </p:sp>
      <p:cxnSp>
        <p:nvCxnSpPr>
          <p:cNvPr id="307" name="Google Shape;307;p54"/>
          <p:cNvCxnSpPr>
            <a:stCxn id="306" idx="2"/>
          </p:cNvCxnSpPr>
          <p:nvPr/>
        </p:nvCxnSpPr>
        <p:spPr>
          <a:xfrm flipH="1">
            <a:off x="4434600" y="791675"/>
            <a:ext cx="137400" cy="55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8" name="Google Shape;308;p54"/>
          <p:cNvSpPr txBox="1"/>
          <p:nvPr/>
        </p:nvSpPr>
        <p:spPr>
          <a:xfrm>
            <a:off x="7105825" y="1753275"/>
            <a:ext cx="987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error term</a:t>
            </a:r>
            <a:endParaRPr/>
          </a:p>
        </p:txBody>
      </p:sp>
      <p:sp>
        <p:nvSpPr>
          <p:cNvPr id="309" name="Google Shape;309;p54"/>
          <p:cNvSpPr txBox="1"/>
          <p:nvPr/>
        </p:nvSpPr>
        <p:spPr>
          <a:xfrm>
            <a:off x="236025" y="19480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y-intercept (also known as the bias term)</a:t>
            </a:r>
            <a:endParaRPr/>
          </a:p>
        </p:txBody>
      </p:sp>
      <p:cxnSp>
        <p:nvCxnSpPr>
          <p:cNvPr id="310" name="Google Shape;310;p54"/>
          <p:cNvCxnSpPr>
            <a:stCxn id="309" idx="0"/>
          </p:cNvCxnSpPr>
          <p:nvPr/>
        </p:nvCxnSpPr>
        <p:spPr>
          <a:xfrm flipH="1" rot="10800000">
            <a:off x="1736025" y="1780350"/>
            <a:ext cx="591300" cy="16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matrix Notation</a:t>
            </a:r>
            <a:endParaRPr/>
          </a:p>
        </p:txBody>
      </p:sp>
      <p:pic>
        <p:nvPicPr>
          <p:cNvPr id="316" name="Google Shape;31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8975" y="2076450"/>
            <a:ext cx="2686050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55"/>
          <p:cNvSpPr txBox="1"/>
          <p:nvPr/>
        </p:nvSpPr>
        <p:spPr>
          <a:xfrm>
            <a:off x="2629900" y="27816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target values</a:t>
            </a:r>
            <a:endParaRPr/>
          </a:p>
        </p:txBody>
      </p:sp>
      <p:sp>
        <p:nvSpPr>
          <p:cNvPr id="318" name="Google Shape;318;p55"/>
          <p:cNvSpPr txBox="1"/>
          <p:nvPr/>
        </p:nvSpPr>
        <p:spPr>
          <a:xfrm>
            <a:off x="4062900" y="19050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matrix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</a:t>
            </a:r>
            <a:endParaRPr/>
          </a:p>
        </p:txBody>
      </p:sp>
      <p:sp>
        <p:nvSpPr>
          <p:cNvPr id="324" name="Google Shape;324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Linearity Assumption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non-linear patterns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Multicollinearity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two or more independent variables in the model are highly correlated with each other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Char char="-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Overfitting and Underfitting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-GB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Outliers and Leverage Points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Linear regression is sensitive to outliers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Error Function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 error function, also known as the loss or cost function, quantifies the difference between the predicted values from the model and the actual values in the dataset. It is a key component in supervised learning algorithms.</a:t>
            </a:r>
            <a:endParaRPr/>
          </a:p>
        </p:txBody>
      </p:sp>
      <p:pic>
        <p:nvPicPr>
          <p:cNvPr id="331" name="Google Shape;33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800" y="2571745"/>
            <a:ext cx="3247700" cy="251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Gradient</a:t>
            </a:r>
            <a:endParaRPr/>
          </a:p>
        </p:txBody>
      </p:sp>
      <p:sp>
        <p:nvSpPr>
          <p:cNvPr id="337" name="Google Shape;337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In the context of machine learning, the gradient is a vector of partial derivatives. It points in the direction of the steepest increase of a function. In the case of the error function, the gradient points in the direction of the greatest increase in error.</a:t>
            </a:r>
            <a:endParaRPr/>
          </a:p>
        </p:txBody>
      </p:sp>
      <p:pic>
        <p:nvPicPr>
          <p:cNvPr id="338" name="Google Shape;33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6100" y="2259875"/>
            <a:ext cx="4262196" cy="28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Convergence</a:t>
            </a:r>
            <a:endParaRPr/>
          </a:p>
        </p:txBody>
      </p:sp>
      <p:pic>
        <p:nvPicPr>
          <p:cNvPr id="344" name="Google Shape;34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6525" y="1321850"/>
            <a:ext cx="5133975" cy="317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Types of gradients</a:t>
            </a:r>
            <a:endParaRPr/>
          </a:p>
        </p:txBody>
      </p:sp>
      <p:pic>
        <p:nvPicPr>
          <p:cNvPr id="350" name="Google Shape;35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7325" y="1321850"/>
            <a:ext cx="2469850" cy="27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Batch Gradient Descent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Preparing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</a:t>
            </a:r>
            <a:r>
              <a:rPr lang="en-GB"/>
              <a:t>rror functions (Loss Functions) in Linear regression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Mean Squared Error (MSE)</a:t>
            </a:r>
            <a:endParaRPr/>
          </a:p>
        </p:txBody>
      </p:sp>
      <p:pic>
        <p:nvPicPr>
          <p:cNvPr id="366" name="Google Shape;366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6250" y="1819175"/>
            <a:ext cx="51625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6575" y="1539175"/>
            <a:ext cx="3671349" cy="2065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8150" y="422675"/>
            <a:ext cx="4289575" cy="429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Root Mean Squared Error (RMSE)</a:t>
            </a:r>
            <a:endParaRPr/>
          </a:p>
        </p:txBody>
      </p:sp>
      <p:pic>
        <p:nvPicPr>
          <p:cNvPr id="378" name="Google Shape;37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8075" y="2140000"/>
            <a:ext cx="5470676" cy="101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Mean Absolute Error (MAE)</a:t>
            </a:r>
            <a:endParaRPr/>
          </a:p>
        </p:txBody>
      </p:sp>
      <p:pic>
        <p:nvPicPr>
          <p:cNvPr id="384" name="Google Shape;38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525" y="2046775"/>
            <a:ext cx="5162550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66"/>
          <p:cNvSpPr txBox="1"/>
          <p:nvPr/>
        </p:nvSpPr>
        <p:spPr>
          <a:xfrm>
            <a:off x="2085300" y="3725700"/>
            <a:ext cx="4973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MAE is less sensitive to outliers compared to MSE and RMSE.</a:t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Roboto"/>
              <a:buNone/>
            </a:pPr>
            <a:r>
              <a:t/>
            </a:r>
            <a:endParaRPr sz="12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R-squared (Coefficient of Determination)</a:t>
            </a:r>
            <a:endParaRPr/>
          </a:p>
        </p:txBody>
      </p:sp>
      <p:sp>
        <p:nvSpPr>
          <p:cNvPr id="391" name="Google Shape;391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/>
              <a:t>R-squared is a statistical measure of how close the data are to the fitted regression line. It's a proportion that indicates the percentage of the variance in the dependent variable that's predictable from the independent variables</a:t>
            </a:r>
            <a:endParaRPr sz="1300"/>
          </a:p>
        </p:txBody>
      </p:sp>
      <p:pic>
        <p:nvPicPr>
          <p:cNvPr id="392" name="Google Shape;392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0313" y="2076450"/>
            <a:ext cx="4143375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7"/>
          <p:cNvSpPr txBox="1"/>
          <p:nvPr/>
        </p:nvSpPr>
        <p:spPr>
          <a:xfrm>
            <a:off x="598475" y="3944875"/>
            <a:ext cx="6171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Higher R-squared values indicate better fit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Challenges in data collection</a:t>
            </a:r>
            <a:endParaRPr/>
          </a:p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Data Collection</a:t>
            </a:r>
            <a:endParaRPr b="1"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Data Quality</a:t>
            </a:r>
            <a:endParaRPr b="1"/>
          </a:p>
          <a:p>
            <a:pPr indent="-2708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accurate and relevant</a:t>
            </a:r>
            <a:endParaRPr/>
          </a:p>
          <a:p>
            <a:pPr indent="-2708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missing values</a:t>
            </a:r>
            <a:endParaRPr/>
          </a:p>
          <a:p>
            <a:pPr indent="-2708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Outliers</a:t>
            </a:r>
            <a:endParaRPr/>
          </a:p>
          <a:p>
            <a:pPr indent="-2708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incorrect data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Data Labeling: </a:t>
            </a:r>
            <a:endParaRPr b="1"/>
          </a:p>
          <a:p>
            <a:pPr indent="-2708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data needs to be correctly labeled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Data Imbalance:</a:t>
            </a:r>
            <a:endParaRPr b="1"/>
          </a:p>
          <a:p>
            <a:pPr indent="-2708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some classes are overrepresented while others are underrepresented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Feature Engineering:</a:t>
            </a:r>
            <a:endParaRPr b="1"/>
          </a:p>
          <a:p>
            <a:pPr indent="-2708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Identifying and engineering the right features from the data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Data Privacy and Ethics</a:t>
            </a:r>
            <a:endParaRPr b="1"/>
          </a:p>
          <a:p>
            <a:pPr indent="-2708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Ensuring that the data does not violate privacy rights or ethical norms is crucial, especially when dealing with sensitive information like personal data.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Data Scaling and Transformation:</a:t>
            </a:r>
            <a:endParaRPr b="1"/>
          </a:p>
          <a:p>
            <a:pPr indent="-2708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Normalization</a:t>
            </a:r>
            <a:endParaRPr/>
          </a:p>
          <a:p>
            <a:pPr indent="-2708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Scaling</a:t>
            </a:r>
            <a:endParaRPr/>
          </a:p>
          <a:p>
            <a:pPr indent="-2708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Transformatio</a:t>
            </a:r>
            <a:r>
              <a:rPr lang="en-GB"/>
              <a:t>n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Handling High-Dimensional Data</a:t>
            </a:r>
            <a:endParaRPr b="1"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Data Integration: </a:t>
            </a:r>
            <a:endParaRPr b="1"/>
          </a:p>
          <a:p>
            <a:pPr indent="-2708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Combining data from different sources (varying formats, scales, or schemas)</a:t>
            </a:r>
            <a:endParaRPr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Data Storage and Management</a:t>
            </a:r>
            <a:endParaRPr b="1"/>
          </a:p>
          <a:p>
            <a:pPr indent="-28289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/>
              <a:t>Time-Series Data Specific Challenges:</a:t>
            </a:r>
            <a:endParaRPr b="1"/>
          </a:p>
          <a:p>
            <a:pPr indent="-27082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/>
              <a:t>handling temporal dependencies</a:t>
            </a:r>
            <a:r>
              <a:rPr lang="en-GB"/>
              <a:t>, s</a:t>
            </a:r>
            <a:r>
              <a:rPr lang="en-GB"/>
              <a:t>easonality</a:t>
            </a:r>
            <a:r>
              <a:rPr lang="en-GB"/>
              <a:t>, and </a:t>
            </a:r>
            <a:r>
              <a:rPr lang="en-GB"/>
              <a:t>time-based splits for training and testing arise.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 Fold</a:t>
            </a:r>
            <a:endParaRPr/>
          </a:p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K-Fold Cross-Validation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the entire dataset is divided into 'K' equal-sized folds or subsets</a:t>
            </a:r>
            <a:endParaRPr sz="1400"/>
          </a:p>
        </p:txBody>
      </p:sp>
      <p:pic>
        <p:nvPicPr>
          <p:cNvPr id="87" name="Google Shape;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100" y="1017728"/>
            <a:ext cx="2549200" cy="32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Cross-Validation Process: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142900" y="1230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E</a:t>
            </a:r>
            <a:r>
              <a:rPr lang="en-GB" sz="1400"/>
              <a:t>ach iteration: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1 of K folds → validation set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 sz="1400"/>
              <a:t>K-1 folds are combined to form the training set.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/>
              <a:t>This process is repeated K times, each time with a different fold serving as the validation set.</a:t>
            </a:r>
            <a:endParaRPr sz="1100"/>
          </a:p>
        </p:txBody>
      </p:sp>
      <p:pic>
        <p:nvPicPr>
          <p:cNvPr id="94" name="Google Shape;9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3100" y="1088253"/>
            <a:ext cx="2549200" cy="327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Measurement</a:t>
            </a:r>
            <a:endParaRPr/>
          </a:p>
        </p:txBody>
      </p:sp>
      <p:sp>
        <p:nvSpPr>
          <p:cNvPr id="100" name="Google Shape;10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These scores are typically averaged to obtain a more comprehensive measure of model performance.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