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</p:sldIdLst>
  <p:sldSz cy="5143500" cx="9144000"/>
  <p:notesSz cx="6858000" cy="9144000"/>
  <p:embeddedFontLst>
    <p:embeddedFont>
      <p:font typeface="Comfortaa"/>
      <p:regular r:id="rId49"/>
      <p:bold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font" Target="fonts/Comforta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Comfortaa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4cf9ddb5db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4cf9ddb5db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4cf9ddb5db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4cf9ddb5db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4cf9ddb5db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4cf9ddb5db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cf9ddb5db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cf9ddb5db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4cf9ddb5db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4cf9ddb5db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cf9ddb5db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cf9ddb5db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cf9ddb5d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4cf9ddb5d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4cf9ddb5db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4cf9ddb5db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cf9ddb5db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4cf9ddb5db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4cf9ddb5db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4cf9ddb5db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4cf9ddb5db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4cf9ddb5db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4cf9ddb5db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4cf9ddb5db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4cf9ddb5db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4cf9ddb5db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4cf9ddb5db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4cf9ddb5db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cf9ddb5db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cf9ddb5db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cf9ddb5d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4cf9ddb5d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4cf9ddb5db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4cf9ddb5db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4cf9ddb5db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4cf9ddb5db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4cf9ddb5db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4cf9ddb5db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4cf9ddb5db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4cf9ddb5db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4cf9ddb5db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4cf9ddb5db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4cf9ddb5db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4cf9ddb5db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cf9ddb5db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cf9ddb5db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4cf9ddb5db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4cf9ddb5db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4cf9ddb5db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4cf9ddb5db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cf9ddb5db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4cf9ddb5db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4cf9ddb5db_0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4cf9ddb5db_0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4cf9ddb5db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4cf9ddb5db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4cf9ddb5db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4cf9ddb5db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4cf9ddb5db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4cf9ddb5db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4cf9ddb5db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4cf9ddb5db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4cf9ddb5db_0_3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4cf9ddb5db_0_3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34cf9ddb5db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34cf9ddb5db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cf9ddb5db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cf9ddb5db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4cf9ddb5db_0_3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4cf9ddb5db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4cf9ddb5db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4cf9ddb5db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4cf9ddb5db_0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4cf9ddb5db_0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4cf9ddb5db_0_3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4cf9ddb5db_0_3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4cf9ddb5db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4cf9ddb5db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4cf9ddb5d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4cf9ddb5d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cf9ddb5db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cf9ddb5db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cf9ddb5db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cf9ddb5db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png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5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Relationship Id="rId4" Type="http://schemas.openxmlformats.org/officeDocument/2006/relationships/image" Target="../media/image17.png"/><Relationship Id="rId5" Type="http://schemas.openxmlformats.org/officeDocument/2006/relationships/image" Target="../media/image20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2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</a:t>
            </a:r>
            <a:r>
              <a:rPr lang="en"/>
              <a:t>mproving Neural Networks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981650" y="1137700"/>
            <a:ext cx="64161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But for </a:t>
            </a:r>
            <a:r>
              <a:rPr lang="en" sz="1800">
                <a:solidFill>
                  <a:schemeClr val="dk2"/>
                </a:solidFill>
              </a:rPr>
              <a:t>big</a:t>
            </a:r>
            <a:r>
              <a:rPr lang="en" sz="1800">
                <a:solidFill>
                  <a:schemeClr val="dk2"/>
                </a:solidFill>
              </a:rPr>
              <a:t> data, Having like </a:t>
            </a:r>
            <a:r>
              <a:rPr lang="en" sz="1800">
                <a:solidFill>
                  <a:schemeClr val="dk2"/>
                </a:solidFill>
              </a:rPr>
              <a:t>millions</a:t>
            </a:r>
            <a:r>
              <a:rPr lang="en" sz="1800">
                <a:solidFill>
                  <a:schemeClr val="dk2"/>
                </a:solidFill>
              </a:rPr>
              <a:t> of data points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10,000 point would be enough for deciding on an algorithm.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1145700" y="2153500"/>
            <a:ext cx="6852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For case where we have </a:t>
            </a:r>
            <a:r>
              <a:rPr lang="en" sz="1800">
                <a:solidFill>
                  <a:schemeClr val="dk2"/>
                </a:solidFill>
              </a:rPr>
              <a:t>1 million data points 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98%</a:t>
            </a:r>
            <a:r>
              <a:rPr lang="en" sz="1800">
                <a:solidFill>
                  <a:schemeClr val="dk2"/>
                </a:solidFill>
              </a:rPr>
              <a:t> train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1% dev</a:t>
            </a:r>
            <a:endParaRPr sz="1800"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-"/>
            </a:pPr>
            <a:r>
              <a:rPr lang="en" sz="1800">
                <a:solidFill>
                  <a:schemeClr val="dk2"/>
                </a:solidFill>
              </a:rPr>
              <a:t>1% test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18870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Mismatched train/test distribution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/>
        </p:nvSpPr>
        <p:spPr>
          <a:xfrm>
            <a:off x="802650" y="1534575"/>
            <a:ext cx="753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2"/>
                </a:solidFill>
              </a:rPr>
              <a:t>Suppose you have an app that recognise cats, and users upload their images and you want to recognise them </a:t>
            </a:r>
            <a:endParaRPr sz="1600">
              <a:solidFill>
                <a:schemeClr val="dk2"/>
              </a:solidFill>
            </a:endParaRPr>
          </a:p>
        </p:txBody>
      </p:sp>
      <p:pic>
        <p:nvPicPr>
          <p:cNvPr id="125" name="Google Shape;12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5625" y="2377300"/>
            <a:ext cx="2952750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801175" y="1355488"/>
            <a:ext cx="3143400" cy="286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Training set: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Cat pictures from </a:t>
            </a:r>
            <a:r>
              <a:rPr lang="en"/>
              <a:t>web pages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High resolution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 data</a:t>
            </a:r>
            <a:endParaRPr/>
          </a:p>
        </p:txBody>
      </p:sp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4938975" y="1270600"/>
            <a:ext cx="3143400" cy="303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Dev/test sets: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Cat pictures from users using your app</a:t>
            </a:r>
            <a:endParaRPr/>
          </a:p>
        </p:txBody>
      </p:sp>
      <p:cxnSp>
        <p:nvCxnSpPr>
          <p:cNvPr id="132" name="Google Shape;132;p25"/>
          <p:cNvCxnSpPr/>
          <p:nvPr/>
        </p:nvCxnSpPr>
        <p:spPr>
          <a:xfrm>
            <a:off x="2182825" y="3968775"/>
            <a:ext cx="42069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3" name="Google Shape;133;p25"/>
          <p:cNvSpPr txBox="1"/>
          <p:nvPr/>
        </p:nvSpPr>
        <p:spPr>
          <a:xfrm>
            <a:off x="1031875" y="4048125"/>
            <a:ext cx="753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F0000"/>
                </a:solidFill>
              </a:rPr>
              <a:t>Train </a:t>
            </a:r>
            <a:r>
              <a:rPr lang="en" sz="1800">
                <a:solidFill>
                  <a:srgbClr val="FF0000"/>
                </a:solidFill>
              </a:rPr>
              <a:t>distribution</a:t>
            </a:r>
            <a:r>
              <a:rPr lang="en" sz="1800">
                <a:solidFill>
                  <a:schemeClr val="dk2"/>
                </a:solidFill>
              </a:rPr>
              <a:t> should be the same as the </a:t>
            </a:r>
            <a:r>
              <a:rPr lang="en" sz="1800">
                <a:solidFill>
                  <a:srgbClr val="1155CC"/>
                </a:solidFill>
              </a:rPr>
              <a:t>test distribution</a:t>
            </a:r>
            <a:endParaRPr sz="1800">
              <a:solidFill>
                <a:srgbClr val="1155CC"/>
              </a:solidFill>
            </a:endParaRPr>
          </a:p>
        </p:txBody>
      </p:sp>
      <p:sp>
        <p:nvSpPr>
          <p:cNvPr id="134" name="Google Shape;134;p25"/>
          <p:cNvSpPr/>
          <p:nvPr/>
        </p:nvSpPr>
        <p:spPr>
          <a:xfrm>
            <a:off x="372775" y="1084800"/>
            <a:ext cx="3571800" cy="24474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5"/>
          <p:cNvSpPr/>
          <p:nvPr/>
        </p:nvSpPr>
        <p:spPr>
          <a:xfrm>
            <a:off x="4407275" y="1084800"/>
            <a:ext cx="3571800" cy="2447400"/>
          </a:xfrm>
          <a:prstGeom prst="rect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 having a test set might be okay (only dev set)</a:t>
            </a:r>
            <a:endParaRPr/>
          </a:p>
        </p:txBody>
      </p:sp>
      <p:sp>
        <p:nvSpPr>
          <p:cNvPr id="141" name="Google Shape;14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People call the dev set “test set” in the case of the train/dev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2151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>
                <a:latin typeface="Comfortaa"/>
                <a:ea typeface="Comfortaa"/>
                <a:cs typeface="Comfortaa"/>
                <a:sym typeface="Comfortaa"/>
              </a:rPr>
              <a:t>Bias / Variance </a:t>
            </a:r>
            <a:endParaRPr sz="312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5" y="1382725"/>
            <a:ext cx="8839197" cy="21987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5" y="1382725"/>
            <a:ext cx="8839197" cy="21987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" name="Google Shape;157;p29"/>
          <p:cNvCxnSpPr/>
          <p:nvPr/>
        </p:nvCxnSpPr>
        <p:spPr>
          <a:xfrm>
            <a:off x="476250" y="1336150"/>
            <a:ext cx="1283100" cy="1825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8" name="Google Shape;158;p29"/>
          <p:cNvSpPr/>
          <p:nvPr/>
        </p:nvSpPr>
        <p:spPr>
          <a:xfrm>
            <a:off x="3479275" y="1897456"/>
            <a:ext cx="1131425" cy="1264300"/>
          </a:xfrm>
          <a:custGeom>
            <a:rect b="b" l="l" r="r" t="t"/>
            <a:pathLst>
              <a:path extrusionOk="0" h="50572" w="45257">
                <a:moveTo>
                  <a:pt x="0" y="8240"/>
                </a:moveTo>
                <a:cubicBezTo>
                  <a:pt x="3351" y="6917"/>
                  <a:pt x="12612" y="-1550"/>
                  <a:pt x="20108" y="302"/>
                </a:cubicBezTo>
                <a:cubicBezTo>
                  <a:pt x="27605" y="2154"/>
                  <a:pt x="42951" y="10974"/>
                  <a:pt x="44979" y="19352"/>
                </a:cubicBezTo>
                <a:cubicBezTo>
                  <a:pt x="47008" y="27731"/>
                  <a:pt x="34396" y="45370"/>
                  <a:pt x="32279" y="50573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9" name="Google Shape;159;p29"/>
          <p:cNvSpPr/>
          <p:nvPr/>
        </p:nvSpPr>
        <p:spPr>
          <a:xfrm>
            <a:off x="6680725" y="1767049"/>
            <a:ext cx="1291750" cy="852325"/>
          </a:xfrm>
          <a:custGeom>
            <a:rect b="b" l="l" r="r" t="t"/>
            <a:pathLst>
              <a:path extrusionOk="0" h="34093" w="51670">
                <a:moveTo>
                  <a:pt x="0" y="12397"/>
                </a:moveTo>
                <a:cubicBezTo>
                  <a:pt x="4763" y="11780"/>
                  <a:pt x="22049" y="10722"/>
                  <a:pt x="28575" y="8693"/>
                </a:cubicBezTo>
                <a:cubicBezTo>
                  <a:pt x="35102" y="6665"/>
                  <a:pt x="35367" y="1108"/>
                  <a:pt x="39159" y="226"/>
                </a:cubicBezTo>
                <a:cubicBezTo>
                  <a:pt x="42951" y="-656"/>
                  <a:pt x="50094" y="1902"/>
                  <a:pt x="51329" y="3401"/>
                </a:cubicBezTo>
                <a:cubicBezTo>
                  <a:pt x="52564" y="4900"/>
                  <a:pt x="49389" y="9310"/>
                  <a:pt x="46567" y="9222"/>
                </a:cubicBezTo>
                <a:cubicBezTo>
                  <a:pt x="43745" y="9134"/>
                  <a:pt x="36954" y="2078"/>
                  <a:pt x="34396" y="2872"/>
                </a:cubicBezTo>
                <a:cubicBezTo>
                  <a:pt x="31838" y="3666"/>
                  <a:pt x="32103" y="11075"/>
                  <a:pt x="31221" y="13985"/>
                </a:cubicBezTo>
                <a:cubicBezTo>
                  <a:pt x="30339" y="16896"/>
                  <a:pt x="30603" y="18748"/>
                  <a:pt x="29104" y="20335"/>
                </a:cubicBezTo>
                <a:cubicBezTo>
                  <a:pt x="27605" y="21923"/>
                  <a:pt x="22137" y="21217"/>
                  <a:pt x="22225" y="23510"/>
                </a:cubicBezTo>
                <a:cubicBezTo>
                  <a:pt x="22313" y="25803"/>
                  <a:pt x="28399" y="32329"/>
                  <a:pt x="29634" y="34093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0" name="Google Shape;160;p29"/>
          <p:cNvSpPr/>
          <p:nvPr/>
        </p:nvSpPr>
        <p:spPr>
          <a:xfrm>
            <a:off x="7328950" y="2300773"/>
            <a:ext cx="476250" cy="781625"/>
          </a:xfrm>
          <a:custGeom>
            <a:rect b="b" l="l" r="r" t="t"/>
            <a:pathLst>
              <a:path extrusionOk="0" h="31265" w="19050">
                <a:moveTo>
                  <a:pt x="3175" y="12215"/>
                </a:moveTo>
                <a:cubicBezTo>
                  <a:pt x="4763" y="10187"/>
                  <a:pt x="10054" y="220"/>
                  <a:pt x="12700" y="44"/>
                </a:cubicBezTo>
                <a:cubicBezTo>
                  <a:pt x="15346" y="-132"/>
                  <a:pt x="19050" y="7188"/>
                  <a:pt x="19050" y="11157"/>
                </a:cubicBezTo>
                <a:cubicBezTo>
                  <a:pt x="19050" y="15126"/>
                  <a:pt x="15875" y="20506"/>
                  <a:pt x="12700" y="23857"/>
                </a:cubicBezTo>
                <a:cubicBezTo>
                  <a:pt x="9525" y="27208"/>
                  <a:pt x="2117" y="30030"/>
                  <a:pt x="0" y="31265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5" y="1382725"/>
            <a:ext cx="8839197" cy="21987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66" name="Google Shape;166;p30"/>
          <p:cNvCxnSpPr/>
          <p:nvPr/>
        </p:nvCxnSpPr>
        <p:spPr>
          <a:xfrm>
            <a:off x="476250" y="1336150"/>
            <a:ext cx="1283100" cy="1825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7" name="Google Shape;167;p30"/>
          <p:cNvSpPr/>
          <p:nvPr/>
        </p:nvSpPr>
        <p:spPr>
          <a:xfrm>
            <a:off x="3479275" y="1897456"/>
            <a:ext cx="1131425" cy="1264300"/>
          </a:xfrm>
          <a:custGeom>
            <a:rect b="b" l="l" r="r" t="t"/>
            <a:pathLst>
              <a:path extrusionOk="0" h="50572" w="45257">
                <a:moveTo>
                  <a:pt x="0" y="8240"/>
                </a:moveTo>
                <a:cubicBezTo>
                  <a:pt x="3351" y="6917"/>
                  <a:pt x="12612" y="-1550"/>
                  <a:pt x="20108" y="302"/>
                </a:cubicBezTo>
                <a:cubicBezTo>
                  <a:pt x="27605" y="2154"/>
                  <a:pt x="42951" y="10974"/>
                  <a:pt x="44979" y="19352"/>
                </a:cubicBezTo>
                <a:cubicBezTo>
                  <a:pt x="47008" y="27731"/>
                  <a:pt x="34396" y="45370"/>
                  <a:pt x="32279" y="50573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8" name="Google Shape;168;p30"/>
          <p:cNvSpPr/>
          <p:nvPr/>
        </p:nvSpPr>
        <p:spPr>
          <a:xfrm>
            <a:off x="6680725" y="1767049"/>
            <a:ext cx="1291750" cy="852325"/>
          </a:xfrm>
          <a:custGeom>
            <a:rect b="b" l="l" r="r" t="t"/>
            <a:pathLst>
              <a:path extrusionOk="0" h="34093" w="51670">
                <a:moveTo>
                  <a:pt x="0" y="12397"/>
                </a:moveTo>
                <a:cubicBezTo>
                  <a:pt x="4763" y="11780"/>
                  <a:pt x="22049" y="10722"/>
                  <a:pt x="28575" y="8693"/>
                </a:cubicBezTo>
                <a:cubicBezTo>
                  <a:pt x="35102" y="6665"/>
                  <a:pt x="35367" y="1108"/>
                  <a:pt x="39159" y="226"/>
                </a:cubicBezTo>
                <a:cubicBezTo>
                  <a:pt x="42951" y="-656"/>
                  <a:pt x="50094" y="1902"/>
                  <a:pt x="51329" y="3401"/>
                </a:cubicBezTo>
                <a:cubicBezTo>
                  <a:pt x="52564" y="4900"/>
                  <a:pt x="49389" y="9310"/>
                  <a:pt x="46567" y="9222"/>
                </a:cubicBezTo>
                <a:cubicBezTo>
                  <a:pt x="43745" y="9134"/>
                  <a:pt x="36954" y="2078"/>
                  <a:pt x="34396" y="2872"/>
                </a:cubicBezTo>
                <a:cubicBezTo>
                  <a:pt x="31838" y="3666"/>
                  <a:pt x="32103" y="11075"/>
                  <a:pt x="31221" y="13985"/>
                </a:cubicBezTo>
                <a:cubicBezTo>
                  <a:pt x="30339" y="16896"/>
                  <a:pt x="30603" y="18748"/>
                  <a:pt x="29104" y="20335"/>
                </a:cubicBezTo>
                <a:cubicBezTo>
                  <a:pt x="27605" y="21923"/>
                  <a:pt x="22137" y="21217"/>
                  <a:pt x="22225" y="23510"/>
                </a:cubicBezTo>
                <a:cubicBezTo>
                  <a:pt x="22313" y="25803"/>
                  <a:pt x="28399" y="32329"/>
                  <a:pt x="29634" y="34093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69" name="Google Shape;169;p30"/>
          <p:cNvSpPr/>
          <p:nvPr/>
        </p:nvSpPr>
        <p:spPr>
          <a:xfrm>
            <a:off x="7328950" y="2300773"/>
            <a:ext cx="476250" cy="781625"/>
          </a:xfrm>
          <a:custGeom>
            <a:rect b="b" l="l" r="r" t="t"/>
            <a:pathLst>
              <a:path extrusionOk="0" h="31265" w="19050">
                <a:moveTo>
                  <a:pt x="3175" y="12215"/>
                </a:moveTo>
                <a:cubicBezTo>
                  <a:pt x="4763" y="10187"/>
                  <a:pt x="10054" y="220"/>
                  <a:pt x="12700" y="44"/>
                </a:cubicBezTo>
                <a:cubicBezTo>
                  <a:pt x="15346" y="-132"/>
                  <a:pt x="19050" y="7188"/>
                  <a:pt x="19050" y="11157"/>
                </a:cubicBezTo>
                <a:cubicBezTo>
                  <a:pt x="19050" y="15126"/>
                  <a:pt x="15875" y="20506"/>
                  <a:pt x="12700" y="23857"/>
                </a:cubicBezTo>
                <a:cubicBezTo>
                  <a:pt x="9525" y="27208"/>
                  <a:pt x="2117" y="30030"/>
                  <a:pt x="0" y="31265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0" name="Google Shape;170;p30"/>
          <p:cNvSpPr txBox="1"/>
          <p:nvPr/>
        </p:nvSpPr>
        <p:spPr>
          <a:xfrm>
            <a:off x="568850" y="4180425"/>
            <a:ext cx="753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underfit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1" name="Google Shape;171;p30"/>
          <p:cNvSpPr txBox="1"/>
          <p:nvPr/>
        </p:nvSpPr>
        <p:spPr>
          <a:xfrm>
            <a:off x="7037925" y="4180425"/>
            <a:ext cx="213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overfit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275" y="1382725"/>
            <a:ext cx="8839197" cy="219873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7" name="Google Shape;177;p31"/>
          <p:cNvCxnSpPr/>
          <p:nvPr/>
        </p:nvCxnSpPr>
        <p:spPr>
          <a:xfrm>
            <a:off x="476250" y="1336150"/>
            <a:ext cx="1283100" cy="18255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8" name="Google Shape;178;p31"/>
          <p:cNvSpPr/>
          <p:nvPr/>
        </p:nvSpPr>
        <p:spPr>
          <a:xfrm>
            <a:off x="3479275" y="1897456"/>
            <a:ext cx="1131425" cy="1264300"/>
          </a:xfrm>
          <a:custGeom>
            <a:rect b="b" l="l" r="r" t="t"/>
            <a:pathLst>
              <a:path extrusionOk="0" h="50572" w="45257">
                <a:moveTo>
                  <a:pt x="0" y="8240"/>
                </a:moveTo>
                <a:cubicBezTo>
                  <a:pt x="3351" y="6917"/>
                  <a:pt x="12612" y="-1550"/>
                  <a:pt x="20108" y="302"/>
                </a:cubicBezTo>
                <a:cubicBezTo>
                  <a:pt x="27605" y="2154"/>
                  <a:pt x="42951" y="10974"/>
                  <a:pt x="44979" y="19352"/>
                </a:cubicBezTo>
                <a:cubicBezTo>
                  <a:pt x="47008" y="27731"/>
                  <a:pt x="34396" y="45370"/>
                  <a:pt x="32279" y="50573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79" name="Google Shape;179;p31"/>
          <p:cNvSpPr/>
          <p:nvPr/>
        </p:nvSpPr>
        <p:spPr>
          <a:xfrm>
            <a:off x="6680725" y="1767049"/>
            <a:ext cx="1291750" cy="852325"/>
          </a:xfrm>
          <a:custGeom>
            <a:rect b="b" l="l" r="r" t="t"/>
            <a:pathLst>
              <a:path extrusionOk="0" h="34093" w="51670">
                <a:moveTo>
                  <a:pt x="0" y="12397"/>
                </a:moveTo>
                <a:cubicBezTo>
                  <a:pt x="4763" y="11780"/>
                  <a:pt x="22049" y="10722"/>
                  <a:pt x="28575" y="8693"/>
                </a:cubicBezTo>
                <a:cubicBezTo>
                  <a:pt x="35102" y="6665"/>
                  <a:pt x="35367" y="1108"/>
                  <a:pt x="39159" y="226"/>
                </a:cubicBezTo>
                <a:cubicBezTo>
                  <a:pt x="42951" y="-656"/>
                  <a:pt x="50094" y="1902"/>
                  <a:pt x="51329" y="3401"/>
                </a:cubicBezTo>
                <a:cubicBezTo>
                  <a:pt x="52564" y="4900"/>
                  <a:pt x="49389" y="9310"/>
                  <a:pt x="46567" y="9222"/>
                </a:cubicBezTo>
                <a:cubicBezTo>
                  <a:pt x="43745" y="9134"/>
                  <a:pt x="36954" y="2078"/>
                  <a:pt x="34396" y="2872"/>
                </a:cubicBezTo>
                <a:cubicBezTo>
                  <a:pt x="31838" y="3666"/>
                  <a:pt x="32103" y="11075"/>
                  <a:pt x="31221" y="13985"/>
                </a:cubicBezTo>
                <a:cubicBezTo>
                  <a:pt x="30339" y="16896"/>
                  <a:pt x="30603" y="18748"/>
                  <a:pt x="29104" y="20335"/>
                </a:cubicBezTo>
                <a:cubicBezTo>
                  <a:pt x="27605" y="21923"/>
                  <a:pt x="22137" y="21217"/>
                  <a:pt x="22225" y="23510"/>
                </a:cubicBezTo>
                <a:cubicBezTo>
                  <a:pt x="22313" y="25803"/>
                  <a:pt x="28399" y="32329"/>
                  <a:pt x="29634" y="34093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0" name="Google Shape;180;p31"/>
          <p:cNvSpPr/>
          <p:nvPr/>
        </p:nvSpPr>
        <p:spPr>
          <a:xfrm>
            <a:off x="7328950" y="2300773"/>
            <a:ext cx="476250" cy="781625"/>
          </a:xfrm>
          <a:custGeom>
            <a:rect b="b" l="l" r="r" t="t"/>
            <a:pathLst>
              <a:path extrusionOk="0" h="31265" w="19050">
                <a:moveTo>
                  <a:pt x="3175" y="12215"/>
                </a:moveTo>
                <a:cubicBezTo>
                  <a:pt x="4763" y="10187"/>
                  <a:pt x="10054" y="220"/>
                  <a:pt x="12700" y="44"/>
                </a:cubicBezTo>
                <a:cubicBezTo>
                  <a:pt x="15346" y="-132"/>
                  <a:pt x="19050" y="7188"/>
                  <a:pt x="19050" y="11157"/>
                </a:cubicBezTo>
                <a:cubicBezTo>
                  <a:pt x="19050" y="15126"/>
                  <a:pt x="15875" y="20506"/>
                  <a:pt x="12700" y="23857"/>
                </a:cubicBezTo>
                <a:cubicBezTo>
                  <a:pt x="9525" y="27208"/>
                  <a:pt x="2117" y="30030"/>
                  <a:pt x="0" y="31265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81" name="Google Shape;181;p31"/>
          <p:cNvSpPr txBox="1"/>
          <p:nvPr/>
        </p:nvSpPr>
        <p:spPr>
          <a:xfrm>
            <a:off x="330725" y="3942300"/>
            <a:ext cx="7538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Not learning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Training set 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2" name="Google Shape;182;p31"/>
          <p:cNvSpPr txBox="1"/>
          <p:nvPr/>
        </p:nvSpPr>
        <p:spPr>
          <a:xfrm>
            <a:off x="6945300" y="3942300"/>
            <a:ext cx="2130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Variablity of the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Test set gives bad result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Applied ML is a highly iterative process</a:t>
            </a:r>
            <a:endParaRPr/>
          </a:p>
        </p:txBody>
      </p:sp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75" y="1596725"/>
            <a:ext cx="2700900" cy="2631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61300" y="1544350"/>
            <a:ext cx="3604224" cy="2504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Bias and Variance</a:t>
            </a:r>
            <a:endParaRPr/>
          </a:p>
        </p:txBody>
      </p:sp>
      <p:sp>
        <p:nvSpPr>
          <p:cNvPr id="188" name="Google Shape;188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Cat classification</a:t>
            </a:r>
            <a:endParaRPr/>
          </a:p>
        </p:txBody>
      </p:sp>
      <p:pic>
        <p:nvPicPr>
          <p:cNvPr id="189" name="Google Shape;18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5813" y="591613"/>
            <a:ext cx="3152775" cy="15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653763"/>
            <a:ext cx="3181350" cy="130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32"/>
          <p:cNvSpPr txBox="1"/>
          <p:nvPr>
            <p:ph type="title"/>
          </p:nvPr>
        </p:nvSpPr>
        <p:spPr>
          <a:xfrm>
            <a:off x="3493050" y="2733150"/>
            <a:ext cx="85206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10 %		15 %		15 %	  0.5 %	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11 %       	16 %		30 %	  10 %</a:t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1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720"/>
          </a:p>
        </p:txBody>
      </p:sp>
      <p:sp>
        <p:nvSpPr>
          <p:cNvPr id="192" name="Google Shape;192;p32"/>
          <p:cNvSpPr txBox="1"/>
          <p:nvPr>
            <p:ph type="title"/>
          </p:nvPr>
        </p:nvSpPr>
        <p:spPr>
          <a:xfrm>
            <a:off x="3387225" y="3958700"/>
            <a:ext cx="103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High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variance</a:t>
            </a:r>
            <a:endParaRPr sz="1220"/>
          </a:p>
        </p:txBody>
      </p:sp>
      <p:sp>
        <p:nvSpPr>
          <p:cNvPr id="193" name="Google Shape;193;p32"/>
          <p:cNvSpPr txBox="1"/>
          <p:nvPr>
            <p:ph type="title"/>
          </p:nvPr>
        </p:nvSpPr>
        <p:spPr>
          <a:xfrm>
            <a:off x="4928725" y="4038150"/>
            <a:ext cx="1031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High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bias</a:t>
            </a:r>
            <a:endParaRPr sz="1220"/>
          </a:p>
        </p:txBody>
      </p:sp>
      <p:sp>
        <p:nvSpPr>
          <p:cNvPr id="194" name="Google Shape;194;p32"/>
          <p:cNvSpPr txBox="1"/>
          <p:nvPr>
            <p:ph type="title"/>
          </p:nvPr>
        </p:nvSpPr>
        <p:spPr>
          <a:xfrm>
            <a:off x="5960124" y="4038150"/>
            <a:ext cx="15792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High bias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High variance</a:t>
            </a:r>
            <a:endParaRPr sz="1620"/>
          </a:p>
        </p:txBody>
      </p:sp>
      <p:sp>
        <p:nvSpPr>
          <p:cNvPr id="195" name="Google Shape;195;p32"/>
          <p:cNvSpPr txBox="1"/>
          <p:nvPr>
            <p:ph type="title"/>
          </p:nvPr>
        </p:nvSpPr>
        <p:spPr>
          <a:xfrm>
            <a:off x="7486399" y="4038150"/>
            <a:ext cx="1579200" cy="7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low</a:t>
            </a:r>
            <a:r>
              <a:rPr lang="en" sz="1620"/>
              <a:t> bias</a:t>
            </a:r>
            <a:endParaRPr sz="16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low variance</a:t>
            </a:r>
            <a:endParaRPr sz="162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3"/>
          <p:cNvSpPr txBox="1"/>
          <p:nvPr>
            <p:ph idx="1" type="body"/>
          </p:nvPr>
        </p:nvSpPr>
        <p:spPr>
          <a:xfrm>
            <a:off x="311700" y="1799175"/>
            <a:ext cx="8520600" cy="276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bias depends on the task, for images of cat and dog, we know that the human perform very good at it (0 %) so even the 15 % is high for this task.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We call the optimal error </a:t>
            </a:r>
            <a:r>
              <a:rPr b="1" lang="en"/>
              <a:t>Bayse error, and we regard it as 0%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But if it was higher (like 15%), so the previous 15% is also good!</a:t>
            </a:r>
            <a:endParaRPr b="1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Char char="-"/>
            </a:pPr>
            <a:r>
              <a:rPr lang="en"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We assume the </a:t>
            </a:r>
            <a:r>
              <a:rPr b="1" lang="en"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B</a:t>
            </a:r>
            <a:r>
              <a:rPr b="1" lang="en"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ayes</a:t>
            </a:r>
            <a:r>
              <a:rPr lang="en"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 error to be 0 %</a:t>
            </a:r>
            <a:endParaRPr sz="2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4064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Char char="-"/>
            </a:pPr>
            <a:r>
              <a:rPr lang="en"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we assume that the test and train are drawn from the same </a:t>
            </a:r>
            <a:r>
              <a:rPr b="1" lang="en" sz="28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distribution</a:t>
            </a:r>
            <a:endParaRPr b="1" sz="2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5"/>
          <p:cNvSpPr txBox="1"/>
          <p:nvPr>
            <p:ph type="title"/>
          </p:nvPr>
        </p:nvSpPr>
        <p:spPr>
          <a:xfrm>
            <a:off x="623400" y="564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bias</a:t>
            </a: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128" y="1373100"/>
            <a:ext cx="4321874" cy="323975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5"/>
          <p:cNvSpPr txBox="1"/>
          <p:nvPr>
            <p:ph type="title"/>
          </p:nvPr>
        </p:nvSpPr>
        <p:spPr>
          <a:xfrm>
            <a:off x="5193750" y="497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bias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High variance</a:t>
            </a:r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8278" y="1314025"/>
            <a:ext cx="4267199" cy="3357902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5"/>
          <p:cNvSpPr txBox="1"/>
          <p:nvPr/>
        </p:nvSpPr>
        <p:spPr>
          <a:xfrm>
            <a:off x="4744975" y="4418550"/>
            <a:ext cx="418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High variance </a:t>
            </a:r>
            <a:r>
              <a:rPr lang="en" sz="1200">
                <a:solidFill>
                  <a:schemeClr val="dk2"/>
                </a:solidFill>
              </a:rPr>
              <a:t>because</a:t>
            </a:r>
            <a:r>
              <a:rPr lang="en" sz="1200">
                <a:solidFill>
                  <a:schemeClr val="dk2"/>
                </a:solidFill>
              </a:rPr>
              <a:t> there is region of the overfitting but the model overall is not fitting it correctly (high bias)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recipe for machine learning</a:t>
            </a:r>
            <a:endParaRPr/>
          </a:p>
        </p:txBody>
      </p:sp>
      <p:sp>
        <p:nvSpPr>
          <p:cNvPr id="220" name="Google Shape;220;p36"/>
          <p:cNvSpPr txBox="1"/>
          <p:nvPr>
            <p:ph idx="1" type="body"/>
          </p:nvPr>
        </p:nvSpPr>
        <p:spPr>
          <a:xfrm>
            <a:off x="311700" y="1230300"/>
            <a:ext cx="85206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High bias?</a:t>
            </a:r>
            <a:r>
              <a:rPr lang="en" sz="1500"/>
              <a:t> (training data problem) → Bigger Network - train longer - better NN arch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recipe for machine learning</a:t>
            </a:r>
            <a:endParaRPr/>
          </a:p>
        </p:txBody>
      </p:sp>
      <p:sp>
        <p:nvSpPr>
          <p:cNvPr id="226" name="Google Shape;226;p37"/>
          <p:cNvSpPr txBox="1"/>
          <p:nvPr>
            <p:ph idx="1" type="body"/>
          </p:nvPr>
        </p:nvSpPr>
        <p:spPr>
          <a:xfrm>
            <a:off x="311700" y="1230300"/>
            <a:ext cx="85206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High bias?</a:t>
            </a:r>
            <a:r>
              <a:rPr lang="en" sz="1500"/>
              <a:t> (training data problem) → Bigger Network - train longer - better NN arch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7" name="Google Shape;227;p37"/>
          <p:cNvSpPr txBox="1"/>
          <p:nvPr>
            <p:ph idx="1" type="body"/>
          </p:nvPr>
        </p:nvSpPr>
        <p:spPr>
          <a:xfrm>
            <a:off x="311700" y="1720350"/>
            <a:ext cx="85206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High variance?</a:t>
            </a:r>
            <a:r>
              <a:rPr lang="en" sz="1500"/>
              <a:t> (dev test problem) → get more data - </a:t>
            </a:r>
            <a:r>
              <a:rPr lang="en" sz="1500"/>
              <a:t>Regulations</a:t>
            </a:r>
            <a:r>
              <a:rPr lang="en" sz="1500"/>
              <a:t> -  better NN arch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recipe for machine learning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1230300"/>
            <a:ext cx="85206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High bias?</a:t>
            </a:r>
            <a:r>
              <a:rPr lang="en" sz="1500"/>
              <a:t> (training data problem) → Bigger Network - train longer - better NN arch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311700" y="1720350"/>
            <a:ext cx="8520600" cy="85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-"/>
            </a:pPr>
            <a:r>
              <a:rPr b="1" lang="en" sz="1500"/>
              <a:t>High variance?</a:t>
            </a:r>
            <a:r>
              <a:rPr lang="en" sz="1500"/>
              <a:t> (dev test problem) → get more data - Regulations -  better NN arch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35" name="Google Shape;235;p38"/>
          <p:cNvSpPr txBox="1"/>
          <p:nvPr>
            <p:ph type="title"/>
          </p:nvPr>
        </p:nvSpPr>
        <p:spPr>
          <a:xfrm>
            <a:off x="371475" y="29686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620"/>
              <a:t>Do it until getting low variance and low bias</a:t>
            </a:r>
            <a:endParaRPr sz="162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</p:txBody>
      </p:sp>
      <p:sp>
        <p:nvSpPr>
          <p:cNvPr id="241" name="Google Shape;241;p3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High bias adding more data may would not help! Try to be selective in the process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 big data era (changing one changes the other)</a:t>
            </a:r>
            <a:endParaRPr/>
          </a:p>
        </p:txBody>
      </p:sp>
      <p:pic>
        <p:nvPicPr>
          <p:cNvPr id="247" name="Google Shape;247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775" y="1017725"/>
            <a:ext cx="4312699" cy="1617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25100" y="3346650"/>
            <a:ext cx="4519168" cy="16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40"/>
          <p:cNvSpPr txBox="1"/>
          <p:nvPr>
            <p:ph type="title"/>
          </p:nvPr>
        </p:nvSpPr>
        <p:spPr>
          <a:xfrm>
            <a:off x="311700" y="2704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big data era (mostly </a:t>
            </a:r>
            <a:r>
              <a:rPr lang="en"/>
              <a:t>independent</a:t>
            </a:r>
            <a:r>
              <a:rPr lang="en"/>
              <a:t>)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One of the </a:t>
            </a:r>
            <a:r>
              <a:rPr lang="en"/>
              <a:t>reasons</a:t>
            </a:r>
            <a:r>
              <a:rPr lang="en"/>
              <a:t> that deep learning working very well for the supervised data is that </a:t>
            </a:r>
            <a:r>
              <a:rPr lang="en"/>
              <a:t>having</a:t>
            </a:r>
            <a:r>
              <a:rPr lang="en"/>
              <a:t> more data or bigger NNs help reduce the bias and variance without </a:t>
            </a:r>
            <a:r>
              <a:rPr lang="en"/>
              <a:t>affecting</a:t>
            </a:r>
            <a:r>
              <a:rPr lang="en"/>
              <a:t> other.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usacases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NLP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Speech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structured</a:t>
            </a:r>
            <a:r>
              <a:rPr lang="en"/>
              <a:t> data (search, Ads, …)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260" name="Google Shape;260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we suspect overfitting (high variance), get more data, if you don’t have: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Use </a:t>
            </a:r>
            <a:r>
              <a:rPr lang="en"/>
              <a:t>regularization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/>
          </a:p>
        </p:txBody>
      </p:sp>
      <p:pic>
        <p:nvPicPr>
          <p:cNvPr id="266" name="Google Shape;26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600" y="1811203"/>
            <a:ext cx="5053551" cy="112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8875" y="1792800"/>
            <a:ext cx="6078549" cy="135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3" cy="1568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2328324"/>
            <a:ext cx="4183374" cy="836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3165000"/>
            <a:ext cx="4795299" cy="9367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5"/>
          <p:cNvSpPr txBox="1"/>
          <p:nvPr/>
        </p:nvSpPr>
        <p:spPr>
          <a:xfrm>
            <a:off x="6442600" y="2870725"/>
            <a:ext cx="272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L2 reg. (</a:t>
            </a:r>
            <a:r>
              <a:rPr lang="en" sz="1800">
                <a:solidFill>
                  <a:schemeClr val="dk2"/>
                </a:solidFill>
              </a:rPr>
              <a:t>euclidean</a:t>
            </a:r>
            <a:r>
              <a:rPr lang="en" sz="1800">
                <a:solidFill>
                  <a:schemeClr val="dk2"/>
                </a:solidFill>
              </a:rPr>
              <a:t> norm)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0225" y="1486152"/>
            <a:ext cx="6244055" cy="1707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2825" y="3307301"/>
            <a:ext cx="3001175" cy="75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L1</a:t>
            </a:r>
            <a:endParaRPr/>
          </a:p>
        </p:txBody>
      </p:sp>
      <p:pic>
        <p:nvPicPr>
          <p:cNvPr id="291" name="Google Shape;291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2825" y="1300050"/>
            <a:ext cx="4926423" cy="2060149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47"/>
          <p:cNvSpPr txBox="1"/>
          <p:nvPr/>
        </p:nvSpPr>
        <p:spPr>
          <a:xfrm>
            <a:off x="648225" y="4273025"/>
            <a:ext cx="654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W can be zero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NN</a:t>
            </a:r>
            <a:endParaRPr/>
          </a:p>
        </p:txBody>
      </p:sp>
      <p:pic>
        <p:nvPicPr>
          <p:cNvPr id="298" name="Google Shape;29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5300" y="1825222"/>
            <a:ext cx="4937126" cy="240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Reg. reduce overfitting?</a:t>
            </a:r>
            <a:endParaRPr/>
          </a:p>
        </p:txBody>
      </p:sp>
      <p:pic>
        <p:nvPicPr>
          <p:cNvPr id="304" name="Google Shape;304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8522" y="2901940"/>
            <a:ext cx="6536351" cy="122344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5" name="Google Shape;305;p49"/>
          <p:cNvCxnSpPr/>
          <p:nvPr/>
        </p:nvCxnSpPr>
        <p:spPr>
          <a:xfrm>
            <a:off x="1086898" y="2876024"/>
            <a:ext cx="948900" cy="10158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6" name="Google Shape;306;p49"/>
          <p:cNvSpPr/>
          <p:nvPr/>
        </p:nvSpPr>
        <p:spPr>
          <a:xfrm>
            <a:off x="3307555" y="3188353"/>
            <a:ext cx="836689" cy="703583"/>
          </a:xfrm>
          <a:custGeom>
            <a:rect b="b" l="l" r="r" t="t"/>
            <a:pathLst>
              <a:path extrusionOk="0" h="50572" w="45257">
                <a:moveTo>
                  <a:pt x="0" y="8240"/>
                </a:moveTo>
                <a:cubicBezTo>
                  <a:pt x="3351" y="6917"/>
                  <a:pt x="12612" y="-1550"/>
                  <a:pt x="20108" y="302"/>
                </a:cubicBezTo>
                <a:cubicBezTo>
                  <a:pt x="27605" y="2154"/>
                  <a:pt x="42951" y="10974"/>
                  <a:pt x="44979" y="19352"/>
                </a:cubicBezTo>
                <a:cubicBezTo>
                  <a:pt x="47008" y="27731"/>
                  <a:pt x="34396" y="45370"/>
                  <a:pt x="32279" y="50573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7" name="Google Shape;307;p49"/>
          <p:cNvSpPr/>
          <p:nvPr/>
        </p:nvSpPr>
        <p:spPr>
          <a:xfrm>
            <a:off x="5674942" y="3115791"/>
            <a:ext cx="955249" cy="474319"/>
          </a:xfrm>
          <a:custGeom>
            <a:rect b="b" l="l" r="r" t="t"/>
            <a:pathLst>
              <a:path extrusionOk="0" h="34093" w="51670">
                <a:moveTo>
                  <a:pt x="0" y="12397"/>
                </a:moveTo>
                <a:cubicBezTo>
                  <a:pt x="4763" y="11780"/>
                  <a:pt x="22049" y="10722"/>
                  <a:pt x="28575" y="8693"/>
                </a:cubicBezTo>
                <a:cubicBezTo>
                  <a:pt x="35102" y="6665"/>
                  <a:pt x="35367" y="1108"/>
                  <a:pt x="39159" y="226"/>
                </a:cubicBezTo>
                <a:cubicBezTo>
                  <a:pt x="42951" y="-656"/>
                  <a:pt x="50094" y="1902"/>
                  <a:pt x="51329" y="3401"/>
                </a:cubicBezTo>
                <a:cubicBezTo>
                  <a:pt x="52564" y="4900"/>
                  <a:pt x="49389" y="9310"/>
                  <a:pt x="46567" y="9222"/>
                </a:cubicBezTo>
                <a:cubicBezTo>
                  <a:pt x="43745" y="9134"/>
                  <a:pt x="36954" y="2078"/>
                  <a:pt x="34396" y="2872"/>
                </a:cubicBezTo>
                <a:cubicBezTo>
                  <a:pt x="31838" y="3666"/>
                  <a:pt x="32103" y="11075"/>
                  <a:pt x="31221" y="13985"/>
                </a:cubicBezTo>
                <a:cubicBezTo>
                  <a:pt x="30339" y="16896"/>
                  <a:pt x="30603" y="18748"/>
                  <a:pt x="29104" y="20335"/>
                </a:cubicBezTo>
                <a:cubicBezTo>
                  <a:pt x="27605" y="21923"/>
                  <a:pt x="22137" y="21217"/>
                  <a:pt x="22225" y="23510"/>
                </a:cubicBezTo>
                <a:cubicBezTo>
                  <a:pt x="22313" y="25803"/>
                  <a:pt x="28399" y="32329"/>
                  <a:pt x="29634" y="34093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8" name="Google Shape;308;p49"/>
          <p:cNvSpPr/>
          <p:nvPr/>
        </p:nvSpPr>
        <p:spPr>
          <a:xfrm>
            <a:off x="6154287" y="3412773"/>
            <a:ext cx="352187" cy="434974"/>
          </a:xfrm>
          <a:custGeom>
            <a:rect b="b" l="l" r="r" t="t"/>
            <a:pathLst>
              <a:path extrusionOk="0" h="31265" w="19050">
                <a:moveTo>
                  <a:pt x="3175" y="12215"/>
                </a:moveTo>
                <a:cubicBezTo>
                  <a:pt x="4763" y="10187"/>
                  <a:pt x="10054" y="220"/>
                  <a:pt x="12700" y="44"/>
                </a:cubicBezTo>
                <a:cubicBezTo>
                  <a:pt x="15346" y="-132"/>
                  <a:pt x="19050" y="7188"/>
                  <a:pt x="19050" y="11157"/>
                </a:cubicBezTo>
                <a:cubicBezTo>
                  <a:pt x="19050" y="15126"/>
                  <a:pt x="15875" y="20506"/>
                  <a:pt x="12700" y="23857"/>
                </a:cubicBezTo>
                <a:cubicBezTo>
                  <a:pt x="9525" y="27208"/>
                  <a:pt x="2117" y="30030"/>
                  <a:pt x="0" y="31265"/>
                </a:cubicBezTo>
              </a:path>
            </a:pathLst>
          </a:custGeom>
          <a:noFill/>
          <a:ln cap="flat" cmpd="sng" w="381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09" name="Google Shape;309;p49"/>
          <p:cNvSpPr txBox="1"/>
          <p:nvPr/>
        </p:nvSpPr>
        <p:spPr>
          <a:xfrm>
            <a:off x="1155374" y="4458675"/>
            <a:ext cx="5574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underfit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310" name="Google Shape;310;p49"/>
          <p:cNvSpPr txBox="1"/>
          <p:nvPr/>
        </p:nvSpPr>
        <p:spPr>
          <a:xfrm>
            <a:off x="5939082" y="4458675"/>
            <a:ext cx="1575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overfit</a:t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311" name="Google Shape;311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8525" y="1293375"/>
            <a:ext cx="3225746" cy="101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2" name="Google Shape;312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15400" y="1017725"/>
            <a:ext cx="4622353" cy="1370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1725" y="1493425"/>
            <a:ext cx="3812375" cy="20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Maybe the w = 0 makes the network simpler!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But the correct view is that the network is still uses the whole neurons but each unit have smaller effect.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19108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Intuition from a domain often does not transfer to other area!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Dropout regularization</a:t>
            </a:r>
            <a:endParaRPr/>
          </a:p>
        </p:txBody>
      </p:sp>
      <p:pic>
        <p:nvPicPr>
          <p:cNvPr id="329" name="Google Shape;329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675" y="1381800"/>
            <a:ext cx="5267325" cy="307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Normalizing Input</a:t>
            </a:r>
            <a:endParaRPr/>
          </a:p>
        </p:txBody>
      </p:sp>
      <p:pic>
        <p:nvPicPr>
          <p:cNvPr id="335" name="Google Shape;335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28925"/>
            <a:ext cx="8839200" cy="204406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6" name="Google Shape;33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43075" y="3272999"/>
            <a:ext cx="2103424" cy="1594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65325" y="3111350"/>
            <a:ext cx="2930399" cy="191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4"/>
          <p:cNvSpPr txBox="1"/>
          <p:nvPr>
            <p:ph type="title"/>
          </p:nvPr>
        </p:nvSpPr>
        <p:spPr>
          <a:xfrm>
            <a:off x="405775" y="1585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bother doing it?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7" name="Google Shape;347;p55"/>
          <p:cNvPicPr preferRelativeResize="0"/>
          <p:nvPr/>
        </p:nvPicPr>
        <p:blipFill rotWithShape="1">
          <a:blip r:embed="rId3">
            <a:alphaModFix/>
          </a:blip>
          <a:srcRect b="21004" l="0" r="0" t="0"/>
          <a:stretch/>
        </p:blipFill>
        <p:spPr>
          <a:xfrm>
            <a:off x="2043775" y="810925"/>
            <a:ext cx="5456250" cy="3822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constraints</a:t>
            </a:r>
            <a:endParaRPr/>
          </a:p>
        </p:txBody>
      </p:sp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Amount of GPU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CPU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Type of data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"/>
              <a:buChar char="-"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..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9" name="Google Shape;7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8075" y="1152475"/>
            <a:ext cx="3604224" cy="25044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7"/>
          <p:cNvSpPr txBox="1"/>
          <p:nvPr/>
        </p:nvSpPr>
        <p:spPr>
          <a:xfrm>
            <a:off x="311700" y="3860900"/>
            <a:ext cx="753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It would be helpful to know what to do to </a:t>
            </a:r>
            <a:r>
              <a:rPr lang="en" sz="1800">
                <a:solidFill>
                  <a:schemeClr val="dk2"/>
                </a:solidFill>
              </a:rPr>
              <a:t>efficiently do the cycle!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ctrTitle"/>
          </p:nvPr>
        </p:nvSpPr>
        <p:spPr>
          <a:xfrm>
            <a:off x="311708" y="1255000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4400">
                <a:latin typeface="Comfortaa"/>
                <a:ea typeface="Comfortaa"/>
                <a:cs typeface="Comfortaa"/>
                <a:sym typeface="Comfortaa"/>
              </a:rPr>
              <a:t>Train/dev/test</a:t>
            </a:r>
            <a:endParaRPr sz="44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>
                <a:latin typeface="Comfortaa"/>
                <a:ea typeface="Comfortaa"/>
                <a:cs typeface="Comfortaa"/>
                <a:sym typeface="Comfortaa"/>
              </a:rPr>
              <a:t>sets</a:t>
            </a:r>
            <a:endParaRPr sz="4400"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/>
          <p:nvPr/>
        </p:nvSpPr>
        <p:spPr>
          <a:xfrm>
            <a:off x="1342650" y="1920225"/>
            <a:ext cx="3745500" cy="32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5088150" y="1920225"/>
            <a:ext cx="1452600" cy="32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>
            <a:off x="6549350" y="1920225"/>
            <a:ext cx="1047000" cy="327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9"/>
          <p:cNvSpPr txBox="1"/>
          <p:nvPr/>
        </p:nvSpPr>
        <p:spPr>
          <a:xfrm>
            <a:off x="468200" y="1853025"/>
            <a:ext cx="1047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Data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2405100" y="2314725"/>
            <a:ext cx="753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Train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5088150" y="2314725"/>
            <a:ext cx="1269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Cross validation set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Development set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Dev set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6549350" y="2314725"/>
            <a:ext cx="1269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Test set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 of the Dev set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deciding which algorithm (or architecture) to use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1179850" y="1680100"/>
            <a:ext cx="641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80 - 20 split</a:t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70 - 30 </a:t>
            </a:r>
            <a:r>
              <a:rPr lang="en" sz="1800">
                <a:solidFill>
                  <a:schemeClr val="dk2"/>
                </a:solidFill>
              </a:rPr>
              <a:t>split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2727900" y="1759475"/>
            <a:ext cx="641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Good for smaller size data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