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y="5143500" cx="9144000"/>
  <p:notesSz cx="6858000" cy="9144000"/>
  <p:embeddedFontLst>
    <p:embeddedFont>
      <p:font typeface="Comfortaa"/>
      <p:regular r:id="rId85"/>
      <p:bold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Comfortaa-bold.fntdata"/><Relationship Id="rId41" Type="http://schemas.openxmlformats.org/officeDocument/2006/relationships/slide" Target="slides/slide36.xml"/><Relationship Id="rId85" Type="http://schemas.openxmlformats.org/officeDocument/2006/relationships/font" Target="fonts/Comfortaa-regular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f96ea97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f96ea97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f96ea97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f96ea97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f96ea97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f96ea97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f96ea97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f96ea97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f96ea978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f96ea978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f96ea97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f96ea97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f96ea978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f96ea978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f96ea978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f96ea978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f96ea978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f96ea97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f96ea978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f96ea978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f96ea9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f96ea9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f96ea97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f96ea97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f96ea978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f96ea978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f96ea978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f96ea978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f96ea978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f96ea978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f96ea978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f96ea978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f96ea978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f96ea978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f96ea978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f96ea978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f96ea978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f96ea978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f96ea978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f96ea978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f96ea978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f96ea978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f96ea97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f96ea97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f96ea978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f96ea978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f96ea978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f96ea978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f96ea978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f96ea978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f96ea978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f96ea978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f96ea978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3f96ea978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f96ea978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f96ea978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f96ea978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3f96ea978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f96ea978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f96ea978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f96ea978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f96ea978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f96ea978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f96ea978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f96ea97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f96ea97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f96ea978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f96ea978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f96ea978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f96ea978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f96ea978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f96ea978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f96ea978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f96ea978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f96ea978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f96ea978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f96ea978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3f96ea978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f96ea978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f96ea978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f96ea978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f96ea978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f96ea978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f96ea978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f96ea978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f96ea978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f96ea97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f96ea97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f96ea978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3f96ea978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f96ea978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f96ea978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f96ea978e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3f96ea978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f96ea978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3f96ea978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3f96ea978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3f96ea978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3f96ea978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3f96ea978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3f96ea978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3f96ea978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3f96ea978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3f96ea978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f96ea978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f96ea978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f96ea978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3f96ea978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f96ea97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f96ea97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f96ea978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f96ea978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f96ea978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f96ea978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3f96ea978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3f96ea978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f96ea978e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f96ea978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3f96ea978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3f96ea978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3f96ea978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3f96ea978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3f96ea978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3f96ea978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3f96ea978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3f96ea978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f96ea978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3f96ea978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3f96ea978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3f96ea978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f96ea97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f96ea97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3f96ea978e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3f96ea978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3f96ea978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3f96ea978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3f96ea978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3f96ea978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3f96ea978e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3f96ea978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3f96ea978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3f96ea978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3f96ea978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3f96ea978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3f96ea978e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3f96ea978e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3f96ea978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3f96ea978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3f96ea978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3f96ea978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3f96ea978e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3f96ea978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f96ea97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f96ea97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f96ea97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f96ea97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4.png"/><Relationship Id="rId4" Type="http://schemas.openxmlformats.org/officeDocument/2006/relationships/image" Target="../media/image6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4.png"/><Relationship Id="rId4" Type="http://schemas.openxmlformats.org/officeDocument/2006/relationships/image" Target="../media/image5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3.png"/><Relationship Id="rId4" Type="http://schemas.openxmlformats.org/officeDocument/2006/relationships/image" Target="../media/image7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9.png"/><Relationship Id="rId4" Type="http://schemas.openxmlformats.org/officeDocument/2006/relationships/image" Target="../media/image6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1.png"/><Relationship Id="rId4" Type="http://schemas.openxmlformats.org/officeDocument/2006/relationships/image" Target="../media/image72.png"/><Relationship Id="rId5" Type="http://schemas.openxmlformats.org/officeDocument/2006/relationships/image" Target="../media/image7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8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7.png"/><Relationship Id="rId4" Type="http://schemas.openxmlformats.org/officeDocument/2006/relationships/image" Target="../media/image8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8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90.png"/><Relationship Id="rId4" Type="http://schemas.openxmlformats.org/officeDocument/2006/relationships/image" Target="../media/image8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8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8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NN From Scratch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weights + inputs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2200"/>
            <a:ext cx="8839201" cy="272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layer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050" y="1352225"/>
            <a:ext cx="22288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800" y="96200"/>
            <a:ext cx="2920350" cy="49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650" y="1190625"/>
            <a:ext cx="22288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152400"/>
            <a:ext cx="82520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50" y="296238"/>
            <a:ext cx="4494250" cy="455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87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Tensors, Arrays and Vectors</a:t>
            </a:r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400" y="0"/>
            <a:ext cx="357559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275" y="1646350"/>
            <a:ext cx="1956354" cy="33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400" y="1581150"/>
            <a:ext cx="30670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850" y="1041925"/>
            <a:ext cx="51054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9050" y="2687950"/>
            <a:ext cx="43053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25" y="555375"/>
            <a:ext cx="17145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25" y="2057400"/>
            <a:ext cx="55816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00" y="491275"/>
            <a:ext cx="51054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Neuron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0225"/>
            <a:ext cx="22383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Layer of Neurons with NumPy</a:t>
            </a:r>
            <a:endParaRPr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24" y="1124700"/>
            <a:ext cx="5332974" cy="39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698" y="1170125"/>
            <a:ext cx="3080901" cy="1804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Product</a:t>
            </a:r>
            <a:endParaRPr/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900" y="1017725"/>
            <a:ext cx="48564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the matrix product on vectors</a:t>
            </a:r>
            <a:endParaRPr/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00" y="1773238"/>
            <a:ext cx="219075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350" y="1944700"/>
            <a:ext cx="31051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Transposition for the Matrix Product</a:t>
            </a:r>
            <a:endParaRPr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75" y="2064925"/>
            <a:ext cx="56769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550" y="924775"/>
            <a:ext cx="24654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Layer of Neurons &amp; Batch of Data w/ NumPy</a:t>
            </a:r>
            <a:endParaRPr/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963" y="1198975"/>
            <a:ext cx="52696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600" y="549575"/>
            <a:ext cx="508278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7"/>
          <p:cNvSpPr txBox="1"/>
          <p:nvPr/>
        </p:nvSpPr>
        <p:spPr>
          <a:xfrm>
            <a:off x="216475" y="4675925"/>
            <a:ext cx="66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transposition, we can perform the matrix product.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25" y="366713"/>
            <a:ext cx="73533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575" y="366713"/>
            <a:ext cx="73533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00" y="157163"/>
            <a:ext cx="65913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Layers</a:t>
            </a:r>
            <a:endParaRPr/>
          </a:p>
        </p:txBody>
      </p:sp>
      <p:pic>
        <p:nvPicPr>
          <p:cNvPr id="219" name="Google Shape;2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725" y="1467025"/>
            <a:ext cx="17907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bias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425" y="1017725"/>
            <a:ext cx="62191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75" y="498750"/>
            <a:ext cx="41338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75" y="2651400"/>
            <a:ext cx="40100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625" y="1071175"/>
            <a:ext cx="179070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00" y="412175"/>
            <a:ext cx="62674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Layer Class</a:t>
            </a:r>
            <a:endParaRPr/>
          </a:p>
        </p:txBody>
      </p:sp>
      <p:pic>
        <p:nvPicPr>
          <p:cNvPr id="237" name="Google Shape;2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2800"/>
            <a:ext cx="59912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50" y="1686300"/>
            <a:ext cx="56388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000" y="590550"/>
            <a:ext cx="48672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(review)</a:t>
            </a:r>
            <a:endParaRPr/>
          </a:p>
        </p:txBody>
      </p:sp>
      <p:pic>
        <p:nvPicPr>
          <p:cNvPr id="253" name="Google Shape;2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488" y="1145400"/>
            <a:ext cx="47410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100" y="1179125"/>
            <a:ext cx="4495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function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125" y="1801100"/>
            <a:ext cx="5977749" cy="7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925" y="1571625"/>
            <a:ext cx="59531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800" y="1476000"/>
            <a:ext cx="59340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000" y="1198150"/>
            <a:ext cx="64198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Step Activation Function</a:t>
            </a:r>
            <a:endParaRPr/>
          </a:p>
        </p:txBody>
      </p:sp>
      <p:pic>
        <p:nvPicPr>
          <p:cNvPr id="285" name="Google Shape;28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150" y="1293825"/>
            <a:ext cx="47910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Linear Activation Function</a:t>
            </a:r>
            <a:endParaRPr/>
          </a:p>
        </p:txBody>
      </p:sp>
      <p:pic>
        <p:nvPicPr>
          <p:cNvPr id="291" name="Google Shape;2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038" y="947475"/>
            <a:ext cx="482993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Sigmoid Activation Function</a:t>
            </a:r>
            <a:endParaRPr/>
          </a:p>
        </p:txBody>
      </p:sp>
      <p:pic>
        <p:nvPicPr>
          <p:cNvPr id="297" name="Google Shape;2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025" y="1244350"/>
            <a:ext cx="49053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Rectified Linear Activation Function</a:t>
            </a:r>
            <a:endParaRPr/>
          </a:p>
        </p:txBody>
      </p:sp>
      <p:pic>
        <p:nvPicPr>
          <p:cNvPr id="303" name="Google Shape;30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550" y="1017725"/>
            <a:ext cx="50101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Activation Functions?</a:t>
            </a:r>
            <a:endParaRPr/>
          </a:p>
        </p:txBody>
      </p:sp>
      <p:pic>
        <p:nvPicPr>
          <p:cNvPr id="309" name="Google Shape;3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425" y="1467025"/>
            <a:ext cx="37052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00" y="1636800"/>
            <a:ext cx="34004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000" y="1617750"/>
            <a:ext cx="34861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Activation Function Code</a:t>
            </a:r>
            <a:endParaRPr/>
          </a:p>
        </p:txBody>
      </p:sp>
      <p:pic>
        <p:nvPicPr>
          <p:cNvPr id="321" name="Google Shape;32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6700"/>
            <a:ext cx="41814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575" y="1590700"/>
            <a:ext cx="41148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025" y="1686300"/>
            <a:ext cx="419100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60"/>
          <p:cNvSpPr txBox="1"/>
          <p:nvPr/>
        </p:nvSpPr>
        <p:spPr>
          <a:xfrm>
            <a:off x="358725" y="346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contains an equivalent —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075" y="1216225"/>
            <a:ext cx="41910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Neuron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0225"/>
            <a:ext cx="22383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25" y="808025"/>
            <a:ext cx="4820375" cy="28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625" y="2829588"/>
            <a:ext cx="44577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Softmax Activation Function</a:t>
            </a:r>
            <a:endParaRPr/>
          </a:p>
        </p:txBody>
      </p:sp>
      <p:pic>
        <p:nvPicPr>
          <p:cNvPr id="345" name="Google Shape;34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850" y="1887600"/>
            <a:ext cx="26860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00" y="1001975"/>
            <a:ext cx="5296824" cy="35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5349" y="1290450"/>
            <a:ext cx="3340477" cy="226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925" y="152400"/>
            <a:ext cx="51792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525" y="845150"/>
            <a:ext cx="55626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150" y="102925"/>
            <a:ext cx="3738169" cy="24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225" y="2571749"/>
            <a:ext cx="3352100" cy="24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Network Error with Loss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Cross-Entropy Loss </a:t>
            </a:r>
            <a:endParaRPr/>
          </a:p>
        </p:txBody>
      </p:sp>
      <p:pic>
        <p:nvPicPr>
          <p:cNvPr id="378" name="Google Shape;37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375" y="1912325"/>
            <a:ext cx="37528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375" y="1352300"/>
            <a:ext cx="45148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375" y="2571748"/>
            <a:ext cx="6337951" cy="9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425" y="734200"/>
            <a:ext cx="5143376" cy="32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Neuron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0225"/>
            <a:ext cx="22383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08850"/>
            <a:ext cx="32099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make a few assumptions given one-hot target vectors.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First, what are the values for target_output[1] and target_output[2] in this case? They’re both 0, and anything multiplied by 0 is 0. Thus, we don’t need to calculate these indices. Next, what’s the value for target_output[0] in this case? It’s 1.</a:t>
            </a:r>
            <a:endParaRPr/>
          </a:p>
        </p:txBody>
      </p:sp>
      <p:pic>
        <p:nvPicPr>
          <p:cNvPr id="395" name="Google Shape;39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13" y="3073313"/>
            <a:ext cx="522922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339925"/>
            <a:ext cx="4429425" cy="14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200" y="885825"/>
            <a:ext cx="48291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25" y="152400"/>
            <a:ext cx="477969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025" y="1525500"/>
            <a:ext cx="49149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note!</a:t>
            </a:r>
            <a:endParaRPr/>
          </a:p>
        </p:txBody>
      </p:sp>
      <p:pic>
        <p:nvPicPr>
          <p:cNvPr id="417" name="Google Shape;41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350" y="1120650"/>
            <a:ext cx="50768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075" y="2881800"/>
            <a:ext cx="18764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7350" y="4162475"/>
            <a:ext cx="40957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 code</a:t>
            </a:r>
            <a:endParaRPr/>
          </a:p>
        </p:txBody>
      </p:sp>
      <p:sp>
        <p:nvSpPr>
          <p:cNvPr id="425" name="Google Shape;425;p77"/>
          <p:cNvSpPr txBox="1"/>
          <p:nvPr/>
        </p:nvSpPr>
        <p:spPr>
          <a:xfrm>
            <a:off x="519550" y="2251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nn_02.py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Calculation</a:t>
            </a:r>
            <a:endParaRPr/>
          </a:p>
        </p:txBody>
      </p:sp>
      <p:pic>
        <p:nvPicPr>
          <p:cNvPr id="431" name="Google Shape;43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875" y="749550"/>
            <a:ext cx="37470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accuracy to the code</a:t>
            </a:r>
            <a:endParaRPr/>
          </a:p>
        </p:txBody>
      </p:sp>
      <p:pic>
        <p:nvPicPr>
          <p:cNvPr id="437" name="Google Shape;43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13" y="1578350"/>
            <a:ext cx="475297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79"/>
          <p:cNvSpPr txBox="1"/>
          <p:nvPr/>
        </p:nvSpPr>
        <p:spPr>
          <a:xfrm>
            <a:off x="185550" y="4577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nn_03.py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Optimization</a:t>
            </a:r>
            <a:endParaRPr/>
          </a:p>
        </p:txBody>
      </p:sp>
      <p:sp>
        <p:nvSpPr>
          <p:cNvPr id="444" name="Google Shape;444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determine how to adjust the weights and biases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25" y="1502625"/>
            <a:ext cx="36004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75" y="2893700"/>
            <a:ext cx="43148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225" y="1502625"/>
            <a:ext cx="35623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Neuron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0225"/>
            <a:ext cx="22383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08850"/>
            <a:ext cx="32099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750" y="2171350"/>
            <a:ext cx="31718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NN again</a:t>
            </a:r>
            <a:endParaRPr/>
          </a:p>
        </p:txBody>
      </p:sp>
      <p:pic>
        <p:nvPicPr>
          <p:cNvPr id="457" name="Google Shape;45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00" y="1262063"/>
            <a:ext cx="56292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88" y="3590913"/>
            <a:ext cx="391477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82"/>
          <p:cNvSpPr txBox="1"/>
          <p:nvPr/>
        </p:nvSpPr>
        <p:spPr>
          <a:xfrm>
            <a:off x="6036625" y="4045025"/>
            <a:ext cx="31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Large initilia loss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425" y="176200"/>
            <a:ext cx="4895850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3"/>
          <p:cNvSpPr txBox="1"/>
          <p:nvPr/>
        </p:nvSpPr>
        <p:spPr>
          <a:xfrm>
            <a:off x="0" y="0"/>
            <a:ext cx="343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as many times as desired, pick random values for weights and biases, and save the weights and biases if they generate the lowest-seen loss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4"/>
          <p:cNvSpPr txBox="1"/>
          <p:nvPr>
            <p:ph type="title"/>
          </p:nvPr>
        </p:nvSpPr>
        <p:spPr>
          <a:xfrm>
            <a:off x="1326050" y="193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it be good?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25" y="845125"/>
            <a:ext cx="48672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50" y="1792800"/>
            <a:ext cx="479107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86"/>
          <p:cNvSpPr txBox="1"/>
          <p:nvPr/>
        </p:nvSpPr>
        <p:spPr>
          <a:xfrm>
            <a:off x="1806050" y="6061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an additional 90,000 iterations for 100,000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</a:t>
            </a:r>
            <a:endParaRPr/>
          </a:p>
        </p:txBody>
      </p:sp>
      <p:sp>
        <p:nvSpPr>
          <p:cNvPr id="482" name="Google Shape;482;p86"/>
          <p:cNvSpPr txBox="1"/>
          <p:nvPr/>
        </p:nvSpPr>
        <p:spPr>
          <a:xfrm>
            <a:off x="346375" y="4280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nn_04.py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450" y="1825975"/>
            <a:ext cx="5550525" cy="7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87"/>
          <p:cNvSpPr txBox="1"/>
          <p:nvPr/>
        </p:nvSpPr>
        <p:spPr>
          <a:xfrm>
            <a:off x="853525" y="804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running for 1 billion iteration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solve the problem?</a:t>
            </a:r>
            <a:endParaRPr/>
          </a:p>
        </p:txBody>
      </p:sp>
      <p:sp>
        <p:nvSpPr>
          <p:cNvPr id="494" name="Google Shape;494;p88"/>
          <p:cNvSpPr txBox="1"/>
          <p:nvPr/>
        </p:nvSpPr>
        <p:spPr>
          <a:xfrm>
            <a:off x="507175" y="1740450"/>
            <a:ext cx="596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adjustment decreases loss, we will make it the new point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from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38" y="634800"/>
            <a:ext cx="5016175" cy="12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50" y="2031300"/>
            <a:ext cx="5175540" cy="29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550" y="1641291"/>
            <a:ext cx="5016149" cy="124373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90"/>
          <p:cNvSpPr txBox="1"/>
          <p:nvPr/>
        </p:nvSpPr>
        <p:spPr>
          <a:xfrm>
            <a:off x="445325" y="4379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nn_05.py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spirals?</a:t>
            </a:r>
            <a:endParaRPr/>
          </a:p>
        </p:txBody>
      </p:sp>
      <p:pic>
        <p:nvPicPr>
          <p:cNvPr id="512" name="Google Shape;51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25" y="1017725"/>
            <a:ext cx="70541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8150"/>
            <a:ext cx="52482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75" y="661263"/>
            <a:ext cx="741718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