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0"/>
  </p:notesMasterIdLst>
  <p:sldIdLst>
    <p:sldId id="256" r:id="rId3"/>
    <p:sldId id="257" r:id="rId4"/>
    <p:sldId id="267" r:id="rId5"/>
    <p:sldId id="258" r:id="rId6"/>
    <p:sldId id="268" r:id="rId7"/>
    <p:sldId id="282" r:id="rId8"/>
    <p:sldId id="269" r:id="rId9"/>
    <p:sldId id="259" r:id="rId10"/>
    <p:sldId id="270" r:id="rId11"/>
    <p:sldId id="271" r:id="rId12"/>
    <p:sldId id="272" r:id="rId13"/>
    <p:sldId id="260" r:id="rId14"/>
    <p:sldId id="273" r:id="rId15"/>
    <p:sldId id="274" r:id="rId16"/>
    <p:sldId id="275" r:id="rId17"/>
    <p:sldId id="261" r:id="rId18"/>
    <p:sldId id="276" r:id="rId19"/>
    <p:sldId id="277" r:id="rId20"/>
    <p:sldId id="262" r:id="rId21"/>
    <p:sldId id="278" r:id="rId22"/>
    <p:sldId id="279" r:id="rId23"/>
    <p:sldId id="280" r:id="rId24"/>
    <p:sldId id="281" r:id="rId25"/>
    <p:sldId id="263" r:id="rId26"/>
    <p:sldId id="264" r:id="rId27"/>
    <p:sldId id="265" r:id="rId28"/>
    <p:sldId id="26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A578D1-BF41-4C36-83CF-5B49323287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2936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6888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12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573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13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793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14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4564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15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7719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16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9587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17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89302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18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1255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19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4776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20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6779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21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43124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22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53272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23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52929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24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90467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25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986220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26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77728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27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4259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4312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0222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05502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9774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3856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2285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5477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90E320C4-435A-4336-BE56-863A480C2A53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pic>
        <p:nvPicPr>
          <p:cNvPr id="5" name="Google Shape;20;p15"/>
          <p:cNvPicPr/>
          <p:nvPr/>
        </p:nvPicPr>
        <p:blipFill>
          <a:blip r:embed="rId15"/>
          <a:srcRect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417816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3C8404F5-E6E3-4230-97AC-47EA4B50A5BD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19876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85000"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Mastering Probability and Statistics in Python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A4B05E-DE3D-466E-9FF8-3DB909C2C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2987040"/>
            <a:ext cx="8392160" cy="37211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Experiment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2DFB9B-F063-44B6-94C1-A86DF82E8518}"/>
              </a:ext>
            </a:extLst>
          </p:cNvPr>
          <p:cNvSpPr/>
          <p:nvPr/>
        </p:nvSpPr>
        <p:spPr>
          <a:xfrm>
            <a:off x="264160" y="2110992"/>
            <a:ext cx="8117840" cy="238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Random Experiment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Outcome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Sample Space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9549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Experiment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2DFB9B-F063-44B6-94C1-A86DF82E8518}"/>
              </a:ext>
            </a:extLst>
          </p:cNvPr>
          <p:cNvSpPr/>
          <p:nvPr/>
        </p:nvSpPr>
        <p:spPr>
          <a:xfrm>
            <a:off x="264160" y="2110992"/>
            <a:ext cx="8117840" cy="3156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Random Experiment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Outcome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Sample Space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</a:rPr>
              <a:t>Event</a:t>
            </a:r>
            <a:endParaRPr lang="en-PK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3632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Probability Model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E2850A-7B20-4148-99BA-5B3C84A234EA}"/>
              </a:ext>
            </a:extLst>
          </p:cNvPr>
          <p:cNvSpPr/>
          <p:nvPr/>
        </p:nvSpPr>
        <p:spPr>
          <a:xfrm>
            <a:off x="71120" y="1970031"/>
            <a:ext cx="85344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From Event to a number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1210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Probability Model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E2850A-7B20-4148-99BA-5B3C84A234EA}"/>
              </a:ext>
            </a:extLst>
          </p:cNvPr>
          <p:cNvSpPr/>
          <p:nvPr/>
        </p:nvSpPr>
        <p:spPr>
          <a:xfrm>
            <a:off x="71120" y="1970031"/>
            <a:ext cx="8534400" cy="160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From Event to a number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Axioms of Probability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5065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Probability Model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E2850A-7B20-4148-99BA-5B3C84A234EA}"/>
              </a:ext>
            </a:extLst>
          </p:cNvPr>
          <p:cNvSpPr/>
          <p:nvPr/>
        </p:nvSpPr>
        <p:spPr>
          <a:xfrm>
            <a:off x="71120" y="1970031"/>
            <a:ext cx="8534400" cy="238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From Event to a number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Axioms of Probability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Conditional Probability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8124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Probability Model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E2850A-7B20-4148-99BA-5B3C84A234EA}"/>
              </a:ext>
            </a:extLst>
          </p:cNvPr>
          <p:cNvSpPr/>
          <p:nvPr/>
        </p:nvSpPr>
        <p:spPr>
          <a:xfrm>
            <a:off x="71120" y="1970031"/>
            <a:ext cx="8534400" cy="316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From Event to a number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Axioms of Probability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Conditional Probability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Total Probability Theorem</a:t>
            </a:r>
            <a:endParaRPr lang="en-PK" sz="36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4285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Bayes Rule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E2850A-7B20-4148-99BA-5B3C84A234EA}"/>
              </a:ext>
            </a:extLst>
          </p:cNvPr>
          <p:cNvSpPr/>
          <p:nvPr/>
        </p:nvSpPr>
        <p:spPr>
          <a:xfrm>
            <a:off x="71120" y="1970031"/>
            <a:ext cx="85344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Bayes Rule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3116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Independence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E2850A-7B20-4148-99BA-5B3C84A234EA}"/>
              </a:ext>
            </a:extLst>
          </p:cNvPr>
          <p:cNvSpPr/>
          <p:nvPr/>
        </p:nvSpPr>
        <p:spPr>
          <a:xfrm>
            <a:off x="71120" y="1970031"/>
            <a:ext cx="85344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Independence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758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Independence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E2850A-7B20-4148-99BA-5B3C84A234EA}"/>
              </a:ext>
            </a:extLst>
          </p:cNvPr>
          <p:cNvSpPr/>
          <p:nvPr/>
        </p:nvSpPr>
        <p:spPr>
          <a:xfrm>
            <a:off x="71120" y="1970031"/>
            <a:ext cx="8534400" cy="160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Independence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Conditional Independence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3047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Random Variables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F65018-648D-47B4-8131-18F84924C8EF}"/>
              </a:ext>
            </a:extLst>
          </p:cNvPr>
          <p:cNvSpPr/>
          <p:nvPr/>
        </p:nvSpPr>
        <p:spPr>
          <a:xfrm>
            <a:off x="264160" y="1893031"/>
            <a:ext cx="106172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From Events to Variables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9304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C92373-21CB-4354-B90A-3847492D74D4}"/>
              </a:ext>
            </a:extLst>
          </p:cNvPr>
          <p:cNvSpPr/>
          <p:nvPr/>
        </p:nvSpPr>
        <p:spPr>
          <a:xfrm>
            <a:off x="243840" y="1964613"/>
            <a:ext cx="884936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What is probability?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Probability Vs Statistics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Random Variables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F65018-648D-47B4-8131-18F84924C8EF}"/>
              </a:ext>
            </a:extLst>
          </p:cNvPr>
          <p:cNvSpPr/>
          <p:nvPr/>
        </p:nvSpPr>
        <p:spPr>
          <a:xfrm>
            <a:off x="264160" y="1893031"/>
            <a:ext cx="10617200" cy="160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From Events to Variables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Transformation of a random variable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7384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Random Variables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F65018-648D-47B4-8131-18F84924C8EF}"/>
              </a:ext>
            </a:extLst>
          </p:cNvPr>
          <p:cNvSpPr/>
          <p:nvPr/>
        </p:nvSpPr>
        <p:spPr>
          <a:xfrm>
            <a:off x="264160" y="1893031"/>
            <a:ext cx="10617200" cy="238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From Events to Variables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Transformation of a random variable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Expectation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77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Random Variables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F65018-648D-47B4-8131-18F84924C8EF}"/>
              </a:ext>
            </a:extLst>
          </p:cNvPr>
          <p:cNvSpPr/>
          <p:nvPr/>
        </p:nvSpPr>
        <p:spPr>
          <a:xfrm>
            <a:off x="264160" y="1893031"/>
            <a:ext cx="10617200" cy="316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From Events to Variables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Transformation of a random variable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Expectation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Mean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1539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Random Variables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F65018-648D-47B4-8131-18F84924C8EF}"/>
              </a:ext>
            </a:extLst>
          </p:cNvPr>
          <p:cNvSpPr/>
          <p:nvPr/>
        </p:nvSpPr>
        <p:spPr>
          <a:xfrm>
            <a:off x="264160" y="1893031"/>
            <a:ext cx="10617200" cy="393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From Events to Variables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Transformation of a random variable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Expectation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Mean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Variance</a:t>
            </a:r>
            <a:endParaRPr lang="en-PK" sz="36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6868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Multiple Random Variables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FC861D-A811-4E9D-9F35-0BE76988EEA8}"/>
              </a:ext>
            </a:extLst>
          </p:cNvPr>
          <p:cNvSpPr/>
          <p:nvPr/>
        </p:nvSpPr>
        <p:spPr>
          <a:xfrm>
            <a:off x="548640" y="1577622"/>
            <a:ext cx="11287760" cy="471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Joint PMFs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Joint PDFs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Conditioning random variables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Independence of random variables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Bayes classifier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Naïve Bayes classifier</a:t>
            </a:r>
            <a:endParaRPr lang="en-PK" sz="36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359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Estimation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3BAA50-652C-40B0-B53B-EA56E176A7FD}"/>
              </a:ext>
            </a:extLst>
          </p:cNvPr>
          <p:cNvSpPr/>
          <p:nvPr/>
        </p:nvSpPr>
        <p:spPr>
          <a:xfrm>
            <a:off x="182880" y="1848342"/>
            <a:ext cx="10718800" cy="316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What is a parametric distribution?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Maximum Likelihood Estimate (MLE)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Maximum A Posterior Estimate (MAP)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Log Likelihood</a:t>
            </a:r>
            <a:endParaRPr lang="en-PK" sz="36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7850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</a:rPr>
              <a:t>Logistic Regression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BD08B3-28B3-4470-94E4-DB84D93C1FAB}"/>
              </a:ext>
            </a:extLst>
          </p:cNvPr>
          <p:cNvSpPr/>
          <p:nvPr/>
        </p:nvSpPr>
        <p:spPr>
          <a:xfrm>
            <a:off x="0" y="1848342"/>
            <a:ext cx="12191760" cy="316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I.I.D data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MLE on Bernoulli random variables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From MLE towards Cross Entropy Loss function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Need of Gradient Descent</a:t>
            </a:r>
            <a:endParaRPr lang="en-PK" sz="36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7634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</a:rPr>
              <a:t>SoftMax: Deep Neural Networks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EBABE1-473F-4477-97F6-5EAACFEC7CF7}"/>
                  </a:ext>
                </a:extLst>
              </p:cNvPr>
              <p:cNvSpPr txBox="1"/>
              <p:nvPr/>
            </p:nvSpPr>
            <p:spPr>
              <a:xfrm>
                <a:off x="1143000" y="2321004"/>
                <a:ext cx="299113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7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7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7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7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7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K" sz="7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EBABE1-473F-4477-97F6-5EAACFEC7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321004"/>
                <a:ext cx="2991139" cy="1107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090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C92373-21CB-4354-B90A-3847492D74D4}"/>
              </a:ext>
            </a:extLst>
          </p:cNvPr>
          <p:cNvSpPr/>
          <p:nvPr/>
        </p:nvSpPr>
        <p:spPr>
          <a:xfrm>
            <a:off x="243840" y="1964613"/>
            <a:ext cx="8849360" cy="160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What is probability?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What is statistics?</a:t>
            </a:r>
            <a:endParaRPr lang="en-PK" sz="36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Probability Vs Statistics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36451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Sets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842282-E657-4E46-8B2A-82C8664C5D82}"/>
              </a:ext>
            </a:extLst>
          </p:cNvPr>
          <p:cNvSpPr/>
          <p:nvPr/>
        </p:nvSpPr>
        <p:spPr>
          <a:xfrm>
            <a:off x="355600" y="2161792"/>
            <a:ext cx="697992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What is Set?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578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Sets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842282-E657-4E46-8B2A-82C8664C5D82}"/>
              </a:ext>
            </a:extLst>
          </p:cNvPr>
          <p:cNvSpPr/>
          <p:nvPr/>
        </p:nvSpPr>
        <p:spPr>
          <a:xfrm>
            <a:off x="355600" y="2161792"/>
            <a:ext cx="6979920" cy="160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What is Set?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Operations on Sets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7159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Sets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41626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Sets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842282-E657-4E46-8B2A-82C8664C5D82}"/>
              </a:ext>
            </a:extLst>
          </p:cNvPr>
          <p:cNvSpPr/>
          <p:nvPr/>
        </p:nvSpPr>
        <p:spPr>
          <a:xfrm>
            <a:off x="355600" y="2161792"/>
            <a:ext cx="6979920" cy="2378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What is Set?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Operations on Sets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</a:rPr>
              <a:t>Sets in Python</a:t>
            </a:r>
            <a:endParaRPr lang="en-PK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9104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Experiment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2DFB9B-F063-44B6-94C1-A86DF82E8518}"/>
              </a:ext>
            </a:extLst>
          </p:cNvPr>
          <p:cNvSpPr/>
          <p:nvPr/>
        </p:nvSpPr>
        <p:spPr>
          <a:xfrm>
            <a:off x="264160" y="2110992"/>
            <a:ext cx="811784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Random Experiment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163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Experiment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2DFB9B-F063-44B6-94C1-A86DF82E8518}"/>
              </a:ext>
            </a:extLst>
          </p:cNvPr>
          <p:cNvSpPr/>
          <p:nvPr/>
        </p:nvSpPr>
        <p:spPr>
          <a:xfrm>
            <a:off x="264160" y="2110992"/>
            <a:ext cx="8117840" cy="160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Random Experiment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Outcome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9119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</TotalTime>
  <Words>282</Words>
  <Application>Microsoft Office PowerPoint</Application>
  <PresentationFormat>Widescreen</PresentationFormat>
  <Paragraphs>117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Adobe Devanagari</vt:lpstr>
      <vt:lpstr>Arial</vt:lpstr>
      <vt:lpstr>Calibri</vt:lpstr>
      <vt:lpstr>Cambria Math</vt:lpstr>
      <vt:lpstr>Open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CHADAD</dc:creator>
  <dc:description/>
  <cp:lastModifiedBy>Kashif Murtaza</cp:lastModifiedBy>
  <cp:revision>115</cp:revision>
  <dcterms:created xsi:type="dcterms:W3CDTF">2019-01-15T19:27:36Z</dcterms:created>
  <dcterms:modified xsi:type="dcterms:W3CDTF">2020-06-05T11:33:09Z</dcterms:modified>
  <dc:language>en-US</dc:language>
</cp:coreProperties>
</file>