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48" autoAdjust="0"/>
    <p:restoredTop sz="94660"/>
  </p:normalViewPr>
  <p:slideViewPr>
    <p:cSldViewPr snapToGrid="0">
      <p:cViewPr varScale="1">
        <p:scale>
          <a:sx n="73" d="100"/>
          <a:sy n="73" d="100"/>
        </p:scale>
        <p:origin x="4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BDFBF6-E711-4D55-AFA8-671A2E35F7FE}"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E8C24-5B59-4D11-8F83-30315DE872EB}" type="slidenum">
              <a:rPr lang="en-US" smtClean="0"/>
              <a:t>‹#›</a:t>
            </a:fld>
            <a:endParaRPr lang="en-US"/>
          </a:p>
        </p:txBody>
      </p:sp>
    </p:spTree>
    <p:extLst>
      <p:ext uri="{BB962C8B-B14F-4D97-AF65-F5344CB8AC3E}">
        <p14:creationId xmlns:p14="http://schemas.microsoft.com/office/powerpoint/2010/main" val="3558567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BDFBF6-E711-4D55-AFA8-671A2E35F7FE}"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E8C24-5B59-4D11-8F83-30315DE872EB}" type="slidenum">
              <a:rPr lang="en-US" smtClean="0"/>
              <a:t>‹#›</a:t>
            </a:fld>
            <a:endParaRPr lang="en-US"/>
          </a:p>
        </p:txBody>
      </p:sp>
    </p:spTree>
    <p:extLst>
      <p:ext uri="{BB962C8B-B14F-4D97-AF65-F5344CB8AC3E}">
        <p14:creationId xmlns:p14="http://schemas.microsoft.com/office/powerpoint/2010/main" val="3302302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BDFBF6-E711-4D55-AFA8-671A2E35F7FE}"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E8C24-5B59-4D11-8F83-30315DE872EB}" type="slidenum">
              <a:rPr lang="en-US" smtClean="0"/>
              <a:t>‹#›</a:t>
            </a:fld>
            <a:endParaRPr lang="en-US"/>
          </a:p>
        </p:txBody>
      </p:sp>
    </p:spTree>
    <p:extLst>
      <p:ext uri="{BB962C8B-B14F-4D97-AF65-F5344CB8AC3E}">
        <p14:creationId xmlns:p14="http://schemas.microsoft.com/office/powerpoint/2010/main" val="2225480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BDFBF6-E711-4D55-AFA8-671A2E35F7FE}"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E8C24-5B59-4D11-8F83-30315DE872EB}" type="slidenum">
              <a:rPr lang="en-US" smtClean="0"/>
              <a:t>‹#›</a:t>
            </a:fld>
            <a:endParaRPr lang="en-US"/>
          </a:p>
        </p:txBody>
      </p:sp>
    </p:spTree>
    <p:extLst>
      <p:ext uri="{BB962C8B-B14F-4D97-AF65-F5344CB8AC3E}">
        <p14:creationId xmlns:p14="http://schemas.microsoft.com/office/powerpoint/2010/main" val="1072319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9BDFBF6-E711-4D55-AFA8-671A2E35F7FE}" type="datetimeFigureOut">
              <a:rPr lang="en-US" smtClean="0"/>
              <a:t>12/31/2023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3E8C24-5B59-4D11-8F83-30315DE872EB}" type="slidenum">
              <a:rPr lang="en-US" smtClean="0"/>
              <a:t>‹#›</a:t>
            </a:fld>
            <a:endParaRPr lang="en-US"/>
          </a:p>
        </p:txBody>
      </p:sp>
    </p:spTree>
    <p:extLst>
      <p:ext uri="{BB962C8B-B14F-4D97-AF65-F5344CB8AC3E}">
        <p14:creationId xmlns:p14="http://schemas.microsoft.com/office/powerpoint/2010/main" val="317371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BDFBF6-E711-4D55-AFA8-671A2E35F7FE}" type="datetimeFigureOut">
              <a:rPr lang="en-US" smtClean="0"/>
              <a:t>12/31/2023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3E8C24-5B59-4D11-8F83-30315DE872EB}" type="slidenum">
              <a:rPr lang="en-US" smtClean="0"/>
              <a:t>‹#›</a:t>
            </a:fld>
            <a:endParaRPr lang="en-US"/>
          </a:p>
        </p:txBody>
      </p:sp>
    </p:spTree>
    <p:extLst>
      <p:ext uri="{BB962C8B-B14F-4D97-AF65-F5344CB8AC3E}">
        <p14:creationId xmlns:p14="http://schemas.microsoft.com/office/powerpoint/2010/main" val="1996904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BDFBF6-E711-4D55-AFA8-671A2E35F7FE}" type="datetimeFigureOut">
              <a:rPr lang="en-US" smtClean="0"/>
              <a:t>12/31/2023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3E8C24-5B59-4D11-8F83-30315DE872EB}" type="slidenum">
              <a:rPr lang="en-US" smtClean="0"/>
              <a:t>‹#›</a:t>
            </a:fld>
            <a:endParaRPr lang="en-US"/>
          </a:p>
        </p:txBody>
      </p:sp>
    </p:spTree>
    <p:extLst>
      <p:ext uri="{BB962C8B-B14F-4D97-AF65-F5344CB8AC3E}">
        <p14:creationId xmlns:p14="http://schemas.microsoft.com/office/powerpoint/2010/main" val="1434742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BDFBF6-E711-4D55-AFA8-671A2E35F7FE}" type="datetimeFigureOut">
              <a:rPr lang="en-US" smtClean="0"/>
              <a:t>12/31/2023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3E8C24-5B59-4D11-8F83-30315DE872EB}" type="slidenum">
              <a:rPr lang="en-US" smtClean="0"/>
              <a:t>‹#›</a:t>
            </a:fld>
            <a:endParaRPr lang="en-US"/>
          </a:p>
        </p:txBody>
      </p:sp>
    </p:spTree>
    <p:extLst>
      <p:ext uri="{BB962C8B-B14F-4D97-AF65-F5344CB8AC3E}">
        <p14:creationId xmlns:p14="http://schemas.microsoft.com/office/powerpoint/2010/main" val="233859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BDFBF6-E711-4D55-AFA8-671A2E35F7FE}" type="datetimeFigureOut">
              <a:rPr lang="en-US" smtClean="0"/>
              <a:t>12/31/2023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3E8C24-5B59-4D11-8F83-30315DE872EB}" type="slidenum">
              <a:rPr lang="en-US" smtClean="0"/>
              <a:t>‹#›</a:t>
            </a:fld>
            <a:endParaRPr lang="en-US"/>
          </a:p>
        </p:txBody>
      </p:sp>
    </p:spTree>
    <p:extLst>
      <p:ext uri="{BB962C8B-B14F-4D97-AF65-F5344CB8AC3E}">
        <p14:creationId xmlns:p14="http://schemas.microsoft.com/office/powerpoint/2010/main" val="557951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9BDFBF6-E711-4D55-AFA8-671A2E35F7FE}" type="datetimeFigureOut">
              <a:rPr lang="en-US" smtClean="0"/>
              <a:t>12/31/2023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3E8C24-5B59-4D11-8F83-30315DE872EB}" type="slidenum">
              <a:rPr lang="en-US" smtClean="0"/>
              <a:t>‹#›</a:t>
            </a:fld>
            <a:endParaRPr lang="en-US"/>
          </a:p>
        </p:txBody>
      </p:sp>
    </p:spTree>
    <p:extLst>
      <p:ext uri="{BB962C8B-B14F-4D97-AF65-F5344CB8AC3E}">
        <p14:creationId xmlns:p14="http://schemas.microsoft.com/office/powerpoint/2010/main" val="1386513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9BDFBF6-E711-4D55-AFA8-671A2E35F7FE}" type="datetimeFigureOut">
              <a:rPr lang="en-US" smtClean="0"/>
              <a:t>12/31/2023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3E8C24-5B59-4D11-8F83-30315DE872EB}" type="slidenum">
              <a:rPr lang="en-US" smtClean="0"/>
              <a:t>‹#›</a:t>
            </a:fld>
            <a:endParaRPr lang="en-US"/>
          </a:p>
        </p:txBody>
      </p:sp>
    </p:spTree>
    <p:extLst>
      <p:ext uri="{BB962C8B-B14F-4D97-AF65-F5344CB8AC3E}">
        <p14:creationId xmlns:p14="http://schemas.microsoft.com/office/powerpoint/2010/main" val="2318198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BDFBF6-E711-4D55-AFA8-671A2E35F7FE}" type="datetimeFigureOut">
              <a:rPr lang="en-US" smtClean="0"/>
              <a:t>12/31/2023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3E8C24-5B59-4D11-8F83-30315DE872EB}" type="slidenum">
              <a:rPr lang="en-US" smtClean="0"/>
              <a:t>‹#›</a:t>
            </a:fld>
            <a:endParaRPr lang="en-US"/>
          </a:p>
        </p:txBody>
      </p:sp>
    </p:spTree>
    <p:extLst>
      <p:ext uri="{BB962C8B-B14F-4D97-AF65-F5344CB8AC3E}">
        <p14:creationId xmlns:p14="http://schemas.microsoft.com/office/powerpoint/2010/main" val="3319500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Models + algorithms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03611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Semi-supervised learning</a:t>
            </a:r>
            <a:endParaRPr lang="en-US" dirty="0"/>
          </a:p>
        </p:txBody>
      </p:sp>
      <p:sp>
        <p:nvSpPr>
          <p:cNvPr id="3" name="Content Placeholder 2"/>
          <p:cNvSpPr>
            <a:spLocks noGrp="1"/>
          </p:cNvSpPr>
          <p:nvPr>
            <p:ph idx="1"/>
          </p:nvPr>
        </p:nvSpPr>
        <p:spPr/>
        <p:txBody>
          <a:bodyPr/>
          <a:lstStyle/>
          <a:p>
            <a:r>
              <a:rPr lang="en-US" dirty="0" smtClean="0"/>
              <a:t>Since labeling data is usually time-consuming and costly, you will often have plenty of unlabeled instances, and few labeled instances</a:t>
            </a:r>
            <a:endParaRPr lang="en-US" dirty="0"/>
          </a:p>
        </p:txBody>
      </p:sp>
      <p:pic>
        <p:nvPicPr>
          <p:cNvPr id="4" name="Picture 3"/>
          <p:cNvPicPr>
            <a:picLocks noChangeAspect="1"/>
          </p:cNvPicPr>
          <p:nvPr/>
        </p:nvPicPr>
        <p:blipFill>
          <a:blip r:embed="rId2"/>
          <a:stretch>
            <a:fillRect/>
          </a:stretch>
        </p:blipFill>
        <p:spPr>
          <a:xfrm>
            <a:off x="4171617" y="2907241"/>
            <a:ext cx="7466358" cy="3404659"/>
          </a:xfrm>
          <a:prstGeom prst="rect">
            <a:avLst/>
          </a:prstGeom>
        </p:spPr>
      </p:pic>
      <p:sp>
        <p:nvSpPr>
          <p:cNvPr id="5" name="Rectangle 4"/>
          <p:cNvSpPr/>
          <p:nvPr/>
        </p:nvSpPr>
        <p:spPr>
          <a:xfrm>
            <a:off x="630283" y="4280575"/>
            <a:ext cx="3749251" cy="2031325"/>
          </a:xfrm>
          <a:prstGeom prst="rect">
            <a:avLst/>
          </a:prstGeom>
        </p:spPr>
        <p:txBody>
          <a:bodyPr wrap="square">
            <a:spAutoFit/>
          </a:bodyPr>
          <a:lstStyle/>
          <a:p>
            <a:r>
              <a:rPr lang="en-US" dirty="0" smtClean="0"/>
              <a:t>Semi-supervised learning with two classes (triangles and squares): the unlabeled examples (circles) help classify a new instance (the cross) into the triangle class rather than the square class, even though it is closer to the labeled squares</a:t>
            </a:r>
            <a:endParaRPr lang="en-US" dirty="0"/>
          </a:p>
        </p:txBody>
      </p:sp>
    </p:spTree>
    <p:extLst>
      <p:ext uri="{BB962C8B-B14F-4D97-AF65-F5344CB8AC3E}">
        <p14:creationId xmlns:p14="http://schemas.microsoft.com/office/powerpoint/2010/main" val="4174920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Some photo-hosting services, such as Google Photos, are good examples of this. Once you upload all your family photos to the service, it automatically recognizes that the same person A shows up in photos 1, 5, and 11, while another person B shows up in photos 2, 5, and 7. This is the unsupervised part of the algorithm (clustering). Now all the system needs is for you to tell it who these people are. Just add one label per person⁠ and it is able to name everyone in every photo, which is useful for searching photos</a:t>
            </a:r>
            <a:endParaRPr lang="en-US" dirty="0"/>
          </a:p>
        </p:txBody>
      </p:sp>
    </p:spTree>
    <p:extLst>
      <p:ext uri="{BB962C8B-B14F-4D97-AF65-F5344CB8AC3E}">
        <p14:creationId xmlns:p14="http://schemas.microsoft.com/office/powerpoint/2010/main" val="2661633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Self-supervised learning</a:t>
            </a:r>
            <a:endParaRPr lang="en-US" dirty="0"/>
          </a:p>
        </p:txBody>
      </p:sp>
      <p:sp>
        <p:nvSpPr>
          <p:cNvPr id="3" name="Content Placeholder 2"/>
          <p:cNvSpPr>
            <a:spLocks noGrp="1"/>
          </p:cNvSpPr>
          <p:nvPr>
            <p:ph idx="1"/>
          </p:nvPr>
        </p:nvSpPr>
        <p:spPr/>
        <p:txBody>
          <a:bodyPr/>
          <a:lstStyle/>
          <a:p>
            <a:r>
              <a:rPr lang="en-US" dirty="0" smtClean="0"/>
              <a:t>generating a fully labeled dataset from a fully unlabeled one</a:t>
            </a:r>
            <a:endParaRPr lang="en-US" dirty="0"/>
          </a:p>
        </p:txBody>
      </p:sp>
      <p:pic>
        <p:nvPicPr>
          <p:cNvPr id="4" name="Picture 3"/>
          <p:cNvPicPr>
            <a:picLocks noChangeAspect="1"/>
          </p:cNvPicPr>
          <p:nvPr/>
        </p:nvPicPr>
        <p:blipFill>
          <a:blip r:embed="rId2"/>
          <a:stretch>
            <a:fillRect/>
          </a:stretch>
        </p:blipFill>
        <p:spPr>
          <a:xfrm>
            <a:off x="5143430" y="2693354"/>
            <a:ext cx="6354062" cy="3248478"/>
          </a:xfrm>
          <a:prstGeom prst="rect">
            <a:avLst/>
          </a:prstGeom>
        </p:spPr>
      </p:pic>
      <p:sp>
        <p:nvSpPr>
          <p:cNvPr id="5" name="Rectangle 4"/>
          <p:cNvSpPr/>
          <p:nvPr/>
        </p:nvSpPr>
        <p:spPr>
          <a:xfrm>
            <a:off x="6900264" y="6176963"/>
            <a:ext cx="2840393" cy="369332"/>
          </a:xfrm>
          <a:prstGeom prst="rect">
            <a:avLst/>
          </a:prstGeom>
        </p:spPr>
        <p:txBody>
          <a:bodyPr wrap="none">
            <a:spAutoFit/>
          </a:bodyPr>
          <a:lstStyle/>
          <a:p>
            <a:r>
              <a:rPr lang="en-US" dirty="0" smtClean="0"/>
              <a:t>input (left) and target (right)</a:t>
            </a:r>
            <a:endParaRPr lang="en-US" dirty="0"/>
          </a:p>
        </p:txBody>
      </p:sp>
      <p:sp>
        <p:nvSpPr>
          <p:cNvPr id="6" name="Rectangle 5"/>
          <p:cNvSpPr/>
          <p:nvPr/>
        </p:nvSpPr>
        <p:spPr>
          <a:xfrm>
            <a:off x="187235" y="6038464"/>
            <a:ext cx="6096000" cy="646331"/>
          </a:xfrm>
          <a:prstGeom prst="rect">
            <a:avLst/>
          </a:prstGeom>
        </p:spPr>
        <p:txBody>
          <a:bodyPr>
            <a:spAutoFit/>
          </a:bodyPr>
          <a:lstStyle/>
          <a:p>
            <a:r>
              <a:rPr lang="en-US" dirty="0" smtClean="0"/>
              <a:t>to repair damaged images or to erase unwanted objects from pictures</a:t>
            </a:r>
            <a:endParaRPr lang="en-US" dirty="0"/>
          </a:p>
        </p:txBody>
      </p:sp>
    </p:spTree>
    <p:extLst>
      <p:ext uri="{BB962C8B-B14F-4D97-AF65-F5344CB8AC3E}">
        <p14:creationId xmlns:p14="http://schemas.microsoft.com/office/powerpoint/2010/main" val="2675121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r" rtl="1"/>
            <a:r>
              <a:rPr lang="fa-IR" dirty="0" smtClean="0">
                <a:cs typeface="B Yekan" panose="00000400000000000000" pitchFamily="2" charset="-78"/>
              </a:rPr>
              <a:t>در بسیاری از اوقات مکانیزم خودیادگیری را به کار می بریم تا عکس های فراوانی را تعمیر کند؛ اما چنانچه مدل کارش را خوب انجام دهد می توان از آن برای کلاس بندی استفاده کرد.</a:t>
            </a:r>
          </a:p>
          <a:p>
            <a:pPr algn="r" rtl="1"/>
            <a:r>
              <a:rPr lang="fa-IR" dirty="0" smtClean="0">
                <a:cs typeface="B Yekan" panose="00000400000000000000" pitchFamily="2" charset="-78"/>
              </a:rPr>
              <a:t>چون برای تعمیر از عکس سگ برای گربه نباید استفاده کند، بنابراین در مورد نوع کلاسها اطلاعاتی بدست آورده است.</a:t>
            </a:r>
          </a:p>
        </p:txBody>
      </p:sp>
    </p:spTree>
    <p:extLst>
      <p:ext uri="{BB962C8B-B14F-4D97-AF65-F5344CB8AC3E}">
        <p14:creationId xmlns:p14="http://schemas.microsoft.com/office/powerpoint/2010/main" val="582151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57" y="378187"/>
            <a:ext cx="10515600" cy="1325563"/>
          </a:xfrm>
        </p:spPr>
        <p:txBody>
          <a:bodyPr/>
          <a:lstStyle/>
          <a:p>
            <a:r>
              <a:rPr lang="en-US" dirty="0" smtClean="0"/>
              <a:t>Reinforcement learning</a:t>
            </a:r>
            <a:endParaRPr lang="en-US" dirty="0"/>
          </a:p>
        </p:txBody>
      </p:sp>
      <p:pic>
        <p:nvPicPr>
          <p:cNvPr id="4" name="Content Placeholder 3"/>
          <p:cNvPicPr>
            <a:picLocks noGrp="1" noChangeAspect="1"/>
          </p:cNvPicPr>
          <p:nvPr>
            <p:ph idx="1"/>
          </p:nvPr>
        </p:nvPicPr>
        <p:blipFill>
          <a:blip r:embed="rId2"/>
          <a:stretch>
            <a:fillRect/>
          </a:stretch>
        </p:blipFill>
        <p:spPr>
          <a:xfrm>
            <a:off x="5621481" y="783771"/>
            <a:ext cx="6570519" cy="5510758"/>
          </a:xfrm>
          <a:prstGeom prst="rect">
            <a:avLst/>
          </a:prstGeom>
        </p:spPr>
      </p:pic>
      <p:sp>
        <p:nvSpPr>
          <p:cNvPr id="5" name="Rectangle 4"/>
          <p:cNvSpPr/>
          <p:nvPr/>
        </p:nvSpPr>
        <p:spPr>
          <a:xfrm>
            <a:off x="1045840" y="3445141"/>
            <a:ext cx="3020250" cy="369332"/>
          </a:xfrm>
          <a:prstGeom prst="rect">
            <a:avLst/>
          </a:prstGeom>
        </p:spPr>
        <p:txBody>
          <a:bodyPr wrap="none">
            <a:spAutoFit/>
          </a:bodyPr>
          <a:lstStyle/>
          <a:p>
            <a:r>
              <a:rPr lang="en-US" dirty="0" smtClean="0"/>
              <a:t>DeepMind’s </a:t>
            </a:r>
            <a:r>
              <a:rPr lang="en-US" dirty="0" err="1" smtClean="0"/>
              <a:t>AlphaGo</a:t>
            </a:r>
            <a:r>
              <a:rPr lang="en-US" dirty="0" smtClean="0"/>
              <a:t> program</a:t>
            </a:r>
            <a:endParaRPr lang="en-US" dirty="0"/>
          </a:p>
        </p:txBody>
      </p:sp>
    </p:spTree>
    <p:extLst>
      <p:ext uri="{BB962C8B-B14F-4D97-AF65-F5344CB8AC3E}">
        <p14:creationId xmlns:p14="http://schemas.microsoft.com/office/powerpoint/2010/main" val="3761937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err="1" smtClean="0"/>
              <a:t>AlphaGo</a:t>
            </a:r>
            <a:r>
              <a:rPr lang="en-US" dirty="0" smtClean="0"/>
              <a:t> was just applying the policy it had learned. As you will see in the next section, this is called offline learning</a:t>
            </a:r>
            <a:endParaRPr lang="en-US" dirty="0"/>
          </a:p>
        </p:txBody>
      </p:sp>
    </p:spTree>
    <p:extLst>
      <p:ext uri="{BB962C8B-B14F-4D97-AF65-F5344CB8AC3E}">
        <p14:creationId xmlns:p14="http://schemas.microsoft.com/office/powerpoint/2010/main" val="900073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Batch Versus Online Learning</a:t>
            </a:r>
            <a:endParaRPr lang="en-US" dirty="0"/>
          </a:p>
        </p:txBody>
      </p:sp>
      <p:sp>
        <p:nvSpPr>
          <p:cNvPr id="4" name="Rectangle 3"/>
          <p:cNvSpPr/>
          <p:nvPr/>
        </p:nvSpPr>
        <p:spPr>
          <a:xfrm>
            <a:off x="838200" y="2306322"/>
            <a:ext cx="10343606" cy="646331"/>
          </a:xfrm>
          <a:prstGeom prst="rect">
            <a:avLst/>
          </a:prstGeom>
        </p:spPr>
        <p:txBody>
          <a:bodyPr wrap="square">
            <a:spAutoFit/>
          </a:bodyPr>
          <a:lstStyle/>
          <a:p>
            <a:r>
              <a:rPr lang="en-US" dirty="0" smtClean="0"/>
              <a:t>In batch learning, the system is incapable of learning incrementally: it must be trained using all the available data. This will generally take a lot of time and computing resources, so it is typically done offline.</a:t>
            </a:r>
            <a:endParaRPr lang="en-US" dirty="0"/>
          </a:p>
        </p:txBody>
      </p:sp>
    </p:spTree>
    <p:extLst>
      <p:ext uri="{BB962C8B-B14F-4D97-AF65-F5344CB8AC3E}">
        <p14:creationId xmlns:p14="http://schemas.microsoft.com/office/powerpoint/2010/main" val="386713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n-NO" dirty="0" smtClean="0"/>
              <a:t>model rot or data drift</a:t>
            </a:r>
            <a:endParaRPr lang="en-US" dirty="0"/>
          </a:p>
        </p:txBody>
      </p:sp>
      <p:sp>
        <p:nvSpPr>
          <p:cNvPr id="3" name="Content Placeholder 2"/>
          <p:cNvSpPr>
            <a:spLocks noGrp="1"/>
          </p:cNvSpPr>
          <p:nvPr>
            <p:ph idx="1"/>
          </p:nvPr>
        </p:nvSpPr>
        <p:spPr/>
        <p:txBody>
          <a:bodyPr/>
          <a:lstStyle/>
          <a:p>
            <a:r>
              <a:rPr lang="en-US" dirty="0" smtClean="0"/>
              <a:t>a model’s performance tends to decay slowly over time, simply because the world continues to evolve while the model remains unchanged</a:t>
            </a:r>
            <a:endParaRPr lang="en-US" dirty="0"/>
          </a:p>
        </p:txBody>
      </p:sp>
    </p:spTree>
    <p:extLst>
      <p:ext uri="{BB962C8B-B14F-4D97-AF65-F5344CB8AC3E}">
        <p14:creationId xmlns:p14="http://schemas.microsoft.com/office/powerpoint/2010/main" val="510185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Even a model trained to classify pictures of cats and dogs may need to be retrained regularly, not because cats and dogs will mutate overnight, but because cameras keep changing, along with image formats, sharpness, brightness, and size ratios. Moreover, people may love different breeds next year, or they may decide to dress their pets with tiny hats—who knows?</a:t>
            </a:r>
            <a:endParaRPr lang="en-US" dirty="0"/>
          </a:p>
        </p:txBody>
      </p:sp>
    </p:spTree>
    <p:extLst>
      <p:ext uri="{BB962C8B-B14F-4D97-AF65-F5344CB8AC3E}">
        <p14:creationId xmlns:p14="http://schemas.microsoft.com/office/powerpoint/2010/main" val="3041638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learning</a:t>
            </a:r>
            <a:endParaRPr lang="en-US" dirty="0"/>
          </a:p>
        </p:txBody>
      </p:sp>
      <p:sp>
        <p:nvSpPr>
          <p:cNvPr id="3" name="Content Placeholder 2"/>
          <p:cNvSpPr>
            <a:spLocks noGrp="1"/>
          </p:cNvSpPr>
          <p:nvPr>
            <p:ph idx="1"/>
          </p:nvPr>
        </p:nvSpPr>
        <p:spPr/>
        <p:txBody>
          <a:bodyPr/>
          <a:lstStyle/>
          <a:p>
            <a:r>
              <a:rPr lang="en-US" dirty="0" smtClean="0"/>
              <a:t>train the system incrementally by feeding it data instances sequentially, either individually or in small groups called </a:t>
            </a:r>
            <a:r>
              <a:rPr lang="en-US" dirty="0" err="1" smtClean="0"/>
              <a:t>minibatches</a:t>
            </a:r>
            <a:endParaRPr lang="en-US" dirty="0"/>
          </a:p>
        </p:txBody>
      </p:sp>
      <p:pic>
        <p:nvPicPr>
          <p:cNvPr id="4" name="Picture 3"/>
          <p:cNvPicPr>
            <a:picLocks noChangeAspect="1"/>
          </p:cNvPicPr>
          <p:nvPr/>
        </p:nvPicPr>
        <p:blipFill>
          <a:blip r:embed="rId2"/>
          <a:stretch>
            <a:fillRect/>
          </a:stretch>
        </p:blipFill>
        <p:spPr>
          <a:xfrm>
            <a:off x="2823706" y="2876424"/>
            <a:ext cx="6544588" cy="3743847"/>
          </a:xfrm>
          <a:prstGeom prst="rect">
            <a:avLst/>
          </a:prstGeom>
        </p:spPr>
      </p:pic>
      <p:sp>
        <p:nvSpPr>
          <p:cNvPr id="5" name="Rectangle 4"/>
          <p:cNvSpPr/>
          <p:nvPr/>
        </p:nvSpPr>
        <p:spPr>
          <a:xfrm>
            <a:off x="226423" y="4865945"/>
            <a:ext cx="2477588" cy="1754326"/>
          </a:xfrm>
          <a:prstGeom prst="rect">
            <a:avLst/>
          </a:prstGeom>
        </p:spPr>
        <p:txBody>
          <a:bodyPr wrap="square">
            <a:spAutoFit/>
          </a:bodyPr>
          <a:lstStyle/>
          <a:p>
            <a:r>
              <a:rPr lang="en-US" dirty="0" smtClean="0"/>
              <a:t>In online learning, a model is trained and launched into production, and then it keeps learning as new data comes in</a:t>
            </a:r>
            <a:endParaRPr lang="en-US" dirty="0"/>
          </a:p>
        </p:txBody>
      </p:sp>
    </p:spTree>
    <p:extLst>
      <p:ext uri="{BB962C8B-B14F-4D97-AF65-F5344CB8AC3E}">
        <p14:creationId xmlns:p14="http://schemas.microsoft.com/office/powerpoint/2010/main" val="4130730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Supervised learning</a:t>
            </a:r>
            <a:endParaRPr lang="en-US" dirty="0"/>
          </a:p>
        </p:txBody>
      </p:sp>
      <p:pic>
        <p:nvPicPr>
          <p:cNvPr id="4" name="Content Placeholder 3"/>
          <p:cNvPicPr>
            <a:picLocks noGrp="1" noChangeAspect="1"/>
          </p:cNvPicPr>
          <p:nvPr>
            <p:ph idx="1"/>
          </p:nvPr>
        </p:nvPicPr>
        <p:blipFill>
          <a:blip r:embed="rId2"/>
          <a:stretch>
            <a:fillRect/>
          </a:stretch>
        </p:blipFill>
        <p:spPr>
          <a:xfrm>
            <a:off x="2795127" y="2667608"/>
            <a:ext cx="6601746" cy="2667372"/>
          </a:xfrm>
          <a:prstGeom prst="rect">
            <a:avLst/>
          </a:prstGeom>
        </p:spPr>
      </p:pic>
      <p:sp>
        <p:nvSpPr>
          <p:cNvPr id="5" name="Rectangle 4"/>
          <p:cNvSpPr/>
          <p:nvPr/>
        </p:nvSpPr>
        <p:spPr>
          <a:xfrm>
            <a:off x="2434046" y="5988734"/>
            <a:ext cx="6096000" cy="646331"/>
          </a:xfrm>
          <a:prstGeom prst="rect">
            <a:avLst/>
          </a:prstGeom>
        </p:spPr>
        <p:txBody>
          <a:bodyPr>
            <a:spAutoFit/>
          </a:bodyPr>
          <a:lstStyle/>
          <a:p>
            <a:r>
              <a:rPr lang="en-US" dirty="0" smtClean="0"/>
              <a:t>In supervised learning, the training set you feed to the algorithm includes the desired solutions, called labels</a:t>
            </a:r>
            <a:endParaRPr lang="en-US" dirty="0"/>
          </a:p>
        </p:txBody>
      </p:sp>
    </p:spTree>
    <p:extLst>
      <p:ext uri="{BB962C8B-B14F-4D97-AF65-F5344CB8AC3E}">
        <p14:creationId xmlns:p14="http://schemas.microsoft.com/office/powerpoint/2010/main" val="2664249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9011" y="1864813"/>
            <a:ext cx="10515600" cy="4351338"/>
          </a:xfrm>
        </p:spPr>
        <p:txBody>
          <a:bodyPr/>
          <a:lstStyle/>
          <a:p>
            <a:r>
              <a:rPr lang="en-US" dirty="0" smtClean="0"/>
              <a:t>Online learning is useful for systems that need to adapt to change extremely rapidly (e.g., to detect new patterns in the stock market)</a:t>
            </a:r>
            <a:endParaRPr lang="fa-IR" dirty="0" smtClean="0"/>
          </a:p>
          <a:p>
            <a:r>
              <a:rPr lang="en-US" dirty="0" smtClean="0"/>
              <a:t>It is also a good option if you have limited computing resources; for example, if the model is trained on a mobile device.</a:t>
            </a:r>
          </a:p>
          <a:p>
            <a:endParaRPr lang="en-US" dirty="0"/>
          </a:p>
        </p:txBody>
      </p:sp>
    </p:spTree>
    <p:extLst>
      <p:ext uri="{BB962C8B-B14F-4D97-AF65-F5344CB8AC3E}">
        <p14:creationId xmlns:p14="http://schemas.microsoft.com/office/powerpoint/2010/main" val="1779515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38199" y="636905"/>
            <a:ext cx="10515600" cy="1255728"/>
          </a:xfrm>
          <a:prstGeom prst="rect">
            <a:avLst/>
          </a:prstGeom>
        </p:spPr>
        <p:txBody>
          <a:bodyPr>
            <a:spAutoFit/>
          </a:bodyPr>
          <a:lstStyle/>
          <a:p>
            <a:r>
              <a:rPr lang="en-US" dirty="0" smtClean="0"/>
              <a:t>online learning algorithms can be used to train models on huge datasets that cannot fit in one machine’s main memory (this is called </a:t>
            </a:r>
            <a:r>
              <a:rPr lang="en-US" dirty="0" err="1" smtClean="0"/>
              <a:t>out-of</a:t>
            </a:r>
            <a:r>
              <a:rPr lang="fa-IR" dirty="0" smtClean="0"/>
              <a:t>-</a:t>
            </a:r>
            <a:r>
              <a:rPr lang="en-US" dirty="0" smtClean="0"/>
              <a:t>core learning)</a:t>
            </a:r>
            <a:endParaRPr lang="en-US" dirty="0"/>
          </a:p>
        </p:txBody>
      </p:sp>
      <p:pic>
        <p:nvPicPr>
          <p:cNvPr id="5" name="Picture 4"/>
          <p:cNvPicPr>
            <a:picLocks noChangeAspect="1"/>
          </p:cNvPicPr>
          <p:nvPr/>
        </p:nvPicPr>
        <p:blipFill>
          <a:blip r:embed="rId2"/>
          <a:stretch>
            <a:fillRect/>
          </a:stretch>
        </p:blipFill>
        <p:spPr>
          <a:xfrm>
            <a:off x="2558480" y="1892633"/>
            <a:ext cx="6839905" cy="4744112"/>
          </a:xfrm>
          <a:prstGeom prst="rect">
            <a:avLst/>
          </a:prstGeom>
        </p:spPr>
      </p:pic>
      <p:sp>
        <p:nvSpPr>
          <p:cNvPr id="6" name="Rectangle 5"/>
          <p:cNvSpPr/>
          <p:nvPr/>
        </p:nvSpPr>
        <p:spPr>
          <a:xfrm>
            <a:off x="324887" y="6452079"/>
            <a:ext cx="4467185" cy="369332"/>
          </a:xfrm>
          <a:prstGeom prst="rect">
            <a:avLst/>
          </a:prstGeom>
        </p:spPr>
        <p:txBody>
          <a:bodyPr wrap="none">
            <a:spAutoFit/>
          </a:bodyPr>
          <a:lstStyle/>
          <a:p>
            <a:r>
              <a:rPr lang="en-US" dirty="0" smtClean="0"/>
              <a:t>Using online learning to handle huge datasets</a:t>
            </a:r>
            <a:endParaRPr lang="en-US" dirty="0"/>
          </a:p>
        </p:txBody>
      </p:sp>
    </p:spTree>
    <p:extLst>
      <p:ext uri="{BB962C8B-B14F-4D97-AF65-F5344CB8AC3E}">
        <p14:creationId xmlns:p14="http://schemas.microsoft.com/office/powerpoint/2010/main" val="2047219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a:t>
            </a:r>
            <a:endParaRPr lang="en-US" dirty="0"/>
          </a:p>
        </p:txBody>
      </p:sp>
      <p:sp>
        <p:nvSpPr>
          <p:cNvPr id="3" name="Content Placeholder 2"/>
          <p:cNvSpPr>
            <a:spLocks noGrp="1"/>
          </p:cNvSpPr>
          <p:nvPr>
            <p:ph idx="1"/>
          </p:nvPr>
        </p:nvSpPr>
        <p:spPr/>
        <p:txBody>
          <a:bodyPr/>
          <a:lstStyle/>
          <a:p>
            <a:r>
              <a:rPr lang="en-US" dirty="0" smtClean="0"/>
              <a:t>spam filter</a:t>
            </a:r>
            <a:endParaRPr lang="en-US" dirty="0"/>
          </a:p>
        </p:txBody>
      </p:sp>
    </p:spTree>
    <p:extLst>
      <p:ext uri="{BB962C8B-B14F-4D97-AF65-F5344CB8AC3E}">
        <p14:creationId xmlns:p14="http://schemas.microsoft.com/office/powerpoint/2010/main" val="681896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price of a car, given a set of features (mileage, age, brand, etc.)</a:t>
            </a:r>
            <a:endParaRPr lang="en-US" dirty="0"/>
          </a:p>
        </p:txBody>
      </p:sp>
      <p:sp>
        <p:nvSpPr>
          <p:cNvPr id="4" name="Title 1"/>
          <p:cNvSpPr>
            <a:spLocks noGrp="1"/>
          </p:cNvSpPr>
          <p:nvPr>
            <p:ph type="title"/>
          </p:nvPr>
        </p:nvSpPr>
        <p:spPr>
          <a:xfrm>
            <a:off x="838200" y="365125"/>
            <a:ext cx="10515600" cy="1325563"/>
          </a:xfrm>
        </p:spPr>
        <p:txBody>
          <a:bodyPr/>
          <a:lstStyle/>
          <a:p>
            <a:r>
              <a:rPr lang="en-US" dirty="0" smtClean="0"/>
              <a:t>regression</a:t>
            </a:r>
            <a:endParaRPr lang="en-US" dirty="0"/>
          </a:p>
        </p:txBody>
      </p:sp>
      <p:pic>
        <p:nvPicPr>
          <p:cNvPr id="5" name="Picture 4"/>
          <p:cNvPicPr>
            <a:picLocks noChangeAspect="1"/>
          </p:cNvPicPr>
          <p:nvPr/>
        </p:nvPicPr>
        <p:blipFill>
          <a:blip r:embed="rId2"/>
          <a:stretch>
            <a:fillRect/>
          </a:stretch>
        </p:blipFill>
        <p:spPr>
          <a:xfrm>
            <a:off x="2833232" y="2786928"/>
            <a:ext cx="6525536" cy="3191320"/>
          </a:xfrm>
          <a:prstGeom prst="rect">
            <a:avLst/>
          </a:prstGeom>
        </p:spPr>
      </p:pic>
    </p:spTree>
    <p:extLst>
      <p:ext uri="{BB962C8B-B14F-4D97-AF65-F5344CB8AC3E}">
        <p14:creationId xmlns:p14="http://schemas.microsoft.com/office/powerpoint/2010/main" val="113330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Unsupervised learning</a:t>
            </a:r>
            <a:endParaRPr lang="en-US" dirty="0"/>
          </a:p>
        </p:txBody>
      </p:sp>
      <p:sp>
        <p:nvSpPr>
          <p:cNvPr id="4" name="Rectangle 3"/>
          <p:cNvSpPr/>
          <p:nvPr/>
        </p:nvSpPr>
        <p:spPr>
          <a:xfrm>
            <a:off x="950207" y="2173179"/>
            <a:ext cx="2924134" cy="369332"/>
          </a:xfrm>
          <a:prstGeom prst="rect">
            <a:avLst/>
          </a:prstGeom>
        </p:spPr>
        <p:txBody>
          <a:bodyPr wrap="none">
            <a:spAutoFit/>
          </a:bodyPr>
          <a:lstStyle/>
          <a:p>
            <a:r>
              <a:rPr lang="en-US" dirty="0" smtClean="0"/>
              <a:t>the training data is unlabeled</a:t>
            </a:r>
            <a:endParaRPr lang="en-US" dirty="0"/>
          </a:p>
        </p:txBody>
      </p:sp>
      <p:pic>
        <p:nvPicPr>
          <p:cNvPr id="5" name="Picture 4"/>
          <p:cNvPicPr>
            <a:picLocks noChangeAspect="1"/>
          </p:cNvPicPr>
          <p:nvPr/>
        </p:nvPicPr>
        <p:blipFill>
          <a:blip r:embed="rId2"/>
          <a:stretch>
            <a:fillRect/>
          </a:stretch>
        </p:blipFill>
        <p:spPr>
          <a:xfrm>
            <a:off x="4771106" y="1873690"/>
            <a:ext cx="6582694" cy="4077269"/>
          </a:xfrm>
          <a:prstGeom prst="rect">
            <a:avLst/>
          </a:prstGeom>
        </p:spPr>
      </p:pic>
    </p:spTree>
    <p:extLst>
      <p:ext uri="{BB962C8B-B14F-4D97-AF65-F5344CB8AC3E}">
        <p14:creationId xmlns:p14="http://schemas.microsoft.com/office/powerpoint/2010/main" val="3776940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816508" y="1920240"/>
            <a:ext cx="6519974" cy="3185330"/>
          </a:xfrm>
          <a:prstGeom prst="rect">
            <a:avLst/>
          </a:prstGeom>
        </p:spPr>
      </p:pic>
    </p:spTree>
    <p:extLst>
      <p:ext uri="{BB962C8B-B14F-4D97-AF65-F5344CB8AC3E}">
        <p14:creationId xmlns:p14="http://schemas.microsoft.com/office/powerpoint/2010/main" val="3326573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dimensionality reduction</a:t>
            </a:r>
            <a:endParaRPr lang="en-US" dirty="0"/>
          </a:p>
        </p:txBody>
      </p:sp>
      <p:pic>
        <p:nvPicPr>
          <p:cNvPr id="4" name="Picture 3"/>
          <p:cNvPicPr>
            <a:picLocks noChangeAspect="1"/>
          </p:cNvPicPr>
          <p:nvPr/>
        </p:nvPicPr>
        <p:blipFill>
          <a:blip r:embed="rId2"/>
          <a:stretch>
            <a:fillRect/>
          </a:stretch>
        </p:blipFill>
        <p:spPr>
          <a:xfrm>
            <a:off x="3305661" y="1567113"/>
            <a:ext cx="7836956" cy="4952598"/>
          </a:xfrm>
          <a:prstGeom prst="rect">
            <a:avLst/>
          </a:prstGeom>
        </p:spPr>
      </p:pic>
      <p:sp>
        <p:nvSpPr>
          <p:cNvPr id="5" name="Rectangle 4"/>
          <p:cNvSpPr/>
          <p:nvPr/>
        </p:nvSpPr>
        <p:spPr>
          <a:xfrm>
            <a:off x="257661" y="5992726"/>
            <a:ext cx="6096000" cy="369332"/>
          </a:xfrm>
          <a:prstGeom prst="rect">
            <a:avLst/>
          </a:prstGeom>
        </p:spPr>
        <p:txBody>
          <a:bodyPr>
            <a:spAutoFit/>
          </a:bodyPr>
          <a:lstStyle/>
          <a:p>
            <a:r>
              <a:rPr lang="en-US" dirty="0" smtClean="0"/>
              <a:t>Example of a t-SNE visualization highlighting semantic clusters⁠</a:t>
            </a:r>
            <a:endParaRPr lang="en-US" dirty="0"/>
          </a:p>
        </p:txBody>
      </p:sp>
    </p:spTree>
    <p:extLst>
      <p:ext uri="{BB962C8B-B14F-4D97-AF65-F5344CB8AC3E}">
        <p14:creationId xmlns:p14="http://schemas.microsoft.com/office/powerpoint/2010/main" val="2102978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anomaly detection</a:t>
            </a:r>
            <a:endParaRPr lang="en-US" dirty="0"/>
          </a:p>
        </p:txBody>
      </p:sp>
      <p:sp>
        <p:nvSpPr>
          <p:cNvPr id="4" name="Rectangle 3"/>
          <p:cNvSpPr/>
          <p:nvPr/>
        </p:nvSpPr>
        <p:spPr>
          <a:xfrm>
            <a:off x="838199" y="1690688"/>
            <a:ext cx="10722429" cy="646331"/>
          </a:xfrm>
          <a:prstGeom prst="rect">
            <a:avLst/>
          </a:prstGeom>
        </p:spPr>
        <p:txBody>
          <a:bodyPr wrap="square">
            <a:spAutoFit/>
          </a:bodyPr>
          <a:lstStyle/>
          <a:p>
            <a:r>
              <a:rPr lang="en-US" dirty="0" smtClean="0"/>
              <a:t>detecting unusual credit card transactions to prevent fraud, catching manufacturing defects, or automatically removing outliers from a dataset before feeding it to another learning algorithm</a:t>
            </a:r>
            <a:endParaRPr lang="en-US" dirty="0"/>
          </a:p>
        </p:txBody>
      </p:sp>
      <p:pic>
        <p:nvPicPr>
          <p:cNvPr id="5" name="Picture 4"/>
          <p:cNvPicPr>
            <a:picLocks noChangeAspect="1"/>
          </p:cNvPicPr>
          <p:nvPr/>
        </p:nvPicPr>
        <p:blipFill rotWithShape="1">
          <a:blip r:embed="rId2"/>
          <a:srcRect b="9122"/>
          <a:stretch/>
        </p:blipFill>
        <p:spPr>
          <a:xfrm>
            <a:off x="2794824" y="2624365"/>
            <a:ext cx="7168951" cy="3123292"/>
          </a:xfrm>
          <a:prstGeom prst="rect">
            <a:avLst/>
          </a:prstGeom>
        </p:spPr>
      </p:pic>
      <p:sp>
        <p:nvSpPr>
          <p:cNvPr id="6" name="Rectangle 5"/>
          <p:cNvSpPr/>
          <p:nvPr/>
        </p:nvSpPr>
        <p:spPr>
          <a:xfrm>
            <a:off x="5114257" y="5850337"/>
            <a:ext cx="1963486" cy="369332"/>
          </a:xfrm>
          <a:prstGeom prst="rect">
            <a:avLst/>
          </a:prstGeom>
        </p:spPr>
        <p:txBody>
          <a:bodyPr wrap="none">
            <a:spAutoFit/>
          </a:bodyPr>
          <a:lstStyle/>
          <a:p>
            <a:r>
              <a:rPr lang="en-US" dirty="0" smtClean="0"/>
              <a:t>Anomaly detection</a:t>
            </a:r>
            <a:endParaRPr lang="en-US" dirty="0"/>
          </a:p>
        </p:txBody>
      </p:sp>
    </p:spTree>
    <p:extLst>
      <p:ext uri="{BB962C8B-B14F-4D97-AF65-F5344CB8AC3E}">
        <p14:creationId xmlns:p14="http://schemas.microsoft.com/office/powerpoint/2010/main" val="1991286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association rule learning</a:t>
            </a:r>
            <a:endParaRPr lang="en-US" dirty="0"/>
          </a:p>
        </p:txBody>
      </p:sp>
      <p:sp>
        <p:nvSpPr>
          <p:cNvPr id="3" name="Content Placeholder 2"/>
          <p:cNvSpPr>
            <a:spLocks noGrp="1"/>
          </p:cNvSpPr>
          <p:nvPr>
            <p:ph idx="1"/>
          </p:nvPr>
        </p:nvSpPr>
        <p:spPr/>
        <p:txBody>
          <a:bodyPr/>
          <a:lstStyle/>
          <a:p>
            <a:r>
              <a:rPr lang="en-US" dirty="0" smtClean="0"/>
              <a:t>dig into large amounts of data and discover interesting relations between attributes</a:t>
            </a:r>
            <a:endParaRPr lang="en-US" dirty="0"/>
          </a:p>
        </p:txBody>
      </p:sp>
      <p:sp>
        <p:nvSpPr>
          <p:cNvPr id="4" name="Rectangle 3"/>
          <p:cNvSpPr/>
          <p:nvPr/>
        </p:nvSpPr>
        <p:spPr>
          <a:xfrm>
            <a:off x="1140822" y="3333095"/>
            <a:ext cx="9622971" cy="646331"/>
          </a:xfrm>
          <a:prstGeom prst="rect">
            <a:avLst/>
          </a:prstGeom>
        </p:spPr>
        <p:txBody>
          <a:bodyPr wrap="square">
            <a:spAutoFit/>
          </a:bodyPr>
          <a:lstStyle/>
          <a:p>
            <a:r>
              <a:rPr lang="en-US" dirty="0" smtClean="0"/>
              <a:t>suppose you own a supermarket. Running an association rule on your sales logs may reveal that people who purchase barbecue sauce and potato chips also tend to buy steak</a:t>
            </a:r>
            <a:endParaRPr lang="en-US" dirty="0"/>
          </a:p>
        </p:txBody>
      </p:sp>
    </p:spTree>
    <p:extLst>
      <p:ext uri="{BB962C8B-B14F-4D97-AF65-F5344CB8AC3E}">
        <p14:creationId xmlns:p14="http://schemas.microsoft.com/office/powerpoint/2010/main" val="22279300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713</Words>
  <Application>Microsoft Office PowerPoint</Application>
  <PresentationFormat>Widescreen</PresentationFormat>
  <Paragraphs>42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B Yekan</vt:lpstr>
      <vt:lpstr>Calibri</vt:lpstr>
      <vt:lpstr>Calibri Light</vt:lpstr>
      <vt:lpstr>Office Theme</vt:lpstr>
      <vt:lpstr>Models + algorithms</vt:lpstr>
      <vt:lpstr>Supervised learning</vt:lpstr>
      <vt:lpstr>classification</vt:lpstr>
      <vt:lpstr>regression</vt:lpstr>
      <vt:lpstr>Unsupervised learning</vt:lpstr>
      <vt:lpstr>PowerPoint Presentation</vt:lpstr>
      <vt:lpstr>dimensionality reduction</vt:lpstr>
      <vt:lpstr>anomaly detection</vt:lpstr>
      <vt:lpstr>association rule learning</vt:lpstr>
      <vt:lpstr>Semi-supervised learning</vt:lpstr>
      <vt:lpstr>PowerPoint Presentation</vt:lpstr>
      <vt:lpstr>Self-supervised learning</vt:lpstr>
      <vt:lpstr>PowerPoint Presentation</vt:lpstr>
      <vt:lpstr>Reinforcement learning</vt:lpstr>
      <vt:lpstr>PowerPoint Presentation</vt:lpstr>
      <vt:lpstr>Batch Versus Online Learning</vt:lpstr>
      <vt:lpstr>model rot or data drift</vt:lpstr>
      <vt:lpstr>PowerPoint Presentation</vt:lpstr>
      <vt:lpstr>Online learning</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Models + algorithms</dc:title>
  <dc:creator>PC</dc:creator>
  <cp:lastModifiedBy>PC</cp:lastModifiedBy>
  <cp:revision>37</cp:revision>
  <dcterms:created xsi:type="dcterms:W3CDTF">2023-12-31T11:00:46Z</dcterms:created>
  <dcterms:modified xsi:type="dcterms:W3CDTF">2023-12-31T11:29:09Z</dcterms:modified>
</cp:coreProperties>
</file>