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B63C-8AA3-42C8-ABE4-72FA4F634F70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323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46" y="1967345"/>
            <a:ext cx="7485908" cy="1079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3170028"/>
            <a:ext cx="6337988" cy="1665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679" y="5219216"/>
            <a:ext cx="4224461" cy="12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2401744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34081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Accuracy Using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73" y="2119746"/>
            <a:ext cx="8927053" cy="14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280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Wow! Above 95% accuracy (ratio of correct predictions) on all </a:t>
            </a:r>
            <a:r>
              <a:rPr lang="en-US" sz="4000" dirty="0" smtClean="0"/>
              <a:t>cross validation </a:t>
            </a:r>
            <a:r>
              <a:rPr lang="en-US" sz="4000" dirty="0"/>
              <a:t>folds?</a:t>
            </a:r>
          </a:p>
        </p:txBody>
      </p:sp>
    </p:spTree>
    <p:extLst>
      <p:ext uri="{BB962C8B-B14F-4D97-AF65-F5344CB8AC3E}">
        <p14:creationId xmlns:p14="http://schemas.microsoft.com/office/powerpoint/2010/main" val="2959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4818" cy="2170257"/>
          </a:xfrm>
        </p:spPr>
        <p:txBody>
          <a:bodyPr>
            <a:normAutofit/>
          </a:bodyPr>
          <a:lstStyle/>
          <a:p>
            <a:r>
              <a:rPr lang="en-US" sz="2400" dirty="0"/>
              <a:t>let’s look at a dummy classifier that just classifies every single image in the most frequent class, which in this case is the negative class (i.e., non 5)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73" y="2715492"/>
            <a:ext cx="7635198" cy="19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82" y="2374034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cs typeface="B Yekan" panose="00000400000000000000" pitchFamily="2" charset="-78"/>
              </a:rPr>
              <a:t>می‌توانید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accuracy</a:t>
            </a:r>
            <a:r>
              <a:rPr lang="fa-IR" sz="3200" dirty="0" smtClean="0">
                <a:cs typeface="B Yekan" panose="00000400000000000000" pitchFamily="2" charset="-78"/>
              </a:rPr>
              <a:t> این مدل را حدس بزنید؟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04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2881746"/>
            <a:ext cx="9928200" cy="9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436" y="2753880"/>
            <a:ext cx="9137073" cy="1291648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از آنجاییکه تنها 10 درصد عکس‌ها عدد 5 می باشند پس در 90 درصد حالت‌ها درست است.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9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745" y="1728644"/>
            <a:ext cx="9137073" cy="1291648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این نشان می‌دهد که </a:t>
            </a:r>
            <a:r>
              <a:rPr lang="en-US" dirty="0" smtClean="0">
                <a:cs typeface="B Yekan" panose="00000400000000000000" pitchFamily="2" charset="-78"/>
              </a:rPr>
              <a:t>accuracy</a:t>
            </a:r>
            <a:r>
              <a:rPr lang="fa-IR" dirty="0" smtClean="0">
                <a:cs typeface="B Yekan" panose="00000400000000000000" pitchFamily="2" charset="-78"/>
              </a:rPr>
              <a:t> به طور کلی معیار کافی و شاید مناسب برای کلاس‌بندی نمی باشد.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38744" y="3474316"/>
            <a:ext cx="9137073" cy="129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خصوصا اگر دیتاست ما </a:t>
            </a:r>
            <a:r>
              <a:rPr lang="en-US" dirty="0" smtClean="0">
                <a:cs typeface="B Yekan" panose="00000400000000000000" pitchFamily="2" charset="-78"/>
              </a:rPr>
              <a:t>skewed</a:t>
            </a:r>
            <a:r>
              <a:rPr lang="fa-IR" dirty="0" smtClean="0">
                <a:cs typeface="B Yekan" panose="00000400000000000000" pitchFamily="2" charset="-78"/>
              </a:rPr>
              <a:t> باشد</a:t>
            </a:r>
          </a:p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(موقعی که یک سری کلاس بیشتر پیداشون میشه)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888" y="4565909"/>
            <a:ext cx="3612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much </a:t>
            </a:r>
            <a:r>
              <a:rPr lang="en-US" sz="2000" dirty="0"/>
              <a:t>more frequent than others</a:t>
            </a:r>
          </a:p>
        </p:txBody>
      </p:sp>
    </p:spTree>
    <p:extLst>
      <p:ext uri="{BB962C8B-B14F-4D97-AF65-F5344CB8AC3E}">
        <p14:creationId xmlns:p14="http://schemas.microsoft.com/office/powerpoint/2010/main" val="41395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72" y="2559916"/>
            <a:ext cx="9206346" cy="1748847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راه بهتر، بهره بردن از </a:t>
            </a:r>
          </a:p>
          <a:p>
            <a:pPr marL="0" indent="0" algn="ctr" rtl="1">
              <a:buNone/>
            </a:pPr>
            <a:r>
              <a:rPr lang="en-US" dirty="0">
                <a:cs typeface="B Yekan" panose="00000400000000000000" pitchFamily="2" charset="-78"/>
              </a:rPr>
              <a:t>confusion matrix (CM</a:t>
            </a:r>
            <a:r>
              <a:rPr lang="en-US" dirty="0" smtClean="0">
                <a:cs typeface="B Yekan" panose="00000400000000000000" pitchFamily="2" charset="-78"/>
              </a:rPr>
              <a:t>)</a:t>
            </a:r>
          </a:p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می‌باشد.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41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8" y="15289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MNIST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34" y="3352800"/>
            <a:ext cx="6407730" cy="14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72" y="2559916"/>
            <a:ext cx="9206346" cy="1748847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en-US" sz="3200" dirty="0">
                <a:cs typeface="B Yekan" panose="00000400000000000000" pitchFamily="2" charset="-78"/>
              </a:rPr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33427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ایده‌ی کلی: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745"/>
            <a:ext cx="10515600" cy="3253654"/>
          </a:xfrm>
        </p:spPr>
        <p:txBody>
          <a:bodyPr/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تعداد حالت‌هایی که کلاس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به عنوان کلاس </a:t>
            </a:r>
            <a:r>
              <a:rPr lang="en-US" dirty="0" smtClean="0">
                <a:cs typeface="B Yekan" panose="00000400000000000000" pitchFamily="2" charset="-78"/>
              </a:rPr>
              <a:t>B</a:t>
            </a:r>
            <a:r>
              <a:rPr lang="fa-IR" dirty="0" smtClean="0">
                <a:cs typeface="B Yekan" panose="00000400000000000000" pitchFamily="2" charset="-78"/>
              </a:rPr>
              <a:t> طبقه‌بندی شده است (برای هر حالت جفت </a:t>
            </a:r>
            <a:r>
              <a:rPr lang="en-US" dirty="0" smtClean="0">
                <a:cs typeface="B Yekan" panose="00000400000000000000" pitchFamily="2" charset="-78"/>
              </a:rPr>
              <a:t>A/B</a:t>
            </a:r>
            <a:r>
              <a:rPr lang="fa-IR" dirty="0" smtClean="0">
                <a:cs typeface="B Yekan" panose="00000400000000000000" pitchFamily="2" charset="-78"/>
              </a:rPr>
              <a:t>)</a:t>
            </a:r>
            <a:endParaRPr lang="en-US" dirty="0" smtClean="0">
              <a:cs typeface="B Yeka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به طور مثال برای بررسی اینکه در چند حالت 8ها 0 در پیش‌بینی شده‌اند: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dirty="0" smtClean="0">
                <a:cs typeface="B Yekan" panose="00000400000000000000" pitchFamily="2" charset="-78"/>
              </a:rPr>
              <a:t>ردیف 8 – ستون 0 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7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39" y="1288474"/>
            <a:ext cx="6907734" cy="117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9" y="2701619"/>
            <a:ext cx="5454214" cy="16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هر ردیف در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confusion matrix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نماینده‌ی دیتای واقعیست</a:t>
            </a: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هر ستون مقدار کلاس پیش‌بینی شده را نمایش می دهد</a:t>
            </a:r>
            <a:r>
              <a:rPr lang="en-US" dirty="0" smtClean="0">
                <a:cs typeface="B Yekan" panose="00000400000000000000" pitchFamily="2" charset="-78"/>
              </a:rPr>
              <a:t> </a:t>
            </a:r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9601"/>
              </p:ext>
            </p:extLst>
          </p:nvPr>
        </p:nvGraphicFramePr>
        <p:xfrm>
          <a:off x="5486399" y="3796145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53892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687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1891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3530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4822526" y="4105856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non-5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0534" y="48641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3008" y="3426813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non-5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530" y="34268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4594" y="3045790"/>
            <a:ext cx="108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4372289" y="4474706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هر ردیف در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confusion matrix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نماینده‌ی دیتای واقعیست</a:t>
            </a: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هر ستون مقدار کلاس پیش‌بینی شده را نمایش می دهد</a:t>
            </a:r>
            <a:r>
              <a:rPr lang="en-US" dirty="0" smtClean="0">
                <a:cs typeface="B Yekan" panose="00000400000000000000" pitchFamily="2" charset="-78"/>
              </a:rPr>
              <a:t> </a:t>
            </a:r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86029"/>
              </p:ext>
            </p:extLst>
          </p:nvPr>
        </p:nvGraphicFramePr>
        <p:xfrm>
          <a:off x="1745674" y="3796145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53892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687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1891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3530</a:t>
                      </a:r>
                      <a:endParaRPr lang="en-US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1081801" y="4105856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non-5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9809" y="48641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2283" y="3426813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non-5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1805" y="34268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3869" y="3045790"/>
            <a:ext cx="108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31564" y="4474706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719"/>
              </p:ext>
            </p:extLst>
          </p:nvPr>
        </p:nvGraphicFramePr>
        <p:xfrm>
          <a:off x="8108658" y="3796144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9470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Perfect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54" y="2773010"/>
            <a:ext cx="8186657" cy="1327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2213" y="5606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only have true positives and true negatives, so its confusion matrix would have nonzero values only on its main diagonal</a:t>
            </a:r>
          </a:p>
        </p:txBody>
      </p:sp>
    </p:spTree>
    <p:extLst>
      <p:ext uri="{BB962C8B-B14F-4D97-AF65-F5344CB8AC3E}">
        <p14:creationId xmlns:p14="http://schemas.microsoft.com/office/powerpoint/2010/main" val="14935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29" y="1868487"/>
            <a:ext cx="10515600" cy="1177302"/>
          </a:xfrm>
        </p:spPr>
        <p:txBody>
          <a:bodyPr/>
          <a:lstStyle/>
          <a:p>
            <a:pPr algn="r" rtl="1"/>
            <a:r>
              <a:rPr lang="en-US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confusion matrix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اطلاعات فراوانی می‌دهد، اما شاید بهتر است در ابتدا متریک‌هایی از آن استحراج کنیم.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43350"/>
              </p:ext>
            </p:extLst>
          </p:nvPr>
        </p:nvGraphicFramePr>
        <p:xfrm>
          <a:off x="5051126" y="3853293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1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29" y="1868487"/>
            <a:ext cx="10515600" cy="117730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چنانچه به </a:t>
            </a:r>
            <a:r>
              <a:rPr lang="en-US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positive</a:t>
            </a:r>
            <a:r>
              <a:rPr lang="fa-IR" sz="2400" dirty="0" smtClean="0">
                <a:cs typeface="B Yekan" panose="00000400000000000000" pitchFamily="2" charset="-78"/>
              </a:rPr>
              <a:t>ها نگاه کنیم یک معیاری به نام </a:t>
            </a:r>
            <a:r>
              <a:rPr lang="en-US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precision</a:t>
            </a:r>
            <a:r>
              <a:rPr lang="fa-IR" sz="2400" dirty="0" smtClean="0">
                <a:cs typeface="B Yekan" panose="00000400000000000000" pitchFamily="2" charset="-78"/>
              </a:rPr>
              <a:t> حاصل می‌شود: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51126" y="3853293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876338" y="3643312"/>
            <a:ext cx="1238837" cy="215459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940387" y="4233790"/>
                <a:ext cx="3612143" cy="7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latin typeface="Source Code Pro" panose="020B0509030403020204" pitchFamily="49" charset="0"/>
                      </a:rPr>
                      <m:t>precision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7" y="4233790"/>
                <a:ext cx="3612143" cy="704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29" y="1868487"/>
            <a:ext cx="10515600" cy="117730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بهترین حالت </a:t>
            </a:r>
            <a:r>
              <a:rPr lang="en-US" sz="2400" dirty="0" smtClean="0">
                <a:cs typeface="B Yekan" panose="00000400000000000000" pitchFamily="2" charset="-78"/>
              </a:rPr>
              <a:t>precision</a:t>
            </a:r>
            <a:r>
              <a:rPr lang="fa-IR" sz="2400" dirty="0" smtClean="0">
                <a:cs typeface="B Yekan" panose="00000400000000000000" pitchFamily="2" charset="-78"/>
              </a:rPr>
              <a:t> این است که همه را </a:t>
            </a:r>
            <a:r>
              <a:rPr lang="en-US" sz="2400" dirty="0" smtClean="0">
                <a:cs typeface="B Yekan" panose="00000400000000000000" pitchFamily="2" charset="-78"/>
              </a:rPr>
              <a:t>N</a:t>
            </a:r>
            <a:r>
              <a:rPr lang="fa-IR" sz="2400" dirty="0" smtClean="0">
                <a:cs typeface="B Yekan" panose="00000400000000000000" pitchFamily="2" charset="-78"/>
              </a:rPr>
              <a:t> در نظر بگیرد به جز برای یکی که خیلی مطمئن است.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51126" y="3853293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876338" y="3643312"/>
            <a:ext cx="1238837" cy="215459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77706" y="4219935"/>
                <a:ext cx="4914294" cy="703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latin typeface="Source Code Pro" panose="020B0509030403020204" pitchFamily="49" charset="0"/>
                      </a:rPr>
                      <m:t>precision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a-I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a-IR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= 1 = 100%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06" y="4219935"/>
                <a:ext cx="4914294" cy="703398"/>
              </a:xfrm>
              <a:prstGeom prst="rect">
                <a:avLst/>
              </a:prstGeom>
              <a:blipFill>
                <a:blip r:embed="rId2"/>
                <a:stretch>
                  <a:fillRect r="-1489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7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29" y="1868487"/>
            <a:ext cx="10515600" cy="117730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اما این </a:t>
            </a:r>
            <a:r>
              <a:rPr lang="en-US" sz="2400" dirty="0" smtClean="0">
                <a:cs typeface="B Yekan" panose="00000400000000000000" pitchFamily="2" charset="-78"/>
              </a:rPr>
              <a:t>classifier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به درد نخوری خواهد بود! برای همین عموما </a:t>
            </a:r>
            <a:r>
              <a:rPr lang="en-US" sz="2400" dirty="0" smtClean="0">
                <a:cs typeface="B Yekan" panose="00000400000000000000" pitchFamily="2" charset="-78"/>
              </a:rPr>
              <a:t>precision</a:t>
            </a:r>
            <a:r>
              <a:rPr lang="fa-IR" sz="2400" dirty="0" smtClean="0">
                <a:cs typeface="B Yekan" panose="00000400000000000000" pitchFamily="2" charset="-78"/>
              </a:rPr>
              <a:t> با یک متریک دیگری استفاده می‌شود.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51126" y="3853293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876338" y="3643312"/>
            <a:ext cx="1238837" cy="215459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77706" y="4219935"/>
                <a:ext cx="4914294" cy="703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latin typeface="Source Code Pro" panose="020B0509030403020204" pitchFamily="49" charset="0"/>
                      </a:rPr>
                      <m:t>precision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a-I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a-IR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= 1 = 100%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06" y="4219935"/>
                <a:ext cx="4914294" cy="703398"/>
              </a:xfrm>
              <a:prstGeom prst="rect">
                <a:avLst/>
              </a:prstGeom>
              <a:blipFill>
                <a:blip r:embed="rId2"/>
                <a:stretch>
                  <a:fillRect r="-1489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sklearn.datasets</a:t>
            </a:r>
            <a:r>
              <a:rPr lang="en-US" dirty="0" smtClean="0"/>
              <a:t> </a:t>
            </a:r>
            <a:r>
              <a:rPr lang="en-US" dirty="0"/>
              <a:t>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fetch</a:t>
            </a:r>
            <a:r>
              <a:rPr lang="en-US" b="1" dirty="0"/>
              <a:t>_* </a:t>
            </a:r>
            <a:r>
              <a:rPr lang="en-US" dirty="0"/>
              <a:t>functions such as </a:t>
            </a:r>
            <a:r>
              <a:rPr lang="en-US" dirty="0" err="1"/>
              <a:t>fetch_openml</a:t>
            </a:r>
            <a:r>
              <a:rPr lang="en-US" dirty="0"/>
              <a:t>() to download real-life </a:t>
            </a:r>
            <a:r>
              <a:rPr lang="en-US" dirty="0" smtClean="0"/>
              <a:t>datasets</a:t>
            </a:r>
          </a:p>
          <a:p>
            <a:r>
              <a:rPr lang="en-US" b="1" dirty="0" smtClean="0"/>
              <a:t>load</a:t>
            </a:r>
            <a:r>
              <a:rPr lang="en-US" b="1" dirty="0"/>
              <a:t>_* </a:t>
            </a:r>
            <a:r>
              <a:rPr lang="en-US" dirty="0"/>
              <a:t>functions to load small toy datasets bundled with </a:t>
            </a:r>
            <a:r>
              <a:rPr lang="en-US" dirty="0" err="1"/>
              <a:t>Scikit</a:t>
            </a:r>
            <a:r>
              <a:rPr lang="en-US" dirty="0"/>
              <a:t>-Learn (so they don’t need to be downloaded over the </a:t>
            </a:r>
            <a:r>
              <a:rPr lang="en-US" dirty="0" smtClean="0"/>
              <a:t>internet)</a:t>
            </a:r>
          </a:p>
          <a:p>
            <a:r>
              <a:rPr lang="en-US" b="1" dirty="0" smtClean="0"/>
              <a:t>make</a:t>
            </a:r>
            <a:r>
              <a:rPr lang="en-US" b="1" dirty="0"/>
              <a:t>_*</a:t>
            </a:r>
            <a:r>
              <a:rPr lang="en-US" dirty="0"/>
              <a:t> functions to generate fake datasets, useful for tests.</a:t>
            </a:r>
          </a:p>
        </p:txBody>
      </p:sp>
    </p:spTree>
    <p:extLst>
      <p:ext uri="{BB962C8B-B14F-4D97-AF65-F5344CB8AC3E}">
        <p14:creationId xmlns:p14="http://schemas.microsoft.com/office/powerpoint/2010/main" val="37144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29" y="1868487"/>
            <a:ext cx="10515600" cy="1177302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2400" dirty="0">
                <a:cs typeface="B Yekan" panose="00000400000000000000" pitchFamily="2" charset="-78"/>
              </a:rPr>
              <a:t>recall, also called sensitivity or the true positive rate (TPR)</a:t>
            </a:r>
            <a:endParaRPr lang="fa-IR" sz="2400" dirty="0" smtClean="0">
              <a:cs typeface="B Yekan" panose="00000400000000000000" pitchFamily="2" charset="-7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51126" y="3853293"/>
          <a:ext cx="1939637" cy="17318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{D7AC3CCA-C797-4891-BE02-D94E43425B78}</a:tableStyleId>
              </a:tblPr>
              <a:tblGrid>
                <a:gridCol w="947265">
                  <a:extLst>
                    <a:ext uri="{9D8B030D-6E8A-4147-A177-3AD203B41FA5}">
                      <a16:colId xmlns:a16="http://schemas.microsoft.com/office/drawing/2014/main" val="1588555315"/>
                    </a:ext>
                  </a:extLst>
                </a:gridCol>
                <a:gridCol w="992372">
                  <a:extLst>
                    <a:ext uri="{9D8B030D-6E8A-4147-A177-3AD203B41FA5}">
                      <a16:colId xmlns:a16="http://schemas.microsoft.com/office/drawing/2014/main" val="1852211923"/>
                    </a:ext>
                  </a:extLst>
                </a:gridCol>
              </a:tblGrid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45273"/>
                  </a:ext>
                </a:extLst>
              </a:tr>
              <a:tr h="865909"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rtl="0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TP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2609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52027" y="4828529"/>
            <a:ext cx="2282208" cy="75658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40387" y="4233790"/>
                <a:ext cx="3612143" cy="7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latin typeface="Source Code Pro" panose="020B0509030403020204" pitchFamily="49" charset="0"/>
                      </a:rPr>
                      <m:t>precision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7" y="4233790"/>
                <a:ext cx="3612143" cy="704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8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06" y="1163782"/>
            <a:ext cx="9071404" cy="4654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9806" y="6011771"/>
            <a:ext cx="10045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confusion matrix showing examples of true negatives (top left), false positives (top right), false negatives (lower left), and true positives (lower right)</a:t>
            </a:r>
          </a:p>
        </p:txBody>
      </p:sp>
    </p:spTree>
    <p:extLst>
      <p:ext uri="{BB962C8B-B14F-4D97-AF65-F5344CB8AC3E}">
        <p14:creationId xmlns:p14="http://schemas.microsoft.com/office/powerpoint/2010/main" val="10287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40" y="2479965"/>
            <a:ext cx="6728980" cy="15387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1466" y="5031618"/>
            <a:ext cx="1015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correct only 83.7% of the time. Moreover, it only detects 65.1% of the 5s</a:t>
            </a:r>
          </a:p>
        </p:txBody>
      </p:sp>
    </p:spTree>
    <p:extLst>
      <p:ext uri="{BB962C8B-B14F-4D97-AF65-F5344CB8AC3E}">
        <p14:creationId xmlns:p14="http://schemas.microsoft.com/office/powerpoint/2010/main" val="3334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 </a:t>
            </a:r>
            <a:r>
              <a:rPr lang="en-US" dirty="0"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ترکیب دو متریک </a:t>
            </a:r>
            <a:r>
              <a:rPr lang="en-US" dirty="0" smtClean="0"/>
              <a:t>precision</a:t>
            </a:r>
            <a:r>
              <a:rPr lang="fa-IR" dirty="0" smtClean="0"/>
              <a:t> و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71951" y="3513353"/>
                <a:ext cx="3502049" cy="718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1" y="3513353"/>
                <a:ext cx="3502049" cy="718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0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 </a:t>
            </a:r>
            <a:r>
              <a:rPr lang="en-US" dirty="0"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ترکیب دو متریک </a:t>
            </a:r>
            <a:r>
              <a:rPr lang="en-US" dirty="0" smtClean="0"/>
              <a:t>precision</a:t>
            </a:r>
            <a:r>
              <a:rPr lang="fa-IR" dirty="0" smtClean="0"/>
              <a:t> و </a:t>
            </a:r>
            <a:r>
              <a:rPr lang="en-US" dirty="0" smtClean="0"/>
              <a:t>recall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22" y="3359762"/>
            <a:ext cx="6002020" cy="15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2726171"/>
            <a:ext cx="10515600" cy="131935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متریک </a:t>
            </a:r>
            <a:r>
              <a:rPr lang="en-US" sz="2400" dirty="0" smtClean="0">
                <a:cs typeface="B Yekan" panose="00000400000000000000" pitchFamily="2" charset="-78"/>
              </a:rPr>
              <a:t>f1</a:t>
            </a:r>
            <a:r>
              <a:rPr lang="fa-IR" sz="2400" dirty="0" smtClean="0">
                <a:cs typeface="B Yekan" panose="00000400000000000000" pitchFamily="2" charset="-78"/>
              </a:rPr>
              <a:t> مدل </a:t>
            </a:r>
            <a:r>
              <a:rPr lang="en-US" sz="2400" dirty="0" smtClean="0">
                <a:cs typeface="B Yekan" panose="00000400000000000000" pitchFamily="2" charset="-78"/>
              </a:rPr>
              <a:t>classifier</a:t>
            </a:r>
            <a:r>
              <a:rPr lang="fa-IR" sz="2400" dirty="0" smtClean="0">
                <a:cs typeface="B Yekan" panose="00000400000000000000" pitchFamily="2" charset="-78"/>
              </a:rPr>
              <a:t>ای را ترجیح می‌دهد که </a:t>
            </a:r>
            <a:r>
              <a:rPr lang="en-US" sz="2400" dirty="0" smtClean="0">
                <a:cs typeface="B Yekan" panose="00000400000000000000" pitchFamily="2" charset="-78"/>
              </a:rPr>
              <a:t>precision 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و </a:t>
            </a:r>
            <a:r>
              <a:rPr lang="en-US" sz="2400" dirty="0" smtClean="0">
                <a:cs typeface="B Yekan" panose="00000400000000000000" pitchFamily="2" charset="-78"/>
              </a:rPr>
              <a:t>recall</a:t>
            </a:r>
            <a:r>
              <a:rPr lang="fa-IR" sz="2400" dirty="0" smtClean="0">
                <a:cs typeface="B Yekan" panose="00000400000000000000" pitchFamily="2" charset="-78"/>
              </a:rPr>
              <a:t> شبیه به هم داشته باشد.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305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2462935"/>
            <a:ext cx="10515600" cy="131935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اما </a:t>
            </a:r>
            <a:r>
              <a:rPr lang="en-US" sz="2400" dirty="0" smtClean="0">
                <a:cs typeface="B Yekan" panose="00000400000000000000" pitchFamily="2" charset="-78"/>
              </a:rPr>
              <a:t>f1</a:t>
            </a:r>
            <a:r>
              <a:rPr lang="fa-IR" sz="2400" dirty="0" smtClean="0">
                <a:cs typeface="B Yekan" panose="00000400000000000000" pitchFamily="2" charset="-78"/>
              </a:rPr>
              <a:t> همواره بهترین نیست و ممکن است به دیتا بستگی داشته باشد.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44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1811772"/>
            <a:ext cx="10515600" cy="131935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به طور مثال برای طبقه‌بندی ویدیوهای کودکان </a:t>
            </a:r>
            <a:r>
              <a:rPr lang="en-US" sz="2400" dirty="0" smtClean="0">
                <a:cs typeface="B Yekan" panose="00000400000000000000" pitchFamily="2" charset="-78"/>
              </a:rPr>
              <a:t>precision</a:t>
            </a:r>
            <a:r>
              <a:rPr lang="fa-IR" sz="2400" dirty="0" smtClean="0">
                <a:cs typeface="B Yekan" panose="00000400000000000000" pitchFamily="2" charset="-78"/>
              </a:rPr>
              <a:t> بیشتر بهتر است، حتی اگر یک سری از ویدیوها را از دست دهیم. 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8" y="2926173"/>
            <a:ext cx="5862563" cy="35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126" y="2116572"/>
            <a:ext cx="8091056" cy="165186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برای حالتی که دزدی از مغازه را بخواهیم از دوربین </a:t>
            </a:r>
            <a:r>
              <a:rPr lang="en-US" sz="2400" dirty="0" smtClean="0">
                <a:cs typeface="B Yekan" panose="00000400000000000000" pitchFamily="2" charset="-78"/>
              </a:rPr>
              <a:t>classify</a:t>
            </a:r>
            <a:r>
              <a:rPr lang="fa-IR" sz="2400" dirty="0" smtClean="0">
                <a:cs typeface="B Yekan" panose="00000400000000000000" pitchFamily="2" charset="-78"/>
              </a:rPr>
              <a:t> کنیم،</a:t>
            </a:r>
          </a:p>
          <a:p>
            <a:pPr marL="0" indent="0" algn="r" rtl="1">
              <a:buNone/>
            </a:pPr>
            <a:r>
              <a:rPr lang="fa-IR" sz="2400" dirty="0" smtClean="0">
                <a:cs typeface="B Yekan" panose="00000400000000000000" pitchFamily="2" charset="-78"/>
              </a:rPr>
              <a:t>شاید </a:t>
            </a:r>
            <a:r>
              <a:rPr lang="en-US" sz="2400" dirty="0" smtClean="0">
                <a:cs typeface="B Yekan" panose="00000400000000000000" pitchFamily="2" charset="-78"/>
              </a:rPr>
              <a:t>recall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99% و </a:t>
            </a:r>
            <a:r>
              <a:rPr lang="en-US" sz="2400" dirty="0" smtClean="0">
                <a:cs typeface="B Yekan" panose="00000400000000000000" pitchFamily="2" charset="-78"/>
              </a:rPr>
              <a:t>precision</a:t>
            </a:r>
            <a:r>
              <a:rPr lang="fa-IR" sz="2400" dirty="0">
                <a:cs typeface="B Yekan" panose="00000400000000000000" pitchFamily="2" charset="-78"/>
              </a:rPr>
              <a:t> 30</a:t>
            </a:r>
            <a:r>
              <a:rPr lang="fa-IR" sz="2400" dirty="0" smtClean="0">
                <a:cs typeface="B Yekan" panose="00000400000000000000" pitchFamily="2" charset="-78"/>
              </a:rPr>
              <a:t>% بد نباشد، حتی اگر نگهبان هشدار نادرست بگیرد ایرادی ندارد (اما همه‌ی دزدها دستگیر می‌شوند).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1025670"/>
            <a:ext cx="3238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5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متاسفانه نمی‌توان هر دو متریک را با هم داشت، اضافه کردن یکی دیگری را کم خواهد کرد.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3086" y="2967243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</a:rPr>
              <a:t>precision/recall trade-off</a:t>
            </a:r>
          </a:p>
        </p:txBody>
      </p:sp>
    </p:spTree>
    <p:extLst>
      <p:ext uri="{BB962C8B-B14F-4D97-AF65-F5344CB8AC3E}">
        <p14:creationId xmlns:p14="http://schemas.microsoft.com/office/powerpoint/2010/main" val="311972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(X, y) tuple containing the input data and the </a:t>
            </a:r>
            <a:r>
              <a:rPr lang="en-US" dirty="0" smtClean="0"/>
              <a:t>targets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sklearn.utils.Bunch</a:t>
            </a:r>
            <a:r>
              <a:rPr lang="en-US" dirty="0" smtClean="0"/>
              <a:t> </a:t>
            </a:r>
            <a:r>
              <a:rPr lang="en-US" dirty="0"/>
              <a:t>objects, which are dictionaries whose entries can also be accessed as attributes.</a:t>
            </a:r>
          </a:p>
        </p:txBody>
      </p:sp>
    </p:spTree>
    <p:extLst>
      <p:ext uri="{BB962C8B-B14F-4D97-AF65-F5344CB8AC3E}">
        <p14:creationId xmlns:p14="http://schemas.microsoft.com/office/powerpoint/2010/main" val="32290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Precision/Recall Trade-off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1" y="2313709"/>
            <a:ext cx="8878957" cy="30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 contain the following entries: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DESCR":</a:t>
            </a:r>
            <a:r>
              <a:rPr lang="en-US" dirty="0" smtClean="0"/>
              <a:t> </a:t>
            </a:r>
            <a:r>
              <a:rPr lang="en-US" dirty="0"/>
              <a:t>A description of the </a:t>
            </a:r>
            <a:r>
              <a:rPr lang="en-US" dirty="0" smtClean="0"/>
              <a:t>dataset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"data“: </a:t>
            </a:r>
            <a:r>
              <a:rPr lang="en-US" dirty="0"/>
              <a:t>The input data, usually as a 2D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array</a:t>
            </a:r>
          </a:p>
          <a:p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target“: </a:t>
            </a:r>
            <a:r>
              <a:rPr lang="en-US" dirty="0"/>
              <a:t>The labels, usually as a 1D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42689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363" y="916770"/>
            <a:ext cx="2149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fetch_openml</a:t>
            </a:r>
            <a:r>
              <a:rPr lang="en-US" sz="2400" b="1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545" y="15133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returns the inputs as a Pandas </a:t>
            </a:r>
            <a:r>
              <a:rPr lang="en-US" dirty="0" err="1"/>
              <a:t>DataFrame</a:t>
            </a:r>
            <a:r>
              <a:rPr lang="en-US" dirty="0"/>
              <a:t> and the labels as a Pandas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545" y="29118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MNIST dataset contains images, and </a:t>
            </a:r>
            <a:r>
              <a:rPr lang="en-US" dirty="0" err="1"/>
              <a:t>DataFrames</a:t>
            </a:r>
            <a:r>
              <a:rPr lang="en-US" dirty="0"/>
              <a:t> aren’t ideal for that, so it’s preferable to set </a:t>
            </a:r>
            <a:r>
              <a:rPr lang="en-US" dirty="0" err="1"/>
              <a:t>as_frame</a:t>
            </a:r>
            <a:r>
              <a:rPr lang="en-US" dirty="0"/>
              <a:t>=False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19" y="1278308"/>
            <a:ext cx="4728962" cy="4174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1933" y="4657498"/>
            <a:ext cx="1540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70,000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22983" y="5026141"/>
            <a:ext cx="135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784 features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1933" y="5453307"/>
            <a:ext cx="145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28 × 28 pixels</a:t>
            </a:r>
          </a:p>
        </p:txBody>
      </p:sp>
    </p:spTree>
    <p:extLst>
      <p:ext uri="{BB962C8B-B14F-4D97-AF65-F5344CB8AC3E}">
        <p14:creationId xmlns:p14="http://schemas.microsoft.com/office/powerpoint/2010/main" val="9721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69837" y="2209799"/>
            <a:ext cx="3162475" cy="328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905" y="2037052"/>
            <a:ext cx="4603686" cy="2507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5" y="3934690"/>
            <a:ext cx="3075974" cy="1717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191" y="2570017"/>
            <a:ext cx="2980898" cy="27293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36797" y="585354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36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0" y="364514"/>
            <a:ext cx="10547252" cy="948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187" y="1313007"/>
            <a:ext cx="5277587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Binary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and non-5</a:t>
            </a:r>
          </a:p>
        </p:txBody>
      </p:sp>
    </p:spTree>
    <p:extLst>
      <p:ext uri="{BB962C8B-B14F-4D97-AF65-F5344CB8AC3E}">
        <p14:creationId xmlns:p14="http://schemas.microsoft.com/office/powerpoint/2010/main" val="14690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741</Words>
  <Application>Microsoft Office PowerPoint</Application>
  <PresentationFormat>Widescreen</PresentationFormat>
  <Paragraphs>148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B Yekan</vt:lpstr>
      <vt:lpstr>Calibri</vt:lpstr>
      <vt:lpstr>Calibri Light</vt:lpstr>
      <vt:lpstr>Cambria Math</vt:lpstr>
      <vt:lpstr>Source Code Pro</vt:lpstr>
      <vt:lpstr>Office Theme</vt:lpstr>
      <vt:lpstr>Classification</vt:lpstr>
      <vt:lpstr>MNIST</vt:lpstr>
      <vt:lpstr>sklearn.datasets types of functions</vt:lpstr>
      <vt:lpstr>output</vt:lpstr>
      <vt:lpstr>generally contain the following entries:</vt:lpstr>
      <vt:lpstr>PowerPoint Presentation</vt:lpstr>
      <vt:lpstr>PowerPoint Presentation</vt:lpstr>
      <vt:lpstr>PowerPoint Presentation</vt:lpstr>
      <vt:lpstr>Training a Binary Classifier</vt:lpstr>
      <vt:lpstr>PowerPoint Presentation</vt:lpstr>
      <vt:lpstr>Performance Measures</vt:lpstr>
      <vt:lpstr>Measuring Accuracy Using Cross-Validation</vt:lpstr>
      <vt:lpstr>Wow! Above 95% accuracy (ratio of correct predictions) on all cross validation folds?</vt:lpstr>
      <vt:lpstr>let’s look at a dummy classifier that just classifies every single image in the most frequent class, which in this case is the negative class (i.e., non 5)</vt:lpstr>
      <vt:lpstr>می‌توانید accuracy این مدل را حدس بزنید؟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ایده‌ی کلی:</vt:lpstr>
      <vt:lpstr>PowerPoint Presentation</vt:lpstr>
      <vt:lpstr>PowerPoint Presentation</vt:lpstr>
      <vt:lpstr>PowerPoint Presentation</vt:lpstr>
      <vt:lpstr>Perfect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Precision and Recall</vt:lpstr>
      <vt:lpstr>F1 score</vt:lpstr>
      <vt:lpstr>F1 score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Precision/Recall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Machine Learning Project</dc:title>
  <dc:creator>PC</dc:creator>
  <cp:lastModifiedBy>PC</cp:lastModifiedBy>
  <cp:revision>112</cp:revision>
  <dcterms:created xsi:type="dcterms:W3CDTF">2023-12-31T11:30:21Z</dcterms:created>
  <dcterms:modified xsi:type="dcterms:W3CDTF">2024-01-01T11:52:26Z</dcterms:modified>
</cp:coreProperties>
</file>