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custShowLst>
    <p:custShow name="simple" id="0">
      <p:sldLst>
        <p:sld r:id="rId2"/>
        <p:sld r:id="rId3"/>
        <p:sld r:id="rId4"/>
        <p:sld r:id="rId5"/>
        <p:sld r:id="rId6"/>
        <p:sld r:id="rId7"/>
        <p:sld r:id="rId8"/>
        <p:sld r:id="rId9"/>
        <p:sld r:id="rId1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85" autoAdjust="0"/>
    <p:restoredTop sz="94660"/>
  </p:normalViewPr>
  <p:slideViewPr>
    <p:cSldViewPr snapToGrid="0">
      <p:cViewPr varScale="1">
        <p:scale>
          <a:sx n="69" d="100"/>
          <a:sy n="69" d="100"/>
        </p:scale>
        <p:origin x="4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8C7F8-2223-493D-A82F-FAA218CB4386}" type="datetimeFigureOut">
              <a:rPr lang="en-US" smtClean="0"/>
              <a:t>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40909-BFB1-4262-BF00-77F8F44FF955}" type="slidenum">
              <a:rPr lang="en-US" smtClean="0"/>
              <a:t>‹#›</a:t>
            </a:fld>
            <a:endParaRPr lang="en-US" dirty="0"/>
          </a:p>
        </p:txBody>
      </p:sp>
    </p:spTree>
    <p:extLst>
      <p:ext uri="{BB962C8B-B14F-4D97-AF65-F5344CB8AC3E}">
        <p14:creationId xmlns:p14="http://schemas.microsoft.com/office/powerpoint/2010/main" val="1677670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B40909-BFB1-4262-BF00-77F8F44FF955}" type="slidenum">
              <a:rPr lang="en-US" smtClean="0"/>
              <a:t>10</a:t>
            </a:fld>
            <a:endParaRPr lang="en-US" dirty="0"/>
          </a:p>
        </p:txBody>
      </p:sp>
    </p:spTree>
    <p:extLst>
      <p:ext uri="{BB962C8B-B14F-4D97-AF65-F5344CB8AC3E}">
        <p14:creationId xmlns:p14="http://schemas.microsoft.com/office/powerpoint/2010/main" val="213166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405714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497171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1076804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3056683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2636391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423128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187161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3899356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225719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1067643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CBB63C-8AA3-42C8-ABE4-72FA4F634F70}"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60FE60-7CB2-4220-A2B2-18BA3695C2BE}" type="slidenum">
              <a:rPr lang="en-US" smtClean="0"/>
              <a:t>‹#›</a:t>
            </a:fld>
            <a:endParaRPr lang="en-US" dirty="0"/>
          </a:p>
        </p:txBody>
      </p:sp>
    </p:spTree>
    <p:extLst>
      <p:ext uri="{BB962C8B-B14F-4D97-AF65-F5344CB8AC3E}">
        <p14:creationId xmlns:p14="http://schemas.microsoft.com/office/powerpoint/2010/main" val="371032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BB63C-8AA3-42C8-ABE4-72FA4F634F70}" type="datetimeFigureOut">
              <a:rPr lang="en-US" smtClean="0"/>
              <a:t>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0FE60-7CB2-4220-A2B2-18BA3695C2BE}" type="slidenum">
              <a:rPr lang="en-US" smtClean="0"/>
              <a:t>‹#›</a:t>
            </a:fld>
            <a:endParaRPr lang="en-US" dirty="0"/>
          </a:p>
        </p:txBody>
      </p:sp>
    </p:spTree>
    <p:extLst>
      <p:ext uri="{BB962C8B-B14F-4D97-AF65-F5344CB8AC3E}">
        <p14:creationId xmlns:p14="http://schemas.microsoft.com/office/powerpoint/2010/main" val="864001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418" y="2355272"/>
            <a:ext cx="9144000" cy="960726"/>
          </a:xfrm>
        </p:spPr>
        <p:txBody>
          <a:bodyPr>
            <a:normAutofit/>
          </a:bodyPr>
          <a:lstStyle/>
          <a:p>
            <a:r>
              <a:rPr lang="en-US" sz="4400" dirty="0">
                <a:latin typeface="Roboto" panose="02000000000000000000" pitchFamily="2" charset="0"/>
                <a:ea typeface="Roboto" panose="02000000000000000000" pitchFamily="2" charset="0"/>
              </a:rPr>
              <a:t>Decision Trees</a:t>
            </a:r>
            <a:endParaRPr lang="en-US" sz="5400" dirty="0">
              <a:solidFill>
                <a:srgbClr val="FF0000"/>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323325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2124513" y="1960421"/>
            <a:ext cx="7942973" cy="3877672"/>
          </a:xfrm>
          <a:prstGeom prst="rect">
            <a:avLst/>
          </a:prstGeom>
        </p:spPr>
      </p:pic>
    </p:spTree>
    <p:extLst>
      <p:ext uri="{BB962C8B-B14F-4D97-AF65-F5344CB8AC3E}">
        <p14:creationId xmlns:p14="http://schemas.microsoft.com/office/powerpoint/2010/main" val="2733123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2618" y="415636"/>
            <a:ext cx="11291455" cy="6134687"/>
          </a:xfrm>
          <a:prstGeom prst="rect">
            <a:avLst/>
          </a:prstGeom>
          <a:solidFill>
            <a:schemeClr val="tx1">
              <a:lumMod val="95000"/>
              <a:lumOff val="5000"/>
            </a:schemeClr>
          </a:solidFill>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matplotlib.pyplot </a:t>
            </a:r>
            <a:r>
              <a:rPr lang="en-US" dirty="0">
                <a:solidFill>
                  <a:srgbClr val="C586C0"/>
                </a:solidFill>
                <a:latin typeface="Consolas" panose="020B0609020204030204" pitchFamily="49" charset="0"/>
              </a:rPr>
              <a:t>as</a:t>
            </a:r>
            <a:r>
              <a:rPr lang="en-US" dirty="0">
                <a:solidFill>
                  <a:srgbClr val="CCCCCC"/>
                </a:solidFill>
                <a:latin typeface="Consolas" panose="020B0609020204030204" pitchFamily="49" charset="0"/>
              </a:rPr>
              <a:t> plt</a:t>
            </a:r>
          </a:p>
          <a:p>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numpy </a:t>
            </a:r>
            <a:r>
              <a:rPr lang="en-US" dirty="0">
                <a:solidFill>
                  <a:srgbClr val="C586C0"/>
                </a:solidFill>
                <a:latin typeface="Consolas" panose="020B0609020204030204" pitchFamily="49" charset="0"/>
              </a:rPr>
              <a:t>as</a:t>
            </a:r>
            <a:r>
              <a:rPr lang="en-US" dirty="0">
                <a:solidFill>
                  <a:srgbClr val="CCCCCC"/>
                </a:solidFill>
                <a:latin typeface="Consolas" panose="020B0609020204030204" pitchFamily="49" charset="0"/>
              </a:rPr>
              <a:t> np</a:t>
            </a:r>
          </a:p>
          <a:p>
            <a:r>
              <a:rPr lang="en-US" dirty="0">
                <a:solidFill>
                  <a:srgbClr val="C586C0"/>
                </a:solidFill>
                <a:latin typeface="Consolas" panose="020B0609020204030204" pitchFamily="49" charset="0"/>
              </a:rPr>
              <a:t>from</a:t>
            </a:r>
            <a:r>
              <a:rPr lang="en-US" dirty="0">
                <a:solidFill>
                  <a:srgbClr val="CCCCCC"/>
                </a:solidFill>
                <a:latin typeface="Consolas" panose="020B0609020204030204" pitchFamily="49" charset="0"/>
              </a:rPr>
              <a:t> sklearn.datasets </a:t>
            </a:r>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load_iris</a:t>
            </a:r>
          </a:p>
          <a:p>
            <a:r>
              <a:rPr lang="en-US" dirty="0">
                <a:solidFill>
                  <a:srgbClr val="C586C0"/>
                </a:solidFill>
                <a:latin typeface="Consolas" panose="020B0609020204030204" pitchFamily="49" charset="0"/>
              </a:rPr>
              <a:t>from</a:t>
            </a:r>
            <a:r>
              <a:rPr lang="en-US" dirty="0">
                <a:solidFill>
                  <a:srgbClr val="CCCCCC"/>
                </a:solidFill>
                <a:latin typeface="Consolas" panose="020B0609020204030204" pitchFamily="49" charset="0"/>
              </a:rPr>
              <a:t> sklearn.inspection </a:t>
            </a:r>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DecisionBoundaryDisplay</a:t>
            </a:r>
          </a:p>
          <a:p>
            <a:r>
              <a:rPr lang="en-US" dirty="0">
                <a:solidFill>
                  <a:srgbClr val="C586C0"/>
                </a:solidFill>
                <a:latin typeface="Consolas" panose="020B0609020204030204" pitchFamily="49" charset="0"/>
              </a:rPr>
              <a:t>from</a:t>
            </a:r>
            <a:r>
              <a:rPr lang="en-US" dirty="0">
                <a:solidFill>
                  <a:srgbClr val="CCCCCC"/>
                </a:solidFill>
                <a:latin typeface="Consolas" panose="020B0609020204030204" pitchFamily="49" charset="0"/>
              </a:rPr>
              <a:t> sklearn.tree </a:t>
            </a:r>
            <a:r>
              <a:rPr lang="en-US" dirty="0">
                <a:solidFill>
                  <a:srgbClr val="C586C0"/>
                </a:solidFill>
                <a:latin typeface="Consolas" panose="020B0609020204030204" pitchFamily="49" charset="0"/>
              </a:rPr>
              <a:t>import</a:t>
            </a:r>
            <a:r>
              <a:rPr lang="en-US" dirty="0">
                <a:solidFill>
                  <a:srgbClr val="CCCCCC"/>
                </a:solidFill>
                <a:latin typeface="Consolas" panose="020B0609020204030204" pitchFamily="49" charset="0"/>
              </a:rPr>
              <a:t> DecisionTreeClassifier</a:t>
            </a:r>
          </a:p>
          <a:p>
            <a:r>
              <a:rPr lang="en-US" dirty="0">
                <a:solidFill>
                  <a:srgbClr val="CCCCCC"/>
                </a:solidFill>
                <a:latin typeface="Consolas" panose="020B0609020204030204" pitchFamily="49" charset="0"/>
              </a:rPr>
              <a:t>iris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load_iris()</a:t>
            </a:r>
          </a:p>
          <a:p>
            <a:r>
              <a:rPr lang="en-US" dirty="0">
                <a:solidFill>
                  <a:srgbClr val="CCCCCC"/>
                </a:solidFill>
                <a:latin typeface="Consolas" panose="020B0609020204030204" pitchFamily="49" charset="0"/>
              </a:rPr>
              <a:t>feature_1, feature_2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np.meshgrid(</a:t>
            </a:r>
          </a:p>
          <a:p>
            <a:r>
              <a:rPr lang="en-US" dirty="0">
                <a:solidFill>
                  <a:srgbClr val="CCCCCC"/>
                </a:solidFill>
                <a:latin typeface="Consolas" panose="020B0609020204030204" pitchFamily="49" charset="0"/>
              </a:rPr>
              <a:t>    np.linspace(iris.data[:, </a:t>
            </a:r>
            <a:r>
              <a:rPr lang="en-US" dirty="0">
                <a:solidFill>
                  <a:srgbClr val="B5CEA8"/>
                </a:solidFill>
                <a:latin typeface="Consolas" panose="020B0609020204030204" pitchFamily="49" charset="0"/>
              </a:rPr>
              <a:t>0</a:t>
            </a:r>
            <a:r>
              <a:rPr lang="en-US" dirty="0">
                <a:solidFill>
                  <a:srgbClr val="CCCCCC"/>
                </a:solidFill>
                <a:latin typeface="Consolas" panose="020B0609020204030204" pitchFamily="49" charset="0"/>
              </a:rPr>
              <a:t>].min(), iris.data[:, </a:t>
            </a:r>
            <a:r>
              <a:rPr lang="en-US" dirty="0">
                <a:solidFill>
                  <a:srgbClr val="B5CEA8"/>
                </a:solidFill>
                <a:latin typeface="Consolas" panose="020B0609020204030204" pitchFamily="49" charset="0"/>
              </a:rPr>
              <a:t>0</a:t>
            </a:r>
            <a:r>
              <a:rPr lang="en-US" dirty="0">
                <a:solidFill>
                  <a:srgbClr val="CCCCCC"/>
                </a:solidFill>
                <a:latin typeface="Consolas" panose="020B0609020204030204" pitchFamily="49" charset="0"/>
              </a:rPr>
              <a:t>].max()),</a:t>
            </a:r>
          </a:p>
          <a:p>
            <a:r>
              <a:rPr lang="en-US" dirty="0">
                <a:solidFill>
                  <a:srgbClr val="CCCCCC"/>
                </a:solidFill>
                <a:latin typeface="Consolas" panose="020B0609020204030204" pitchFamily="49" charset="0"/>
              </a:rPr>
              <a:t>    np.linspace(iris.data[:, </a:t>
            </a:r>
            <a:r>
              <a:rPr lang="en-US" dirty="0">
                <a:solidFill>
                  <a:srgbClr val="B5CEA8"/>
                </a:solidFill>
                <a:latin typeface="Consolas" panose="020B0609020204030204" pitchFamily="49" charset="0"/>
              </a:rPr>
              <a:t>1</a:t>
            </a:r>
            <a:r>
              <a:rPr lang="en-US" dirty="0">
                <a:solidFill>
                  <a:srgbClr val="CCCCCC"/>
                </a:solidFill>
                <a:latin typeface="Consolas" panose="020B0609020204030204" pitchFamily="49" charset="0"/>
              </a:rPr>
              <a:t>].min(), iris.data[:, </a:t>
            </a:r>
            <a:r>
              <a:rPr lang="en-US" dirty="0">
                <a:solidFill>
                  <a:srgbClr val="B5CEA8"/>
                </a:solidFill>
                <a:latin typeface="Consolas" panose="020B0609020204030204" pitchFamily="49" charset="0"/>
              </a:rPr>
              <a:t>1</a:t>
            </a:r>
            <a:r>
              <a:rPr lang="en-US" dirty="0">
                <a:solidFill>
                  <a:srgbClr val="CCCCCC"/>
                </a:solidFill>
                <a:latin typeface="Consolas" panose="020B0609020204030204" pitchFamily="49" charset="0"/>
              </a:rPr>
              <a:t>].max())</a:t>
            </a:r>
          </a:p>
          <a:p>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grid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np.vstack([feature_1.ravel(), feature_2.ravel()]).T</a:t>
            </a:r>
          </a:p>
          <a:p>
            <a:r>
              <a:rPr lang="en-US" dirty="0">
                <a:solidFill>
                  <a:srgbClr val="CCCCCC"/>
                </a:solidFill>
                <a:latin typeface="Consolas" panose="020B0609020204030204" pitchFamily="49" charset="0"/>
              </a:rPr>
              <a:t>tree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DecisionTreeClassifier</a:t>
            </a:r>
            <a:r>
              <a:rPr lang="en-US" dirty="0" smtClean="0">
                <a:solidFill>
                  <a:srgbClr val="CCCCCC"/>
                </a:solidFill>
                <a:latin typeface="Consolas" panose="020B0609020204030204" pitchFamily="49" charset="0"/>
              </a:rPr>
              <a:t>().</a:t>
            </a:r>
            <a:r>
              <a:rPr lang="en-US" noProof="1" smtClean="0">
                <a:solidFill>
                  <a:srgbClr val="CCCCCC"/>
                </a:solidFill>
                <a:latin typeface="Consolas" panose="020B0609020204030204" pitchFamily="49" charset="0"/>
              </a:rPr>
              <a:t>fit(iris.data</a:t>
            </a:r>
            <a:r>
              <a:rPr lang="en-US" dirty="0" smtClean="0">
                <a:solidFill>
                  <a:srgbClr val="CCCCCC"/>
                </a:solidFill>
                <a:latin typeface="Consolas" panose="020B0609020204030204" pitchFamily="49" charset="0"/>
              </a:rPr>
              <a:t>[:, </a:t>
            </a:r>
            <a:r>
              <a:rPr lang="en-US" dirty="0">
                <a:solidFill>
                  <a:srgbClr val="CCCCCC"/>
                </a:solidFill>
                <a:latin typeface="Consolas" panose="020B0609020204030204" pitchFamily="49" charset="0"/>
              </a:rPr>
              <a:t>:</a:t>
            </a:r>
            <a:r>
              <a:rPr lang="en-US" dirty="0">
                <a:solidFill>
                  <a:srgbClr val="B5CEA8"/>
                </a:solidFill>
                <a:latin typeface="Consolas" panose="020B0609020204030204" pitchFamily="49" charset="0"/>
              </a:rPr>
              <a:t>2</a:t>
            </a:r>
            <a:r>
              <a:rPr lang="en-US" dirty="0">
                <a:solidFill>
                  <a:srgbClr val="CCCCCC"/>
                </a:solidFill>
                <a:latin typeface="Consolas" panose="020B0609020204030204" pitchFamily="49" charset="0"/>
              </a:rPr>
              <a:t>], iris.target)</a:t>
            </a:r>
          </a:p>
          <a:p>
            <a:r>
              <a:rPr lang="en-US" dirty="0">
                <a:solidFill>
                  <a:srgbClr val="CCCCCC"/>
                </a:solidFill>
                <a:latin typeface="Consolas" panose="020B0609020204030204" pitchFamily="49" charset="0"/>
              </a:rPr>
              <a:t>y_pred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np.reshape(tree.predict(grid), feature_1.shape)</a:t>
            </a:r>
          </a:p>
          <a:p>
            <a:r>
              <a:rPr lang="en-US" dirty="0">
                <a:solidFill>
                  <a:srgbClr val="CCCCCC"/>
                </a:solidFill>
                <a:latin typeface="Consolas" panose="020B0609020204030204" pitchFamily="49" charset="0"/>
              </a:rPr>
              <a:t>display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DecisionBoundaryDisplay(</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xx0</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feature_1, </a:t>
            </a:r>
            <a:r>
              <a:rPr lang="en-US" dirty="0">
                <a:solidFill>
                  <a:srgbClr val="9CDCFE"/>
                </a:solidFill>
                <a:latin typeface="Consolas" panose="020B0609020204030204" pitchFamily="49" charset="0"/>
              </a:rPr>
              <a:t>xx1</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feature_2, </a:t>
            </a:r>
            <a:r>
              <a:rPr lang="en-US" dirty="0">
                <a:solidFill>
                  <a:srgbClr val="9CDCFE"/>
                </a:solidFill>
                <a:latin typeface="Consolas" panose="020B0609020204030204" pitchFamily="49" charset="0"/>
              </a:rPr>
              <a:t>response</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y_pred</a:t>
            </a:r>
          </a:p>
          <a:p>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display.plot()</a:t>
            </a:r>
          </a:p>
          <a:p>
            <a:r>
              <a:rPr lang="en-US" dirty="0">
                <a:solidFill>
                  <a:srgbClr val="CCCCCC"/>
                </a:solidFill>
                <a:latin typeface="Consolas" panose="020B0609020204030204" pitchFamily="49" charset="0"/>
              </a:rPr>
              <a:t>display.ax_.scatter(</a:t>
            </a:r>
          </a:p>
          <a:p>
            <a:r>
              <a:rPr lang="en-US" dirty="0">
                <a:solidFill>
                  <a:srgbClr val="CCCCCC"/>
                </a:solidFill>
                <a:latin typeface="Consolas" panose="020B0609020204030204" pitchFamily="49" charset="0"/>
              </a:rPr>
              <a:t>    iris.data[:, </a:t>
            </a:r>
            <a:r>
              <a:rPr lang="en-US" dirty="0">
                <a:solidFill>
                  <a:srgbClr val="B5CEA8"/>
                </a:solidFill>
                <a:latin typeface="Consolas" panose="020B0609020204030204" pitchFamily="49" charset="0"/>
              </a:rPr>
              <a:t>0</a:t>
            </a:r>
            <a:r>
              <a:rPr lang="en-US" dirty="0">
                <a:solidFill>
                  <a:srgbClr val="CCCCCC"/>
                </a:solidFill>
                <a:latin typeface="Consolas" panose="020B0609020204030204" pitchFamily="49" charset="0"/>
              </a:rPr>
              <a:t>], iris.data[:, </a:t>
            </a:r>
            <a:r>
              <a:rPr lang="en-US" dirty="0">
                <a:solidFill>
                  <a:srgbClr val="B5CEA8"/>
                </a:solidFill>
                <a:latin typeface="Consolas" panose="020B0609020204030204" pitchFamily="49" charset="0"/>
              </a:rPr>
              <a:t>1</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c</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iris.target, </a:t>
            </a:r>
            <a:r>
              <a:rPr lang="en-US" dirty="0">
                <a:solidFill>
                  <a:srgbClr val="9CDCFE"/>
                </a:solidFill>
                <a:latin typeface="Consolas" panose="020B0609020204030204" pitchFamily="49" charset="0"/>
              </a:rPr>
              <a:t>edgecolor</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"black"</a:t>
            </a:r>
            <a:endParaRPr lang="en-US" dirty="0">
              <a:solidFill>
                <a:srgbClr val="CCCCCC"/>
              </a:solidFill>
              <a:latin typeface="Consolas" panose="020B0609020204030204" pitchFamily="49" charset="0"/>
            </a:endParaRPr>
          </a:p>
          <a:p>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plt.show()</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327895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MODEL INTERPRETATION: WHITE BOX VERSUS BLACK BOX</a:t>
            </a:r>
          </a:p>
        </p:txBody>
      </p:sp>
      <p:sp>
        <p:nvSpPr>
          <p:cNvPr id="3" name="Content Placeholder 2"/>
          <p:cNvSpPr>
            <a:spLocks noGrp="1"/>
          </p:cNvSpPr>
          <p:nvPr>
            <p:ph idx="1"/>
          </p:nvPr>
        </p:nvSpPr>
        <p:spPr/>
        <p:txBody>
          <a:bodyPr/>
          <a:lstStyle/>
          <a:p>
            <a:r>
              <a:rPr lang="en-US" dirty="0"/>
              <a:t>Decision trees are intuitive, and their decisions are easy to interpret. Such models are often called white box models. In contrast, as you will see, random forests and neural networks are generally considered black box models</a:t>
            </a:r>
          </a:p>
          <a:p>
            <a:r>
              <a:rPr lang="en-US" dirty="0" smtClean="0"/>
              <a:t>To </a:t>
            </a:r>
            <a:r>
              <a:rPr lang="en-US" dirty="0"/>
              <a:t>ensure the system does not make unfair decisions</a:t>
            </a:r>
          </a:p>
        </p:txBody>
      </p:sp>
    </p:spTree>
    <p:extLst>
      <p:ext uri="{BB962C8B-B14F-4D97-AF65-F5344CB8AC3E}">
        <p14:creationId xmlns:p14="http://schemas.microsoft.com/office/powerpoint/2010/main" val="160008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47" y="139016"/>
            <a:ext cx="10515600" cy="1325563"/>
          </a:xfrm>
        </p:spPr>
        <p:txBody>
          <a:bodyPr/>
          <a:lstStyle/>
          <a:p>
            <a:r>
              <a:rPr lang="en-US" dirty="0"/>
              <a:t>Estimating Class Probabilities</a:t>
            </a:r>
          </a:p>
        </p:txBody>
      </p:sp>
      <p:pic>
        <p:nvPicPr>
          <p:cNvPr id="5" name="Content Placeholder 4"/>
          <p:cNvPicPr>
            <a:picLocks noGrp="1" noChangeAspect="1"/>
          </p:cNvPicPr>
          <p:nvPr>
            <p:ph idx="1"/>
          </p:nvPr>
        </p:nvPicPr>
        <p:blipFill>
          <a:blip r:embed="rId2"/>
          <a:stretch>
            <a:fillRect/>
          </a:stretch>
        </p:blipFill>
        <p:spPr>
          <a:xfrm>
            <a:off x="5204969" y="1913288"/>
            <a:ext cx="6354062" cy="4286848"/>
          </a:xfrm>
          <a:prstGeom prst="rect">
            <a:avLst/>
          </a:prstGeom>
        </p:spPr>
      </p:pic>
      <p:sp>
        <p:nvSpPr>
          <p:cNvPr id="6" name="Rectangle 5"/>
          <p:cNvSpPr/>
          <p:nvPr/>
        </p:nvSpPr>
        <p:spPr>
          <a:xfrm>
            <a:off x="290947" y="5228884"/>
            <a:ext cx="6096000" cy="646331"/>
          </a:xfrm>
          <a:prstGeom prst="rect">
            <a:avLst/>
          </a:prstGeom>
        </p:spPr>
        <p:txBody>
          <a:bodyPr>
            <a:spAutoFit/>
          </a:bodyPr>
          <a:lstStyle/>
          <a:p>
            <a:r>
              <a:rPr lang="en-US" dirty="0"/>
              <a:t>0% for Iris setosa (0/54), 90.7% for Iris versicolor (49/54), and 9.3% for Iris virginica (5/54)</a:t>
            </a:r>
          </a:p>
        </p:txBody>
      </p:sp>
      <p:sp>
        <p:nvSpPr>
          <p:cNvPr id="7" name="Rectangle 6"/>
          <p:cNvSpPr/>
          <p:nvPr/>
        </p:nvSpPr>
        <p:spPr>
          <a:xfrm>
            <a:off x="290947" y="6099570"/>
            <a:ext cx="6096000" cy="369332"/>
          </a:xfrm>
          <a:prstGeom prst="rect">
            <a:avLst/>
          </a:prstGeom>
        </p:spPr>
        <p:txBody>
          <a:bodyPr>
            <a:spAutoFit/>
          </a:bodyPr>
          <a:lstStyle/>
          <a:p>
            <a:pPr algn="r" rtl="1"/>
            <a:r>
              <a:rPr lang="fa-IR" dirty="0" smtClean="0">
                <a:latin typeface="Roboto" panose="02000000000000000000" pitchFamily="2" charset="0"/>
                <a:ea typeface="Roboto" panose="02000000000000000000" pitchFamily="2" charset="0"/>
                <a:cs typeface="B Yekan" panose="00000400000000000000" pitchFamily="2" charset="-78"/>
              </a:rPr>
              <a:t>موقع </a:t>
            </a:r>
            <a:r>
              <a:rPr lang="en-US" dirty="0" smtClean="0">
                <a:latin typeface="Roboto" panose="02000000000000000000" pitchFamily="2" charset="0"/>
                <a:ea typeface="Roboto" panose="02000000000000000000" pitchFamily="2" charset="0"/>
                <a:cs typeface="B Yekan" panose="00000400000000000000" pitchFamily="2" charset="-78"/>
              </a:rPr>
              <a:t>predict </a:t>
            </a:r>
            <a:r>
              <a:rPr lang="fa-IR" dirty="0" smtClean="0">
                <a:latin typeface="Roboto" panose="02000000000000000000" pitchFamily="2" charset="0"/>
                <a:ea typeface="Roboto" panose="02000000000000000000" pitchFamily="2" charset="0"/>
                <a:cs typeface="B Yekan" panose="00000400000000000000" pitchFamily="2" charset="-78"/>
              </a:rPr>
              <a:t> کردن مقدار محتمل‌تر را بر می‌گرداند.</a:t>
            </a:r>
            <a:endParaRPr lang="en-US" dirty="0">
              <a:latin typeface="Roboto" panose="02000000000000000000" pitchFamily="2" charset="0"/>
              <a:ea typeface="Roboto" panose="02000000000000000000" pitchFamily="2" charset="0"/>
              <a:cs typeface="B Yekan" panose="00000400000000000000" pitchFamily="2" charset="-78"/>
            </a:endParaRPr>
          </a:p>
        </p:txBody>
      </p:sp>
    </p:spTree>
    <p:extLst>
      <p:ext uri="{BB962C8B-B14F-4D97-AF65-F5344CB8AC3E}">
        <p14:creationId xmlns:p14="http://schemas.microsoft.com/office/powerpoint/2010/main" val="347014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and Visualizing a Decision Tree</a:t>
            </a:r>
          </a:p>
        </p:txBody>
      </p:sp>
      <p:pic>
        <p:nvPicPr>
          <p:cNvPr id="4" name="Content Placeholder 3"/>
          <p:cNvPicPr>
            <a:picLocks noGrp="1" noChangeAspect="1"/>
          </p:cNvPicPr>
          <p:nvPr>
            <p:ph idx="1"/>
          </p:nvPr>
        </p:nvPicPr>
        <p:blipFill>
          <a:blip r:embed="rId2"/>
          <a:stretch>
            <a:fillRect/>
          </a:stretch>
        </p:blipFill>
        <p:spPr>
          <a:xfrm>
            <a:off x="2445327" y="2355274"/>
            <a:ext cx="6399160" cy="2598240"/>
          </a:xfrm>
          <a:prstGeom prst="rect">
            <a:avLst/>
          </a:prstGeom>
        </p:spPr>
      </p:pic>
    </p:spTree>
    <p:extLst>
      <p:ext uri="{BB962C8B-B14F-4D97-AF65-F5344CB8AC3E}">
        <p14:creationId xmlns:p14="http://schemas.microsoft.com/office/powerpoint/2010/main" val="740980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Visualize the train decision</a:t>
            </a:r>
            <a:endParaRPr lang="en-US" dirty="0"/>
          </a:p>
        </p:txBody>
      </p:sp>
      <p:sp>
        <p:nvSpPr>
          <p:cNvPr id="3" name="Content Placeholder 2"/>
          <p:cNvSpPr>
            <a:spLocks noGrp="1"/>
          </p:cNvSpPr>
          <p:nvPr>
            <p:ph idx="1"/>
          </p:nvPr>
        </p:nvSpPr>
        <p:spPr/>
        <p:txBody>
          <a:bodyPr/>
          <a:lstStyle/>
          <a:p>
            <a:pPr marL="0" indent="0">
              <a:buNone/>
            </a:pPr>
            <a:r>
              <a:rPr lang="en-US" dirty="0" smtClean="0">
                <a:latin typeface="Source Code Pro" panose="020B0509030403020204" pitchFamily="49" charset="0"/>
              </a:rPr>
              <a:t>export_graphviz()</a:t>
            </a:r>
            <a:endParaRPr lang="en-US" dirty="0">
              <a:latin typeface="Source Code Pro" panose="020B0509030403020204" pitchFamily="49" charset="0"/>
            </a:endParaRPr>
          </a:p>
        </p:txBody>
      </p:sp>
      <p:pic>
        <p:nvPicPr>
          <p:cNvPr id="4" name="Picture 3"/>
          <p:cNvPicPr>
            <a:picLocks noChangeAspect="1"/>
          </p:cNvPicPr>
          <p:nvPr/>
        </p:nvPicPr>
        <p:blipFill>
          <a:blip r:embed="rId2"/>
          <a:stretch>
            <a:fillRect/>
          </a:stretch>
        </p:blipFill>
        <p:spPr>
          <a:xfrm>
            <a:off x="685800" y="2536404"/>
            <a:ext cx="7574036" cy="3640559"/>
          </a:xfrm>
          <a:prstGeom prst="rect">
            <a:avLst/>
          </a:prstGeom>
        </p:spPr>
      </p:pic>
    </p:spTree>
    <p:extLst>
      <p:ext uri="{BB962C8B-B14F-4D97-AF65-F5344CB8AC3E}">
        <p14:creationId xmlns:p14="http://schemas.microsoft.com/office/powerpoint/2010/main" val="3409501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41267" y="817418"/>
            <a:ext cx="7225763" cy="4860574"/>
          </a:xfrm>
          <a:prstGeom prst="rect">
            <a:avLst/>
          </a:prstGeom>
        </p:spPr>
      </p:pic>
    </p:spTree>
    <p:extLst>
      <p:ext uri="{BB962C8B-B14F-4D97-AF65-F5344CB8AC3E}">
        <p14:creationId xmlns:p14="http://schemas.microsoft.com/office/powerpoint/2010/main" val="3797631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89020" y="2341418"/>
            <a:ext cx="3478159" cy="1126529"/>
          </a:xfrm>
          <a:prstGeom prst="rect">
            <a:avLst/>
          </a:prstGeom>
        </p:spPr>
      </p:pic>
      <p:sp>
        <p:nvSpPr>
          <p:cNvPr id="5" name="Rectangle 4"/>
          <p:cNvSpPr/>
          <p:nvPr/>
        </p:nvSpPr>
        <p:spPr>
          <a:xfrm>
            <a:off x="1170709" y="5682781"/>
            <a:ext cx="8873836" cy="369332"/>
          </a:xfrm>
          <a:prstGeom prst="rect">
            <a:avLst/>
          </a:prstGeom>
        </p:spPr>
        <p:txBody>
          <a:bodyPr wrap="square">
            <a:spAutoFit/>
          </a:bodyPr>
          <a:lstStyle/>
          <a:p>
            <a:r>
              <a:rPr lang="en-US" dirty="0"/>
              <a:t>Graphviz is an open source graph visualization software package</a:t>
            </a:r>
          </a:p>
        </p:txBody>
      </p:sp>
      <p:sp>
        <p:nvSpPr>
          <p:cNvPr id="6" name="Rectangle 5"/>
          <p:cNvSpPr/>
          <p:nvPr/>
        </p:nvSpPr>
        <p:spPr>
          <a:xfrm>
            <a:off x="1170709" y="6052113"/>
            <a:ext cx="2150332" cy="369332"/>
          </a:xfrm>
          <a:prstGeom prst="rect">
            <a:avLst/>
          </a:prstGeom>
        </p:spPr>
        <p:txBody>
          <a:bodyPr wrap="none">
            <a:spAutoFit/>
          </a:bodyPr>
          <a:lstStyle/>
          <a:p>
            <a:r>
              <a:rPr lang="en-US" dirty="0"/>
              <a:t>https://graphviz.org/</a:t>
            </a:r>
          </a:p>
        </p:txBody>
      </p:sp>
      <p:pic>
        <p:nvPicPr>
          <p:cNvPr id="7" name="Picture 6"/>
          <p:cNvPicPr>
            <a:picLocks noChangeAspect="1"/>
          </p:cNvPicPr>
          <p:nvPr/>
        </p:nvPicPr>
        <p:blipFill>
          <a:blip r:embed="rId3"/>
          <a:stretch>
            <a:fillRect/>
          </a:stretch>
        </p:blipFill>
        <p:spPr>
          <a:xfrm>
            <a:off x="5232677" y="872836"/>
            <a:ext cx="6397195" cy="4315948"/>
          </a:xfrm>
          <a:prstGeom prst="rect">
            <a:avLst/>
          </a:prstGeom>
        </p:spPr>
      </p:pic>
    </p:spTree>
    <p:extLst>
      <p:ext uri="{BB962C8B-B14F-4D97-AF65-F5344CB8AC3E}">
        <p14:creationId xmlns:p14="http://schemas.microsoft.com/office/powerpoint/2010/main" val="3058472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r" rtl="1">
              <a:buNone/>
            </a:pPr>
            <a:r>
              <a:rPr lang="fa-IR" dirty="0" smtClean="0">
                <a:cs typeface="B Yekan" panose="00000400000000000000" pitchFamily="2" charset="-78"/>
              </a:rPr>
              <a:t>مزایای درخت تصمیم: </a:t>
            </a:r>
          </a:p>
          <a:p>
            <a:pPr algn="r" rtl="1"/>
            <a:r>
              <a:rPr lang="fa-IR" dirty="0" smtClean="0">
                <a:cs typeface="B Yekan" panose="00000400000000000000" pitchFamily="2" charset="-78"/>
              </a:rPr>
              <a:t>نیاز به دیتای کم</a:t>
            </a:r>
          </a:p>
          <a:p>
            <a:pPr algn="r" rtl="1"/>
            <a:r>
              <a:rPr lang="fa-IR" dirty="0" smtClean="0">
                <a:cs typeface="B Yekan" panose="00000400000000000000" pitchFamily="2" charset="-78"/>
              </a:rPr>
              <a:t>عدم نیاز به </a:t>
            </a:r>
            <a:r>
              <a:rPr lang="en-US" dirty="0" smtClean="0">
                <a:cs typeface="B Yekan" panose="00000400000000000000" pitchFamily="2" charset="-78"/>
              </a:rPr>
              <a:t>scale</a:t>
            </a:r>
            <a:r>
              <a:rPr lang="fa-IR" dirty="0" smtClean="0">
                <a:cs typeface="B Yekan" panose="00000400000000000000" pitchFamily="2" charset="-78"/>
              </a:rPr>
              <a:t> یا </a:t>
            </a:r>
            <a:r>
              <a:rPr lang="en-US" dirty="0" smtClean="0">
                <a:cs typeface="B Yekan" panose="00000400000000000000" pitchFamily="2" charset="-78"/>
              </a:rPr>
              <a:t>centering</a:t>
            </a:r>
            <a:endParaRPr lang="fa-IR" dirty="0" smtClean="0">
              <a:cs typeface="B Yekan" panose="00000400000000000000" pitchFamily="2" charset="-78"/>
            </a:endParaRPr>
          </a:p>
        </p:txBody>
      </p:sp>
    </p:spTree>
    <p:extLst>
      <p:ext uri="{BB962C8B-B14F-4D97-AF65-F5344CB8AC3E}">
        <p14:creationId xmlns:p14="http://schemas.microsoft.com/office/powerpoint/2010/main" val="400474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634460" y="1857870"/>
            <a:ext cx="6354062" cy="4286848"/>
          </a:xfrm>
          <a:prstGeom prst="rect">
            <a:avLst/>
          </a:prstGeom>
        </p:spPr>
      </p:pic>
      <p:sp>
        <p:nvSpPr>
          <p:cNvPr id="2" name="Title 1"/>
          <p:cNvSpPr>
            <a:spLocks noGrp="1"/>
          </p:cNvSpPr>
          <p:nvPr>
            <p:ph type="title"/>
          </p:nvPr>
        </p:nvSpPr>
        <p:spPr>
          <a:xfrm>
            <a:off x="376660" y="1857870"/>
            <a:ext cx="10515600" cy="1325563"/>
          </a:xfrm>
        </p:spPr>
        <p:txBody>
          <a:bodyPr>
            <a:normAutofit/>
          </a:bodyPr>
          <a:lstStyle/>
          <a:p>
            <a:r>
              <a:rPr lang="en-US" sz="1800" b="1" dirty="0" smtClean="0">
                <a:latin typeface="Roboto" panose="02000000000000000000" pitchFamily="2" charset="0"/>
                <a:ea typeface="Roboto" panose="02000000000000000000" pitchFamily="2" charset="0"/>
                <a:cs typeface="B Yekan" panose="00000400000000000000" pitchFamily="2" charset="-78"/>
              </a:rPr>
              <a:t>samples</a:t>
            </a:r>
            <a:r>
              <a:rPr lang="en-US" sz="1800" dirty="0" smtClean="0">
                <a:cs typeface="B Yekan" panose="00000400000000000000" pitchFamily="2" charset="-78"/>
              </a:rPr>
              <a:t>: </a:t>
            </a:r>
            <a:r>
              <a:rPr lang="fa-IR" sz="1800" dirty="0" smtClean="0">
                <a:cs typeface="B Yekan" panose="00000400000000000000" pitchFamily="2" charset="-78"/>
              </a:rPr>
              <a:t>تعداد دیتاهایی که این ویژگی را دارند</a:t>
            </a:r>
            <a:endParaRPr lang="en-US" sz="1800" dirty="0">
              <a:cs typeface="B Yekan" panose="00000400000000000000" pitchFamily="2" charset="-78"/>
            </a:endParaRPr>
          </a:p>
        </p:txBody>
      </p:sp>
      <p:sp>
        <p:nvSpPr>
          <p:cNvPr id="6" name="Rectangle 5"/>
          <p:cNvSpPr/>
          <p:nvPr/>
        </p:nvSpPr>
        <p:spPr>
          <a:xfrm>
            <a:off x="9531927" y="5624945"/>
            <a:ext cx="1537855" cy="249380"/>
          </a:xfrm>
          <a:prstGeom prst="rect">
            <a:avLst/>
          </a:prstGeom>
          <a:noFill/>
          <a:ln w="381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Arrow Connector 7"/>
          <p:cNvCxnSpPr/>
          <p:nvPr/>
        </p:nvCxnSpPr>
        <p:spPr>
          <a:xfrm flipH="1">
            <a:off x="7439891" y="5947406"/>
            <a:ext cx="2092036" cy="59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629735" y="6354679"/>
            <a:ext cx="4707122" cy="369332"/>
          </a:xfrm>
          <a:prstGeom prst="rect">
            <a:avLst/>
          </a:prstGeom>
        </p:spPr>
        <p:txBody>
          <a:bodyPr wrap="none">
            <a:spAutoFit/>
          </a:bodyPr>
          <a:lstStyle/>
          <a:p>
            <a:r>
              <a:rPr lang="en-US" dirty="0"/>
              <a:t>0 Iris setosa, 1 Iris versicolor, and 45 Iris virginica</a:t>
            </a:r>
          </a:p>
        </p:txBody>
      </p:sp>
      <p:sp>
        <p:nvSpPr>
          <p:cNvPr id="11" name="Rectangle 10"/>
          <p:cNvSpPr/>
          <p:nvPr/>
        </p:nvSpPr>
        <p:spPr>
          <a:xfrm>
            <a:off x="376660" y="4978614"/>
            <a:ext cx="6096000" cy="646331"/>
          </a:xfrm>
          <a:prstGeom prst="rect">
            <a:avLst/>
          </a:prstGeom>
        </p:spPr>
        <p:txBody>
          <a:bodyPr>
            <a:spAutoFit/>
          </a:bodyPr>
          <a:lstStyle/>
          <a:p>
            <a:r>
              <a:rPr lang="en-US" dirty="0"/>
              <a:t>Gini impurity: a node is “pure” (gini=0) if all training instances it applies to belong to the same class</a:t>
            </a:r>
          </a:p>
        </p:txBody>
      </p:sp>
    </p:spTree>
    <p:extLst>
      <p:ext uri="{BB962C8B-B14F-4D97-AF65-F5344CB8AC3E}">
        <p14:creationId xmlns:p14="http://schemas.microsoft.com/office/powerpoint/2010/main" val="498797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Gini Impurity </a:t>
            </a:r>
            <a:endParaRPr lang="en-US" dirty="0"/>
          </a:p>
        </p:txBody>
      </p:sp>
      <p:pic>
        <p:nvPicPr>
          <p:cNvPr id="4" name="Content Placeholder 3"/>
          <p:cNvPicPr>
            <a:picLocks noGrp="1" noChangeAspect="1"/>
          </p:cNvPicPr>
          <p:nvPr>
            <p:ph idx="1"/>
          </p:nvPr>
        </p:nvPicPr>
        <p:blipFill>
          <a:blip r:embed="rId2"/>
          <a:stretch>
            <a:fillRect/>
          </a:stretch>
        </p:blipFill>
        <p:spPr>
          <a:xfrm>
            <a:off x="1042315" y="2959942"/>
            <a:ext cx="3429479" cy="1362265"/>
          </a:xfrm>
          <a:prstGeom prst="rect">
            <a:avLst/>
          </a:prstGeom>
        </p:spPr>
      </p:pic>
      <p:sp>
        <p:nvSpPr>
          <p:cNvPr id="5" name="Rectangle 4"/>
          <p:cNvSpPr/>
          <p:nvPr/>
        </p:nvSpPr>
        <p:spPr>
          <a:xfrm>
            <a:off x="6317673" y="4426035"/>
            <a:ext cx="5277407" cy="461665"/>
          </a:xfrm>
          <a:prstGeom prst="rect">
            <a:avLst/>
          </a:prstGeom>
        </p:spPr>
        <p:txBody>
          <a:bodyPr wrap="none">
            <a:spAutoFit/>
          </a:bodyPr>
          <a:lstStyle/>
          <a:p>
            <a:r>
              <a:rPr lang="en-US" sz="2400" dirty="0">
                <a:latin typeface="Roboto" panose="02000000000000000000" pitchFamily="2" charset="0"/>
                <a:ea typeface="Roboto" panose="02000000000000000000" pitchFamily="2" charset="0"/>
              </a:rPr>
              <a:t>1 – (0/54) – (49/54) – (5/54) ≈ 0.168</a:t>
            </a:r>
          </a:p>
        </p:txBody>
      </p:sp>
      <p:pic>
        <p:nvPicPr>
          <p:cNvPr id="6" name="Content Placeholder 4"/>
          <p:cNvPicPr>
            <a:picLocks noChangeAspect="1"/>
          </p:cNvPicPr>
          <p:nvPr/>
        </p:nvPicPr>
        <p:blipFill rotWithShape="1">
          <a:blip r:embed="rId3"/>
          <a:srcRect l="18615" t="73753" r="41342"/>
          <a:stretch/>
        </p:blipFill>
        <p:spPr>
          <a:xfrm>
            <a:off x="6373091" y="2394692"/>
            <a:ext cx="4045529" cy="1789004"/>
          </a:xfrm>
          <a:prstGeom prst="rect">
            <a:avLst/>
          </a:prstGeom>
        </p:spPr>
      </p:pic>
    </p:spTree>
    <p:extLst>
      <p:ext uri="{BB962C8B-B14F-4D97-AF65-F5344CB8AC3E}">
        <p14:creationId xmlns:p14="http://schemas.microsoft.com/office/powerpoint/2010/main" val="967682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44279"/>
            <a:ext cx="10515600" cy="4351338"/>
          </a:xfrm>
        </p:spPr>
        <p:txBody>
          <a:bodyPr>
            <a:normAutofit/>
          </a:bodyPr>
          <a:lstStyle/>
          <a:p>
            <a:pPr algn="r" rtl="1"/>
            <a:r>
              <a:rPr lang="fa-IR" sz="2400" dirty="0" smtClean="0">
                <a:cs typeface="B Yekan" panose="00000400000000000000" pitchFamily="2" charset="-78"/>
              </a:rPr>
              <a:t>توجه: </a:t>
            </a:r>
            <a:r>
              <a:rPr lang="en-US" sz="2400" dirty="0" smtClean="0">
                <a:cs typeface="B Yekan" panose="00000400000000000000" pitchFamily="2" charset="-78"/>
              </a:rPr>
              <a:t>scikit-learn</a:t>
            </a:r>
            <a:r>
              <a:rPr lang="fa-IR" sz="2400" dirty="0" smtClean="0">
                <a:cs typeface="B Yekan" panose="00000400000000000000" pitchFamily="2" charset="-78"/>
              </a:rPr>
              <a:t> از الگوریتم </a:t>
            </a:r>
            <a:r>
              <a:rPr lang="en-US" sz="2400" dirty="0" smtClean="0">
                <a:cs typeface="B Yekan" panose="00000400000000000000" pitchFamily="2" charset="-78"/>
              </a:rPr>
              <a:t>CART</a:t>
            </a:r>
            <a:r>
              <a:rPr lang="fa-IR" sz="2400" dirty="0" smtClean="0">
                <a:cs typeface="B Yekan" panose="00000400000000000000" pitchFamily="2" charset="-78"/>
              </a:rPr>
              <a:t> استفاده می کند و همیشه درخت‌های باینری ایجاد می‌کند (بله/خیر). می‌توان از الگوریتم‌های دیگری مانند </a:t>
            </a:r>
            <a:r>
              <a:rPr lang="en-US" sz="2400" dirty="0" smtClean="0">
                <a:cs typeface="B Yekan" panose="00000400000000000000" pitchFamily="2" charset="-78"/>
              </a:rPr>
              <a:t>ID3</a:t>
            </a:r>
            <a:r>
              <a:rPr lang="fa-IR" sz="2400" dirty="0" smtClean="0">
                <a:cs typeface="B Yekan" panose="00000400000000000000" pitchFamily="2" charset="-78"/>
              </a:rPr>
              <a:t> نیز استفاده کرد که درخت‌های چندتایی داشته باشیم.</a:t>
            </a:r>
            <a:endParaRPr lang="en-US" sz="2400" dirty="0">
              <a:cs typeface="B Yekan" panose="00000400000000000000" pitchFamily="2" charset="-78"/>
            </a:endParaRPr>
          </a:p>
        </p:txBody>
      </p:sp>
    </p:spTree>
    <p:extLst>
      <p:ext uri="{BB962C8B-B14F-4D97-AF65-F5344CB8AC3E}">
        <p14:creationId xmlns:p14="http://schemas.microsoft.com/office/powerpoint/2010/main" val="309892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262</Words>
  <Application>Microsoft Office PowerPoint</Application>
  <PresentationFormat>Widescreen</PresentationFormat>
  <Paragraphs>43</Paragraphs>
  <Slides>13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22" baseType="lpstr">
      <vt:lpstr>Arial</vt:lpstr>
      <vt:lpstr>B Yekan</vt:lpstr>
      <vt:lpstr>Calibri</vt:lpstr>
      <vt:lpstr>Calibri Light</vt:lpstr>
      <vt:lpstr>Consolas</vt:lpstr>
      <vt:lpstr>Roboto</vt:lpstr>
      <vt:lpstr>Source Code Pro</vt:lpstr>
      <vt:lpstr>Office Theme</vt:lpstr>
      <vt:lpstr>Decision Trees</vt:lpstr>
      <vt:lpstr>Training and Visualizing a Decision Tree</vt:lpstr>
      <vt:lpstr>Visualize the train decision</vt:lpstr>
      <vt:lpstr>PowerPoint Presentation</vt:lpstr>
      <vt:lpstr>PowerPoint Presentation</vt:lpstr>
      <vt:lpstr>PowerPoint Presentation</vt:lpstr>
      <vt:lpstr>samples: تعداد دیتاهایی که این ویژگی را دارند</vt:lpstr>
      <vt:lpstr>Gini Impurity </vt:lpstr>
      <vt:lpstr>PowerPoint Presentation</vt:lpstr>
      <vt:lpstr>PowerPoint Presentation</vt:lpstr>
      <vt:lpstr>PowerPoint Presentation</vt:lpstr>
      <vt:lpstr>MODEL INTERPRETATION: WHITE BOX VERSUS BLACK BOX</vt:lpstr>
      <vt:lpstr>Estimating Class Probabilities</vt:lpstr>
      <vt:lpstr>simple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Machine Learning Project</dc:title>
  <dc:creator>PC</dc:creator>
  <cp:lastModifiedBy>PC</cp:lastModifiedBy>
  <cp:revision>159</cp:revision>
  <dcterms:created xsi:type="dcterms:W3CDTF">2023-12-31T11:30:21Z</dcterms:created>
  <dcterms:modified xsi:type="dcterms:W3CDTF">2024-01-03T07:20:19Z</dcterms:modified>
</cp:coreProperties>
</file>