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7" r:id="rId21"/>
    <p:sldId id="278"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7"/>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85" autoAdjust="0"/>
    <p:restoredTop sz="94660"/>
  </p:normalViewPr>
  <p:slideViewPr>
    <p:cSldViewPr snapToGrid="0">
      <p:cViewPr>
        <p:scale>
          <a:sx n="66" d="100"/>
          <a:sy n="66" d="100"/>
        </p:scale>
        <p:origin x="61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CBB63C-8AA3-42C8-ABE4-72FA4F634F70}"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4057149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BB63C-8AA3-42C8-ABE4-72FA4F634F70}"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497171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BB63C-8AA3-42C8-ABE4-72FA4F634F70}"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1076804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BB63C-8AA3-42C8-ABE4-72FA4F634F70}"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3056683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CBB63C-8AA3-42C8-ABE4-72FA4F634F70}"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2636391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CBB63C-8AA3-42C8-ABE4-72FA4F634F70}"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423128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CBB63C-8AA3-42C8-ABE4-72FA4F634F70}" type="datetimeFigureOut">
              <a:rPr lang="en-US" smtClean="0"/>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1871618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CBB63C-8AA3-42C8-ABE4-72FA4F634F70}" type="datetimeFigureOut">
              <a:rPr lang="en-US" smtClean="0"/>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3899356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BB63C-8AA3-42C8-ABE4-72FA4F634F70}" type="datetimeFigureOut">
              <a:rPr lang="en-US" smtClean="0"/>
              <a:t>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225719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CBB63C-8AA3-42C8-ABE4-72FA4F634F70}"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1067643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CBB63C-8AA3-42C8-ABE4-72FA4F634F70}"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0FE60-7CB2-4220-A2B2-18BA3695C2BE}" type="slidenum">
              <a:rPr lang="en-US" smtClean="0"/>
              <a:t>‹#›</a:t>
            </a:fld>
            <a:endParaRPr lang="en-US"/>
          </a:p>
        </p:txBody>
      </p:sp>
    </p:spTree>
    <p:extLst>
      <p:ext uri="{BB962C8B-B14F-4D97-AF65-F5344CB8AC3E}">
        <p14:creationId xmlns:p14="http://schemas.microsoft.com/office/powerpoint/2010/main" val="3710321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BB63C-8AA3-42C8-ABE4-72FA4F634F70}" type="datetimeFigureOut">
              <a:rPr lang="en-US" smtClean="0"/>
              <a:t>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0FE60-7CB2-4220-A2B2-18BA3695C2BE}" type="slidenum">
              <a:rPr lang="en-US" smtClean="0"/>
              <a:t>‹#›</a:t>
            </a:fld>
            <a:endParaRPr lang="en-US"/>
          </a:p>
        </p:txBody>
      </p:sp>
    </p:spTree>
    <p:extLst>
      <p:ext uri="{BB962C8B-B14F-4D97-AF65-F5344CB8AC3E}">
        <p14:creationId xmlns:p14="http://schemas.microsoft.com/office/powerpoint/2010/main" val="864001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37999"/>
            <a:ext cx="9144000" cy="2387600"/>
          </a:xfrm>
        </p:spPr>
        <p:txBody>
          <a:bodyPr>
            <a:normAutofit/>
          </a:bodyPr>
          <a:lstStyle/>
          <a:p>
            <a:r>
              <a:rPr lang="en-US" sz="3200" dirty="0">
                <a:latin typeface="Roboto" panose="02000000000000000000" pitchFamily="2" charset="0"/>
                <a:ea typeface="Roboto" panose="02000000000000000000" pitchFamily="2" charset="0"/>
              </a:rPr>
              <a:t>Dimensionality Reduction</a:t>
            </a:r>
            <a:endParaRPr lang="en-US" sz="4000" dirty="0">
              <a:solidFill>
                <a:srgbClr val="FF000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32332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08125"/>
            <a:ext cx="10515600" cy="1325563"/>
          </a:xfrm>
        </p:spPr>
        <p:txBody>
          <a:bodyPr>
            <a:normAutofit/>
          </a:bodyPr>
          <a:lstStyle/>
          <a:p>
            <a:r>
              <a:rPr lang="en-US" sz="4000" dirty="0"/>
              <a:t>Main Approaches for Dimensionality Reduction</a:t>
            </a:r>
          </a:p>
        </p:txBody>
      </p:sp>
    </p:spTree>
    <p:extLst>
      <p:ext uri="{BB962C8B-B14F-4D97-AF65-F5344CB8AC3E}">
        <p14:creationId xmlns:p14="http://schemas.microsoft.com/office/powerpoint/2010/main" val="2602000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a:t>
            </a:r>
          </a:p>
        </p:txBody>
      </p:sp>
      <p:pic>
        <p:nvPicPr>
          <p:cNvPr id="4" name="Content Placeholder 3"/>
          <p:cNvPicPr>
            <a:picLocks noGrp="1" noChangeAspect="1"/>
          </p:cNvPicPr>
          <p:nvPr>
            <p:ph idx="1"/>
          </p:nvPr>
        </p:nvPicPr>
        <p:blipFill>
          <a:blip r:embed="rId2"/>
          <a:stretch>
            <a:fillRect/>
          </a:stretch>
        </p:blipFill>
        <p:spPr>
          <a:xfrm>
            <a:off x="3521857" y="1825625"/>
            <a:ext cx="5148286" cy="4351338"/>
          </a:xfrm>
          <a:prstGeom prst="rect">
            <a:avLst/>
          </a:prstGeom>
        </p:spPr>
      </p:pic>
    </p:spTree>
    <p:extLst>
      <p:ext uri="{BB962C8B-B14F-4D97-AF65-F5344CB8AC3E}">
        <p14:creationId xmlns:p14="http://schemas.microsoft.com/office/powerpoint/2010/main" val="568774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76153" y="2234160"/>
            <a:ext cx="6039693" cy="3534268"/>
          </a:xfrm>
          <a:prstGeom prst="rect">
            <a:avLst/>
          </a:prstGeom>
        </p:spPr>
      </p:pic>
    </p:spTree>
    <p:extLst>
      <p:ext uri="{BB962C8B-B14F-4D97-AF65-F5344CB8AC3E}">
        <p14:creationId xmlns:p14="http://schemas.microsoft.com/office/powerpoint/2010/main" val="39547012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920953" y="2018260"/>
            <a:ext cx="6039693" cy="3534268"/>
          </a:xfrm>
          <a:prstGeom prst="rect">
            <a:avLst/>
          </a:prstGeom>
        </p:spPr>
      </p:pic>
      <p:pic>
        <p:nvPicPr>
          <p:cNvPr id="3" name="Content Placeholder 3"/>
          <p:cNvPicPr>
            <a:picLocks noChangeAspect="1"/>
          </p:cNvPicPr>
          <p:nvPr/>
        </p:nvPicPr>
        <p:blipFill>
          <a:blip r:embed="rId3"/>
          <a:stretch>
            <a:fillRect/>
          </a:stretch>
        </p:blipFill>
        <p:spPr>
          <a:xfrm>
            <a:off x="550057" y="1406525"/>
            <a:ext cx="5148286" cy="4351338"/>
          </a:xfrm>
          <a:prstGeom prst="rect">
            <a:avLst/>
          </a:prstGeom>
        </p:spPr>
      </p:pic>
    </p:spTree>
    <p:extLst>
      <p:ext uri="{BB962C8B-B14F-4D97-AF65-F5344CB8AC3E}">
        <p14:creationId xmlns:p14="http://schemas.microsoft.com/office/powerpoint/2010/main" val="3328331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Manifold Learning</a:t>
            </a:r>
          </a:p>
        </p:txBody>
      </p:sp>
      <p:pic>
        <p:nvPicPr>
          <p:cNvPr id="4" name="Content Placeholder 3"/>
          <p:cNvPicPr>
            <a:picLocks noGrp="1" noChangeAspect="1"/>
          </p:cNvPicPr>
          <p:nvPr>
            <p:ph idx="1"/>
          </p:nvPr>
        </p:nvPicPr>
        <p:blipFill>
          <a:blip r:embed="rId2"/>
          <a:stretch>
            <a:fillRect/>
          </a:stretch>
        </p:blipFill>
        <p:spPr>
          <a:xfrm>
            <a:off x="3477705" y="1943099"/>
            <a:ext cx="5236589" cy="3636963"/>
          </a:xfrm>
          <a:prstGeom prst="rect">
            <a:avLst/>
          </a:prstGeom>
        </p:spPr>
      </p:pic>
      <p:sp>
        <p:nvSpPr>
          <p:cNvPr id="5" name="Rectangle 4"/>
          <p:cNvSpPr/>
          <p:nvPr/>
        </p:nvSpPr>
        <p:spPr>
          <a:xfrm>
            <a:off x="4655547" y="5647807"/>
            <a:ext cx="2144305" cy="369332"/>
          </a:xfrm>
          <a:prstGeom prst="rect">
            <a:avLst/>
          </a:prstGeom>
        </p:spPr>
        <p:txBody>
          <a:bodyPr wrap="none">
            <a:spAutoFit/>
          </a:bodyPr>
          <a:lstStyle/>
          <a:p>
            <a:r>
              <a:rPr lang="en-US" dirty="0"/>
              <a:t>Swiss roll toy dataset</a:t>
            </a:r>
          </a:p>
        </p:txBody>
      </p:sp>
    </p:spTree>
    <p:extLst>
      <p:ext uri="{BB962C8B-B14F-4D97-AF65-F5344CB8AC3E}">
        <p14:creationId xmlns:p14="http://schemas.microsoft.com/office/powerpoint/2010/main" val="1203835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752685" y="2623182"/>
            <a:ext cx="5944430" cy="2324424"/>
          </a:xfrm>
          <a:prstGeom prst="rect">
            <a:avLst/>
          </a:prstGeom>
        </p:spPr>
      </p:pic>
      <p:pic>
        <p:nvPicPr>
          <p:cNvPr id="5" name="Content Placeholder 3"/>
          <p:cNvPicPr>
            <a:picLocks noChangeAspect="1"/>
          </p:cNvPicPr>
          <p:nvPr/>
        </p:nvPicPr>
        <p:blipFill>
          <a:blip r:embed="rId3"/>
          <a:stretch>
            <a:fillRect/>
          </a:stretch>
        </p:blipFill>
        <p:spPr>
          <a:xfrm>
            <a:off x="516096" y="1966912"/>
            <a:ext cx="5236589" cy="3636963"/>
          </a:xfrm>
          <a:prstGeom prst="rect">
            <a:avLst/>
          </a:prstGeom>
        </p:spPr>
      </p:pic>
      <p:sp>
        <p:nvSpPr>
          <p:cNvPr id="6" name="Rectangle 5"/>
          <p:cNvSpPr/>
          <p:nvPr/>
        </p:nvSpPr>
        <p:spPr>
          <a:xfrm>
            <a:off x="2603500" y="5785535"/>
            <a:ext cx="6096000" cy="646331"/>
          </a:xfrm>
          <a:prstGeom prst="rect">
            <a:avLst/>
          </a:prstGeom>
        </p:spPr>
        <p:txBody>
          <a:bodyPr>
            <a:spAutoFit/>
          </a:bodyPr>
          <a:lstStyle/>
          <a:p>
            <a:r>
              <a:rPr lang="en-US" dirty="0"/>
              <a:t>Squashing by projecting onto a plane (left) versus unrolling the Swiss roll (right)</a:t>
            </a:r>
          </a:p>
        </p:txBody>
      </p:sp>
    </p:spTree>
    <p:extLst>
      <p:ext uri="{BB962C8B-B14F-4D97-AF65-F5344CB8AC3E}">
        <p14:creationId xmlns:p14="http://schemas.microsoft.com/office/powerpoint/2010/main" val="1661452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4725"/>
            <a:ext cx="10515600" cy="1325563"/>
          </a:xfrm>
        </p:spPr>
        <p:txBody>
          <a:bodyPr/>
          <a:lstStyle/>
          <a:p>
            <a:r>
              <a:rPr lang="en-US" dirty="0"/>
              <a:t>The Swiss roll is an example of a 2D manifold</a:t>
            </a:r>
          </a:p>
        </p:txBody>
      </p:sp>
      <p:sp>
        <p:nvSpPr>
          <p:cNvPr id="3" name="Content Placeholder 2"/>
          <p:cNvSpPr>
            <a:spLocks noGrp="1"/>
          </p:cNvSpPr>
          <p:nvPr>
            <p:ph idx="1"/>
          </p:nvPr>
        </p:nvSpPr>
        <p:spPr>
          <a:xfrm>
            <a:off x="838200" y="2501899"/>
            <a:ext cx="10515600" cy="855663"/>
          </a:xfrm>
        </p:spPr>
        <p:txBody>
          <a:bodyPr/>
          <a:lstStyle/>
          <a:p>
            <a:pPr marL="0" indent="0" algn="ctr" rtl="1">
              <a:buNone/>
            </a:pPr>
            <a:r>
              <a:rPr lang="fa-IR" dirty="0" smtClean="0">
                <a:cs typeface="B Yekan" panose="00000400000000000000" pitchFamily="2" charset="-78"/>
              </a:rPr>
              <a:t>یک شکل </a:t>
            </a:r>
            <a:r>
              <a:rPr lang="en-US" dirty="0" smtClean="0">
                <a:cs typeface="B Yekan" panose="00000400000000000000" pitchFamily="2" charset="-78"/>
              </a:rPr>
              <a:t> 2D </a:t>
            </a:r>
            <a:r>
              <a:rPr lang="fa-IR" dirty="0" smtClean="0">
                <a:cs typeface="B Yekan" panose="00000400000000000000" pitchFamily="2" charset="-78"/>
              </a:rPr>
              <a:t>که در سه بعد رول شده است</a:t>
            </a:r>
            <a:r>
              <a:rPr lang="en-US" dirty="0" smtClean="0">
                <a:cs typeface="B Yekan" panose="00000400000000000000" pitchFamily="2" charset="-78"/>
              </a:rPr>
              <a:t>.</a:t>
            </a:r>
            <a:endParaRPr lang="en-US" dirty="0">
              <a:cs typeface="B Yekan" panose="00000400000000000000" pitchFamily="2" charset="-78"/>
            </a:endParaRPr>
          </a:p>
        </p:txBody>
      </p:sp>
    </p:spTree>
    <p:extLst>
      <p:ext uri="{BB962C8B-B14F-4D97-AF65-F5344CB8AC3E}">
        <p14:creationId xmlns:p14="http://schemas.microsoft.com/office/powerpoint/2010/main" val="411790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2800" dirty="0" smtClean="0">
                <a:cs typeface="B Yekan" panose="00000400000000000000" pitchFamily="2" charset="-78"/>
              </a:rPr>
              <a:t>مرز تصمیم همواره در ابعاد پایین بهتر نیست</a:t>
            </a:r>
            <a:endParaRPr lang="en-US" sz="2800" dirty="0">
              <a:cs typeface="B Yekan" panose="00000400000000000000" pitchFamily="2" charset="-78"/>
            </a:endParaRPr>
          </a:p>
        </p:txBody>
      </p:sp>
      <p:pic>
        <p:nvPicPr>
          <p:cNvPr id="4" name="Content Placeholder 3"/>
          <p:cNvPicPr>
            <a:picLocks noGrp="1" noChangeAspect="1"/>
          </p:cNvPicPr>
          <p:nvPr>
            <p:ph idx="1"/>
          </p:nvPr>
        </p:nvPicPr>
        <p:blipFill>
          <a:blip r:embed="rId2"/>
          <a:stretch>
            <a:fillRect/>
          </a:stretch>
        </p:blipFill>
        <p:spPr>
          <a:xfrm>
            <a:off x="3132045" y="1546225"/>
            <a:ext cx="5927910" cy="4351338"/>
          </a:xfrm>
          <a:prstGeom prst="rect">
            <a:avLst/>
          </a:prstGeom>
        </p:spPr>
      </p:pic>
    </p:spTree>
    <p:extLst>
      <p:ext uri="{BB962C8B-B14F-4D97-AF65-F5344CB8AC3E}">
        <p14:creationId xmlns:p14="http://schemas.microsoft.com/office/powerpoint/2010/main" val="498096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a:t>
            </a:r>
          </a:p>
        </p:txBody>
      </p:sp>
      <p:sp>
        <p:nvSpPr>
          <p:cNvPr id="3" name="Content Placeholder 2"/>
          <p:cNvSpPr>
            <a:spLocks noGrp="1"/>
          </p:cNvSpPr>
          <p:nvPr>
            <p:ph idx="1"/>
          </p:nvPr>
        </p:nvSpPr>
        <p:spPr>
          <a:xfrm>
            <a:off x="838200" y="2222499"/>
            <a:ext cx="10515600" cy="787401"/>
          </a:xfrm>
        </p:spPr>
        <p:txBody>
          <a:bodyPr>
            <a:normAutofit/>
          </a:bodyPr>
          <a:lstStyle/>
          <a:p>
            <a:pPr algn="r" rtl="1"/>
            <a:r>
              <a:rPr lang="fa-IR" sz="2000" dirty="0" smtClean="0">
                <a:cs typeface="B Yekan" panose="00000400000000000000" pitchFamily="2" charset="-78"/>
              </a:rPr>
              <a:t>الگوریتم </a:t>
            </a:r>
            <a:r>
              <a:rPr lang="en-US" sz="2000" dirty="0" smtClean="0">
                <a:cs typeface="B Yekan" panose="00000400000000000000" pitchFamily="2" charset="-78"/>
              </a:rPr>
              <a:t>PCA </a:t>
            </a:r>
            <a:r>
              <a:rPr lang="fa-IR" sz="2000" dirty="0" smtClean="0">
                <a:cs typeface="B Yekan" panose="00000400000000000000" pitchFamily="2" charset="-78"/>
              </a:rPr>
              <a:t> در ابتدا </a:t>
            </a:r>
            <a:r>
              <a:rPr lang="en-US" sz="2000" dirty="0" smtClean="0">
                <a:cs typeface="B Yekan" panose="00000400000000000000" pitchFamily="2" charset="-78"/>
              </a:rPr>
              <a:t>hyperplane </a:t>
            </a:r>
            <a:r>
              <a:rPr lang="fa-IR" sz="2000" dirty="0" smtClean="0">
                <a:cs typeface="B Yekan" panose="00000400000000000000" pitchFamily="2" charset="-78"/>
              </a:rPr>
              <a:t> نزدیک دیتا را پیدا می‌کند و بعد از آن نقاط دیتا را به آن </a:t>
            </a:r>
            <a:r>
              <a:rPr lang="en-US" sz="2000" dirty="0" smtClean="0">
                <a:cs typeface="B Yekan" panose="00000400000000000000" pitchFamily="2" charset="-78"/>
              </a:rPr>
              <a:t>hyperplane</a:t>
            </a:r>
            <a:r>
              <a:rPr lang="fa-IR" sz="2000" dirty="0" smtClean="0">
                <a:cs typeface="B Yekan" panose="00000400000000000000" pitchFamily="2" charset="-78"/>
              </a:rPr>
              <a:t> تصویر می‌کند.</a:t>
            </a:r>
            <a:endParaRPr lang="en-US" sz="2000" dirty="0">
              <a:cs typeface="B Yekan" panose="00000400000000000000" pitchFamily="2" charset="-78"/>
            </a:endParaRPr>
          </a:p>
        </p:txBody>
      </p:sp>
      <p:sp>
        <p:nvSpPr>
          <p:cNvPr id="4" name="Rectangle 3"/>
          <p:cNvSpPr/>
          <p:nvPr/>
        </p:nvSpPr>
        <p:spPr>
          <a:xfrm>
            <a:off x="838200" y="1321356"/>
            <a:ext cx="3195105" cy="369332"/>
          </a:xfrm>
          <a:prstGeom prst="rect">
            <a:avLst/>
          </a:prstGeom>
        </p:spPr>
        <p:txBody>
          <a:bodyPr wrap="none">
            <a:spAutoFit/>
          </a:bodyPr>
          <a:lstStyle/>
          <a:p>
            <a:r>
              <a:rPr lang="en-US" dirty="0">
                <a:latin typeface="Roboto" panose="02000000000000000000" pitchFamily="2" charset="0"/>
                <a:ea typeface="Roboto" panose="02000000000000000000" pitchFamily="2" charset="0"/>
              </a:rPr>
              <a:t>Principal component analysis</a:t>
            </a:r>
          </a:p>
        </p:txBody>
      </p:sp>
      <p:pic>
        <p:nvPicPr>
          <p:cNvPr id="5" name="Content Placeholder 3"/>
          <p:cNvPicPr>
            <a:picLocks noChangeAspect="1"/>
          </p:cNvPicPr>
          <p:nvPr/>
        </p:nvPicPr>
        <p:blipFill>
          <a:blip r:embed="rId2"/>
          <a:stretch>
            <a:fillRect/>
          </a:stretch>
        </p:blipFill>
        <p:spPr>
          <a:xfrm>
            <a:off x="4177366" y="3009900"/>
            <a:ext cx="3837267" cy="3243263"/>
          </a:xfrm>
          <a:prstGeom prst="rect">
            <a:avLst/>
          </a:prstGeom>
        </p:spPr>
      </p:pic>
    </p:spTree>
    <p:extLst>
      <p:ext uri="{BB962C8B-B14F-4D97-AF65-F5344CB8AC3E}">
        <p14:creationId xmlns:p14="http://schemas.microsoft.com/office/powerpoint/2010/main" val="2105558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Preserving the Variance</a:t>
            </a:r>
          </a:p>
        </p:txBody>
      </p:sp>
      <p:pic>
        <p:nvPicPr>
          <p:cNvPr id="4" name="Content Placeholder 3"/>
          <p:cNvPicPr>
            <a:picLocks noGrp="1" noChangeAspect="1"/>
          </p:cNvPicPr>
          <p:nvPr>
            <p:ph idx="1"/>
          </p:nvPr>
        </p:nvPicPr>
        <p:blipFill>
          <a:blip r:embed="rId2"/>
          <a:stretch>
            <a:fillRect/>
          </a:stretch>
        </p:blipFill>
        <p:spPr>
          <a:xfrm>
            <a:off x="2512003" y="2155450"/>
            <a:ext cx="6812394" cy="3170019"/>
          </a:xfrm>
          <a:prstGeom prst="rect">
            <a:avLst/>
          </a:prstGeom>
        </p:spPr>
      </p:pic>
      <p:sp>
        <p:nvSpPr>
          <p:cNvPr id="5" name="Rectangle 4"/>
          <p:cNvSpPr/>
          <p:nvPr/>
        </p:nvSpPr>
        <p:spPr>
          <a:xfrm>
            <a:off x="3820061" y="5325469"/>
            <a:ext cx="4196277" cy="369332"/>
          </a:xfrm>
          <a:prstGeom prst="rect">
            <a:avLst/>
          </a:prstGeom>
        </p:spPr>
        <p:txBody>
          <a:bodyPr wrap="none">
            <a:spAutoFit/>
          </a:bodyPr>
          <a:lstStyle/>
          <a:p>
            <a:r>
              <a:rPr lang="en-US" dirty="0"/>
              <a:t>Selecting the subspace on which to project</a:t>
            </a:r>
          </a:p>
        </p:txBody>
      </p:sp>
      <p:sp>
        <p:nvSpPr>
          <p:cNvPr id="6" name="Rectangle 5"/>
          <p:cNvSpPr/>
          <p:nvPr/>
        </p:nvSpPr>
        <p:spPr>
          <a:xfrm>
            <a:off x="9124663" y="4296769"/>
            <a:ext cx="399468" cy="369332"/>
          </a:xfrm>
          <a:prstGeom prst="rect">
            <a:avLst/>
          </a:prstGeom>
        </p:spPr>
        <p:txBody>
          <a:bodyPr wrap="none">
            <a:spAutoFit/>
          </a:bodyPr>
          <a:lstStyle/>
          <a:p>
            <a:r>
              <a:rPr lang="en-US" dirty="0" smtClean="0"/>
              <a:t>c2</a:t>
            </a:r>
            <a:endParaRPr lang="en-US" dirty="0"/>
          </a:p>
        </p:txBody>
      </p:sp>
      <p:sp>
        <p:nvSpPr>
          <p:cNvPr id="7" name="Rectangle 6"/>
          <p:cNvSpPr/>
          <p:nvPr/>
        </p:nvSpPr>
        <p:spPr>
          <a:xfrm>
            <a:off x="8924929" y="2415659"/>
            <a:ext cx="399468" cy="369332"/>
          </a:xfrm>
          <a:prstGeom prst="rect">
            <a:avLst/>
          </a:prstGeom>
        </p:spPr>
        <p:txBody>
          <a:bodyPr wrap="none">
            <a:spAutoFit/>
          </a:bodyPr>
          <a:lstStyle/>
          <a:p>
            <a:r>
              <a:rPr lang="en-US" dirty="0"/>
              <a:t>c1</a:t>
            </a:r>
          </a:p>
        </p:txBody>
      </p:sp>
    </p:spTree>
    <p:extLst>
      <p:ext uri="{BB962C8B-B14F-4D97-AF65-F5344CB8AC3E}">
        <p14:creationId xmlns:p14="http://schemas.microsoft.com/office/powerpoint/2010/main" val="3868754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5575"/>
            <a:ext cx="10515600" cy="1325563"/>
          </a:xfrm>
        </p:spPr>
        <p:txBody>
          <a:bodyPr/>
          <a:lstStyle/>
          <a:p>
            <a:r>
              <a:rPr lang="en-US" dirty="0" smtClean="0"/>
              <a:t>The </a:t>
            </a:r>
            <a:r>
              <a:rPr lang="en-US" dirty="0"/>
              <a:t>curse of dimensionality</a:t>
            </a:r>
          </a:p>
        </p:txBody>
      </p:sp>
      <p:pic>
        <p:nvPicPr>
          <p:cNvPr id="1026" name="Picture 2" descr="https://media.springernature.com/lw685/springer-static/image/chp%3A10.1007%2F978-3-030-97660-6_7/MediaObjects/509428_1_En_7_Fig1_HTM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76" y="1690688"/>
            <a:ext cx="4803256" cy="469106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1938596" y="1690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a-IR" sz="2400" dirty="0" smtClean="0">
                <a:cs typeface="B Yekan" panose="00000400000000000000" pitchFamily="2" charset="-78"/>
              </a:rPr>
              <a:t>ابعاد زیاد می‌تواند به مدل پیچیدگی اضافه کند</a:t>
            </a:r>
            <a:endParaRPr lang="en-US" sz="2400" dirty="0" smtClean="0">
              <a:cs typeface="B Yekan" panose="00000400000000000000" pitchFamily="2" charset="-78"/>
            </a:endParaRPr>
          </a:p>
          <a:p>
            <a:pPr algn="ctr"/>
            <a:r>
              <a:rPr lang="fa-IR" sz="2400" dirty="0" smtClean="0">
                <a:cs typeface="B Yekan" panose="00000400000000000000" pitchFamily="2" charset="-78"/>
              </a:rPr>
              <a:t>و یادگیری را دشوار کند</a:t>
            </a:r>
            <a:endParaRPr lang="en-US" sz="2400" dirty="0">
              <a:cs typeface="B Yekan" panose="00000400000000000000" pitchFamily="2" charset="-78"/>
            </a:endParaRPr>
          </a:p>
        </p:txBody>
      </p:sp>
    </p:spTree>
    <p:extLst>
      <p:ext uri="{BB962C8B-B14F-4D97-AF65-F5344CB8AC3E}">
        <p14:creationId xmlns:p14="http://schemas.microsoft.com/office/powerpoint/2010/main" val="1047478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686" y="2817585"/>
            <a:ext cx="10515600" cy="787401"/>
          </a:xfrm>
        </p:spPr>
        <p:txBody>
          <a:bodyPr>
            <a:normAutofit/>
          </a:bodyPr>
          <a:lstStyle/>
          <a:p>
            <a:pPr marL="0" indent="0" algn="r" rtl="1">
              <a:buNone/>
            </a:pPr>
            <a:r>
              <a:rPr lang="fa-IR" sz="2000" dirty="0" smtClean="0">
                <a:cs typeface="B Yekan" panose="00000400000000000000" pitchFamily="2" charset="-78"/>
              </a:rPr>
              <a:t>به نظر منطقی‌تر است که محوری را انتخاب کنیم که بیشینه واریانس را داشته باشد.</a:t>
            </a:r>
            <a:endParaRPr lang="en-US" sz="2000" dirty="0">
              <a:cs typeface="B Yekan" panose="00000400000000000000" pitchFamily="2" charset="-78"/>
            </a:endParaRPr>
          </a:p>
        </p:txBody>
      </p:sp>
    </p:spTree>
    <p:extLst>
      <p:ext uri="{BB962C8B-B14F-4D97-AF65-F5344CB8AC3E}">
        <p14:creationId xmlns:p14="http://schemas.microsoft.com/office/powerpoint/2010/main" val="2967433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686" y="2817585"/>
            <a:ext cx="10515600" cy="787401"/>
          </a:xfrm>
        </p:spPr>
        <p:txBody>
          <a:bodyPr>
            <a:normAutofit/>
          </a:bodyPr>
          <a:lstStyle/>
          <a:p>
            <a:pPr marL="0" indent="0" algn="r" rtl="1">
              <a:buNone/>
            </a:pPr>
            <a:r>
              <a:rPr lang="fa-IR" sz="2000" dirty="0" smtClean="0">
                <a:cs typeface="B Yekan" panose="00000400000000000000" pitchFamily="2" charset="-78"/>
              </a:rPr>
              <a:t>منطقی نیست؟</a:t>
            </a:r>
          </a:p>
          <a:p>
            <a:pPr marL="0" indent="0" algn="r" rtl="1">
              <a:buNone/>
            </a:pPr>
            <a:r>
              <a:rPr lang="fa-IR" sz="2000" dirty="0" smtClean="0">
                <a:cs typeface="B Yekan" panose="00000400000000000000" pitchFamily="2" charset="-78"/>
              </a:rPr>
              <a:t>می‌توان اینگونه گفت: صفحه‌ای را انتخاب می‌کنیم که </a:t>
            </a:r>
            <a:r>
              <a:rPr lang="en-US" sz="2000" dirty="0" smtClean="0">
                <a:cs typeface="B Yekan" panose="00000400000000000000" pitchFamily="2" charset="-78"/>
              </a:rPr>
              <a:t>MSD</a:t>
            </a:r>
            <a:r>
              <a:rPr lang="fa-IR" sz="2000" dirty="0" smtClean="0">
                <a:cs typeface="B Yekan" panose="00000400000000000000" pitchFamily="2" charset="-78"/>
              </a:rPr>
              <a:t> را کمینه کند.</a:t>
            </a:r>
            <a:endParaRPr lang="en-US" sz="2000" dirty="0">
              <a:cs typeface="B Yekan" panose="00000400000000000000" pitchFamily="2" charset="-78"/>
            </a:endParaRPr>
          </a:p>
        </p:txBody>
      </p:sp>
    </p:spTree>
    <p:extLst>
      <p:ext uri="{BB962C8B-B14F-4D97-AF65-F5344CB8AC3E}">
        <p14:creationId xmlns:p14="http://schemas.microsoft.com/office/powerpoint/2010/main" val="1913458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Principal Components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0386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rtl="1"/>
            <a:r>
              <a:rPr lang="fa-IR" dirty="0" smtClean="0">
                <a:cs typeface="B Yekan" panose="00000400000000000000" pitchFamily="2" charset="-78"/>
              </a:rPr>
              <a:t>در دیتایی مانند </a:t>
            </a:r>
            <a:r>
              <a:rPr lang="en-US" dirty="0" smtClean="0">
                <a:cs typeface="B Yekan" panose="00000400000000000000" pitchFamily="2" charset="-78"/>
              </a:rPr>
              <a:t>MNIST</a:t>
            </a:r>
            <a:r>
              <a:rPr lang="fa-IR" dirty="0" smtClean="0">
                <a:cs typeface="B Yekan" panose="00000400000000000000" pitchFamily="2" charset="-78"/>
              </a:rPr>
              <a:t> دیدیم که به کل ابعاد نیاز نداریم</a:t>
            </a:r>
            <a:r>
              <a:rPr lang="en-US" dirty="0" smtClean="0">
                <a:cs typeface="B Yekan" panose="00000400000000000000" pitchFamily="2" charset="-78"/>
              </a:rPr>
              <a:t> </a:t>
            </a:r>
            <a:r>
              <a:rPr lang="fa-IR" dirty="0" smtClean="0">
                <a:cs typeface="B Yekan" panose="00000400000000000000" pitchFamily="2" charset="-78"/>
              </a:rPr>
              <a:t> (فصل 3)</a:t>
            </a:r>
            <a:endParaRPr lang="en-US" dirty="0">
              <a:cs typeface="B Yekan" panose="00000400000000000000" pitchFamily="2" charset="-78"/>
            </a:endParaRPr>
          </a:p>
        </p:txBody>
      </p:sp>
      <p:sp>
        <p:nvSpPr>
          <p:cNvPr id="4" name="Content Placeholder 2"/>
          <p:cNvSpPr txBox="1">
            <a:spLocks/>
          </p:cNvSpPr>
          <p:nvPr/>
        </p:nvSpPr>
        <p:spPr>
          <a:xfrm>
            <a:off x="838200" y="27559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fa-IR" dirty="0" smtClean="0">
                <a:cs typeface="B Yekan" panose="00000400000000000000" pitchFamily="2" charset="-78"/>
              </a:rPr>
              <a:t>پیکسل‌های مرزها اکثر اوقات سفید بودند و می‌توان این پیکسل‌ها را از دیتای آموزش حذف کرد بدون اینکه مشکلی رخ دهد</a:t>
            </a:r>
            <a:endParaRPr lang="en-US" dirty="0">
              <a:cs typeface="B Yekan" panose="00000400000000000000" pitchFamily="2" charset="-78"/>
            </a:endParaRPr>
          </a:p>
        </p:txBody>
      </p:sp>
    </p:spTree>
    <p:extLst>
      <p:ext uri="{BB962C8B-B14F-4D97-AF65-F5344CB8AC3E}">
        <p14:creationId xmlns:p14="http://schemas.microsoft.com/office/powerpoint/2010/main" val="459057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29260" y="1981752"/>
            <a:ext cx="5396814" cy="3457700"/>
          </a:xfrm>
          <a:prstGeom prst="rect">
            <a:avLst/>
          </a:prstGeom>
        </p:spPr>
      </p:pic>
      <p:sp>
        <p:nvSpPr>
          <p:cNvPr id="5" name="Rectangle 4"/>
          <p:cNvSpPr/>
          <p:nvPr/>
        </p:nvSpPr>
        <p:spPr>
          <a:xfrm>
            <a:off x="2176103" y="5627362"/>
            <a:ext cx="6718515" cy="338554"/>
          </a:xfrm>
          <a:prstGeom prst="rect">
            <a:avLst/>
          </a:prstGeom>
        </p:spPr>
        <p:txBody>
          <a:bodyPr wrap="square">
            <a:spAutoFit/>
          </a:bodyPr>
          <a:lstStyle/>
          <a:p>
            <a:pPr algn="ctr"/>
            <a:r>
              <a:rPr lang="en-US" sz="1600" dirty="0"/>
              <a:t>MNIST pixel importance (according to a random forest classifier)</a:t>
            </a:r>
          </a:p>
        </p:txBody>
      </p:sp>
      <p:sp>
        <p:nvSpPr>
          <p:cNvPr id="6" name="Content Placeholder 2"/>
          <p:cNvSpPr txBox="1">
            <a:spLocks/>
          </p:cNvSpPr>
          <p:nvPr/>
        </p:nvSpPr>
        <p:spPr>
          <a:xfrm>
            <a:off x="769867" y="1235627"/>
            <a:ext cx="10515600" cy="746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fa-IR" dirty="0" smtClean="0">
                <a:cs typeface="B Yekan" panose="00000400000000000000" pitchFamily="2" charset="-78"/>
              </a:rPr>
              <a:t>الگوریتم </a:t>
            </a:r>
            <a:r>
              <a:rPr lang="en-US" dirty="0" smtClean="0">
                <a:cs typeface="B Yekan" panose="00000400000000000000" pitchFamily="2" charset="-78"/>
              </a:rPr>
              <a:t>random forest</a:t>
            </a:r>
            <a:r>
              <a:rPr lang="fa-IR" dirty="0" smtClean="0">
                <a:cs typeface="B Yekan" panose="00000400000000000000" pitchFamily="2" charset="-78"/>
              </a:rPr>
              <a:t> نیز این مساله را تایید می‌کند.</a:t>
            </a:r>
            <a:endParaRPr lang="en-US" dirty="0">
              <a:cs typeface="B Yekan" panose="00000400000000000000" pitchFamily="2" charset="-78"/>
            </a:endParaRPr>
          </a:p>
        </p:txBody>
      </p:sp>
    </p:spTree>
    <p:extLst>
      <p:ext uri="{BB962C8B-B14F-4D97-AF65-F5344CB8AC3E}">
        <p14:creationId xmlns:p14="http://schemas.microsoft.com/office/powerpoint/2010/main" val="3330479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76300" y="1924050"/>
            <a:ext cx="10515600" cy="3430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fa-IR" dirty="0" smtClean="0">
                <a:cs typeface="B Yekan" panose="00000400000000000000" pitchFamily="2" charset="-78"/>
              </a:rPr>
              <a:t>دو پیکسل مجاور معمولا </a:t>
            </a:r>
            <a:r>
              <a:rPr lang="en-US" dirty="0" smtClean="0">
                <a:cs typeface="B Yekan" panose="00000400000000000000" pitchFamily="2" charset="-78"/>
              </a:rPr>
              <a:t>highly correlated</a:t>
            </a:r>
            <a:r>
              <a:rPr lang="fa-IR" dirty="0" smtClean="0">
                <a:cs typeface="B Yekan" panose="00000400000000000000" pitchFamily="2" charset="-78"/>
              </a:rPr>
              <a:t> می‌باشند می‌توان دو پیکسل را ادغام کرد بدون اینکه اطلاعات زیادی از دست دهیم (با گرفتن میانگین دو پیکسل)</a:t>
            </a:r>
            <a:endParaRPr lang="en-US" dirty="0">
              <a:cs typeface="B Yekan" panose="00000400000000000000" pitchFamily="2" charset="-78"/>
            </a:endParaRPr>
          </a:p>
        </p:txBody>
      </p:sp>
    </p:spTree>
    <p:extLst>
      <p:ext uri="{BB962C8B-B14F-4D97-AF65-F5344CB8AC3E}">
        <p14:creationId xmlns:p14="http://schemas.microsoft.com/office/powerpoint/2010/main" val="3254604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571751"/>
            <a:ext cx="10706100" cy="2095500"/>
          </a:xfrm>
        </p:spPr>
        <p:style>
          <a:lnRef idx="2">
            <a:schemeClr val="dk1"/>
          </a:lnRef>
          <a:fillRef idx="1">
            <a:schemeClr val="lt1"/>
          </a:fillRef>
          <a:effectRef idx="0">
            <a:schemeClr val="dk1"/>
          </a:effectRef>
          <a:fontRef idx="minor">
            <a:schemeClr val="dk1"/>
          </a:fontRef>
        </p:style>
        <p:txBody>
          <a:bodyPr/>
          <a:lstStyle/>
          <a:p>
            <a:pPr marL="0" indent="0" algn="r" rtl="1">
              <a:buNone/>
            </a:pPr>
            <a:endParaRPr lang="fa-IR" dirty="0" smtClean="0">
              <a:cs typeface="B Yekan" panose="00000400000000000000" pitchFamily="2" charset="-78"/>
            </a:endParaRPr>
          </a:p>
          <a:p>
            <a:pPr marL="0" indent="0" algn="r" rtl="1">
              <a:buNone/>
            </a:pPr>
            <a:r>
              <a:rPr lang="fa-IR" dirty="0" smtClean="0">
                <a:cs typeface="B Yekan" panose="00000400000000000000" pitchFamily="2" charset="-78"/>
              </a:rPr>
              <a:t>توجه: کاهش ابعاد مساله می‌توان سبب از دست رفتن مقداری از اطلاعات شود، ممکن است این کار به دلیل کاهش دیتا سرعت یادگیری را بیشتر کند ولی ممکن است مدل را بدتر کند.</a:t>
            </a:r>
            <a:endParaRPr lang="en-US" dirty="0">
              <a:cs typeface="B Yekan" panose="00000400000000000000" pitchFamily="2" charset="-78"/>
            </a:endParaRPr>
          </a:p>
        </p:txBody>
      </p:sp>
    </p:spTree>
    <p:extLst>
      <p:ext uri="{BB962C8B-B14F-4D97-AF65-F5344CB8AC3E}">
        <p14:creationId xmlns:p14="http://schemas.microsoft.com/office/powerpoint/2010/main" val="1321604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76300" y="3028950"/>
            <a:ext cx="10515600" cy="2325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rtl="1"/>
            <a:r>
              <a:rPr lang="fa-IR" dirty="0" smtClean="0">
                <a:cs typeface="B Yekan" panose="00000400000000000000" pitchFamily="2" charset="-78"/>
              </a:rPr>
              <a:t>کاهش ابعاد برای نمایش (</a:t>
            </a:r>
            <a:r>
              <a:rPr lang="en-US" dirty="0" smtClean="0">
                <a:cs typeface="B Yekan" panose="00000400000000000000" pitchFamily="2" charset="-78"/>
              </a:rPr>
              <a:t>visualization</a:t>
            </a:r>
            <a:r>
              <a:rPr lang="fa-IR" dirty="0" smtClean="0">
                <a:cs typeface="B Yekan" panose="00000400000000000000" pitchFamily="2" charset="-78"/>
              </a:rPr>
              <a:t>) نیز خوب است</a:t>
            </a:r>
            <a:endParaRPr lang="en-US" dirty="0">
              <a:cs typeface="B Yekan" panose="00000400000000000000" pitchFamily="2" charset="-78"/>
            </a:endParaRPr>
          </a:p>
        </p:txBody>
      </p:sp>
    </p:spTree>
    <p:extLst>
      <p:ext uri="{BB962C8B-B14F-4D97-AF65-F5344CB8AC3E}">
        <p14:creationId xmlns:p14="http://schemas.microsoft.com/office/powerpoint/2010/main" val="20549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3600" dirty="0" smtClean="0">
                <a:cs typeface="B Yekan" panose="00000400000000000000" pitchFamily="2" charset="-78"/>
              </a:rPr>
              <a:t>موضوعات:</a:t>
            </a:r>
            <a:endParaRPr lang="en-US" sz="3600" dirty="0">
              <a:cs typeface="B Yekan" panose="00000400000000000000" pitchFamily="2" charset="-78"/>
            </a:endParaRPr>
          </a:p>
        </p:txBody>
      </p:sp>
      <p:sp>
        <p:nvSpPr>
          <p:cNvPr id="3" name="Content Placeholder 2"/>
          <p:cNvSpPr>
            <a:spLocks noGrp="1"/>
          </p:cNvSpPr>
          <p:nvPr>
            <p:ph idx="1"/>
          </p:nvPr>
        </p:nvSpPr>
        <p:spPr/>
        <p:txBody>
          <a:bodyPr/>
          <a:lstStyle/>
          <a:p>
            <a:r>
              <a:rPr lang="en-US" sz="3600" dirty="0" smtClean="0">
                <a:latin typeface="Roboto" panose="02000000000000000000" pitchFamily="2" charset="0"/>
                <a:ea typeface="Roboto" panose="02000000000000000000" pitchFamily="2" charset="0"/>
              </a:rPr>
              <a:t>Curse </a:t>
            </a:r>
            <a:r>
              <a:rPr lang="en-US" sz="3600" dirty="0">
                <a:latin typeface="Roboto" panose="02000000000000000000" pitchFamily="2" charset="0"/>
                <a:ea typeface="Roboto" panose="02000000000000000000" pitchFamily="2" charset="0"/>
              </a:rPr>
              <a:t>of </a:t>
            </a:r>
            <a:r>
              <a:rPr lang="en-US" sz="3600" dirty="0" smtClean="0">
                <a:latin typeface="Roboto" panose="02000000000000000000" pitchFamily="2" charset="0"/>
                <a:ea typeface="Roboto" panose="02000000000000000000" pitchFamily="2" charset="0"/>
              </a:rPr>
              <a:t>dimensionality</a:t>
            </a:r>
            <a:endParaRPr lang="fa-IR" sz="3600" dirty="0" smtClean="0">
              <a:latin typeface="Roboto" panose="02000000000000000000" pitchFamily="2" charset="0"/>
              <a:ea typeface="Roboto" panose="02000000000000000000" pitchFamily="2" charset="0"/>
            </a:endParaRPr>
          </a:p>
          <a:p>
            <a:r>
              <a:rPr lang="en-US" sz="3600" dirty="0" smtClean="0">
                <a:latin typeface="Roboto" panose="02000000000000000000" pitchFamily="2" charset="0"/>
                <a:ea typeface="Roboto" panose="02000000000000000000" pitchFamily="2" charset="0"/>
              </a:rPr>
              <a:t>Projection</a:t>
            </a:r>
            <a:endParaRPr lang="fa-IR" sz="3600" dirty="0" smtClean="0">
              <a:latin typeface="Roboto" panose="02000000000000000000" pitchFamily="2" charset="0"/>
              <a:ea typeface="Roboto" panose="02000000000000000000" pitchFamily="2" charset="0"/>
            </a:endParaRPr>
          </a:p>
          <a:p>
            <a:r>
              <a:rPr lang="en-US" sz="3600" dirty="0" smtClean="0">
                <a:latin typeface="Roboto" panose="02000000000000000000" pitchFamily="2" charset="0"/>
                <a:ea typeface="Roboto" panose="02000000000000000000" pitchFamily="2" charset="0"/>
              </a:rPr>
              <a:t>Manifold learning</a:t>
            </a:r>
            <a:endParaRPr lang="fa-IR" sz="3600" dirty="0" smtClean="0">
              <a:latin typeface="Roboto" panose="02000000000000000000" pitchFamily="2" charset="0"/>
              <a:ea typeface="Roboto" panose="02000000000000000000" pitchFamily="2" charset="0"/>
            </a:endParaRPr>
          </a:p>
          <a:p>
            <a:endParaRPr lang="fa-IR" dirty="0"/>
          </a:p>
          <a:p>
            <a:pPr>
              <a:buFont typeface="Wingdings" panose="05000000000000000000" pitchFamily="2" charset="2"/>
              <a:buChar char="§"/>
            </a:pPr>
            <a:r>
              <a:rPr lang="en-US" dirty="0" smtClean="0">
                <a:latin typeface="Roboto" panose="02000000000000000000" pitchFamily="2" charset="0"/>
                <a:ea typeface="Roboto" panose="02000000000000000000" pitchFamily="2" charset="0"/>
              </a:rPr>
              <a:t>PCA</a:t>
            </a:r>
            <a:endParaRPr lang="fa-IR" dirty="0" smtClean="0">
              <a:latin typeface="Roboto" panose="02000000000000000000" pitchFamily="2" charset="0"/>
              <a:ea typeface="Roboto" panose="02000000000000000000" pitchFamily="2" charset="0"/>
            </a:endParaRPr>
          </a:p>
          <a:p>
            <a:pPr>
              <a:buFont typeface="Wingdings" panose="05000000000000000000" pitchFamily="2" charset="2"/>
              <a:buChar char="§"/>
            </a:pPr>
            <a:r>
              <a:rPr lang="en-US" dirty="0" smtClean="0">
                <a:latin typeface="Roboto" panose="02000000000000000000" pitchFamily="2" charset="0"/>
                <a:ea typeface="Roboto" panose="02000000000000000000" pitchFamily="2" charset="0"/>
              </a:rPr>
              <a:t> </a:t>
            </a:r>
            <a:r>
              <a:rPr lang="en-US" dirty="0">
                <a:latin typeface="Roboto" panose="02000000000000000000" pitchFamily="2" charset="0"/>
                <a:ea typeface="Roboto" panose="02000000000000000000" pitchFamily="2" charset="0"/>
              </a:rPr>
              <a:t>random </a:t>
            </a:r>
            <a:r>
              <a:rPr lang="en-US" dirty="0" smtClean="0">
                <a:latin typeface="Roboto" panose="02000000000000000000" pitchFamily="2" charset="0"/>
                <a:ea typeface="Roboto" panose="02000000000000000000" pitchFamily="2" charset="0"/>
              </a:rPr>
              <a:t>projection</a:t>
            </a:r>
            <a:endParaRPr lang="fa-IR" dirty="0" smtClean="0">
              <a:latin typeface="Roboto" panose="02000000000000000000" pitchFamily="2" charset="0"/>
              <a:ea typeface="Roboto" panose="02000000000000000000" pitchFamily="2" charset="0"/>
            </a:endParaRPr>
          </a:p>
          <a:p>
            <a:pPr>
              <a:buFont typeface="Wingdings" panose="05000000000000000000" pitchFamily="2" charset="2"/>
              <a:buChar char="§"/>
            </a:pPr>
            <a:r>
              <a:rPr lang="en-US" dirty="0" smtClean="0">
                <a:latin typeface="Roboto" panose="02000000000000000000" pitchFamily="2" charset="0"/>
                <a:ea typeface="Roboto" panose="02000000000000000000" pitchFamily="2" charset="0"/>
              </a:rPr>
              <a:t>locally </a:t>
            </a:r>
            <a:r>
              <a:rPr lang="en-US" dirty="0">
                <a:latin typeface="Roboto" panose="02000000000000000000" pitchFamily="2" charset="0"/>
                <a:ea typeface="Roboto" panose="02000000000000000000" pitchFamily="2" charset="0"/>
              </a:rPr>
              <a:t>linear embedding (LLE)</a:t>
            </a:r>
          </a:p>
        </p:txBody>
      </p:sp>
    </p:spTree>
    <p:extLst>
      <p:ext uri="{BB962C8B-B14F-4D97-AF65-F5344CB8AC3E}">
        <p14:creationId xmlns:p14="http://schemas.microsoft.com/office/powerpoint/2010/main" val="3580097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Curse of Dimensionality</a:t>
            </a:r>
          </a:p>
        </p:txBody>
      </p:sp>
      <p:pic>
        <p:nvPicPr>
          <p:cNvPr id="4" name="Picture 3"/>
          <p:cNvPicPr>
            <a:picLocks noChangeAspect="1"/>
          </p:cNvPicPr>
          <p:nvPr/>
        </p:nvPicPr>
        <p:blipFill>
          <a:blip r:embed="rId2"/>
          <a:stretch>
            <a:fillRect/>
          </a:stretch>
        </p:blipFill>
        <p:spPr>
          <a:xfrm>
            <a:off x="1566997" y="1690688"/>
            <a:ext cx="9058005" cy="3033851"/>
          </a:xfrm>
          <a:prstGeom prst="rect">
            <a:avLst/>
          </a:prstGeom>
        </p:spPr>
      </p:pic>
      <p:sp>
        <p:nvSpPr>
          <p:cNvPr id="5" name="Rectangle 4"/>
          <p:cNvSpPr/>
          <p:nvPr/>
        </p:nvSpPr>
        <p:spPr>
          <a:xfrm>
            <a:off x="1707422" y="5163235"/>
            <a:ext cx="8777153" cy="369332"/>
          </a:xfrm>
          <a:prstGeom prst="rect">
            <a:avLst/>
          </a:prstGeom>
        </p:spPr>
        <p:txBody>
          <a:bodyPr wrap="square">
            <a:spAutoFit/>
          </a:bodyPr>
          <a:lstStyle/>
          <a:p>
            <a:pPr algn="ctr"/>
            <a:r>
              <a:rPr lang="en-US" dirty="0"/>
              <a:t>Point, segment, square, cube, and tesseract (0D to 4D </a:t>
            </a:r>
            <a:r>
              <a:rPr lang="en-US" dirty="0" err="1"/>
              <a:t>hypercubes</a:t>
            </a:r>
            <a:r>
              <a:rPr lang="en-US" dirty="0"/>
              <a:t>)</a:t>
            </a:r>
          </a:p>
        </p:txBody>
      </p:sp>
    </p:spTree>
    <p:extLst>
      <p:ext uri="{BB962C8B-B14F-4D97-AF65-F5344CB8AC3E}">
        <p14:creationId xmlns:p14="http://schemas.microsoft.com/office/powerpoint/2010/main" val="3890005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319</Words>
  <Application>Microsoft Office PowerPoint</Application>
  <PresentationFormat>Widescreen</PresentationFormat>
  <Paragraphs>41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 Yekan</vt:lpstr>
      <vt:lpstr>Calibri</vt:lpstr>
      <vt:lpstr>Calibri Light</vt:lpstr>
      <vt:lpstr>Roboto</vt:lpstr>
      <vt:lpstr>Wingdings</vt:lpstr>
      <vt:lpstr>Office Theme</vt:lpstr>
      <vt:lpstr>Dimensionality Reduction</vt:lpstr>
      <vt:lpstr>The curse of dimensionality</vt:lpstr>
      <vt:lpstr>PowerPoint Presentation</vt:lpstr>
      <vt:lpstr>PowerPoint Presentation</vt:lpstr>
      <vt:lpstr>PowerPoint Presentation</vt:lpstr>
      <vt:lpstr>PowerPoint Presentation</vt:lpstr>
      <vt:lpstr>PowerPoint Presentation</vt:lpstr>
      <vt:lpstr>موضوعات:</vt:lpstr>
      <vt:lpstr>The Curse of Dimensionality</vt:lpstr>
      <vt:lpstr>Main Approaches for Dimensionality Reduction</vt:lpstr>
      <vt:lpstr>Projection</vt:lpstr>
      <vt:lpstr>PowerPoint Presentation</vt:lpstr>
      <vt:lpstr>PowerPoint Presentation</vt:lpstr>
      <vt:lpstr>Manifold Learning</vt:lpstr>
      <vt:lpstr>PowerPoint Presentation</vt:lpstr>
      <vt:lpstr>The Swiss roll is an example of a 2D manifold</vt:lpstr>
      <vt:lpstr>مرز تصمیم همواره در ابعاد پایین بهتر نیست</vt:lpstr>
      <vt:lpstr>PCA</vt:lpstr>
      <vt:lpstr>Preserving the Variance</vt:lpstr>
      <vt:lpstr>PowerPoint Presentation</vt:lpstr>
      <vt:lpstr>PowerPoint Presentation</vt:lpstr>
      <vt:lpstr>Principal 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End-to-End Machine Learning Project</dc:title>
  <dc:creator>PC</dc:creator>
  <cp:lastModifiedBy>PC</cp:lastModifiedBy>
  <cp:revision>168</cp:revision>
  <dcterms:created xsi:type="dcterms:W3CDTF">2023-12-31T11:30:21Z</dcterms:created>
  <dcterms:modified xsi:type="dcterms:W3CDTF">2024-01-06T07:26:24Z</dcterms:modified>
</cp:coreProperties>
</file>