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70" r:id="rId13"/>
    <p:sldId id="266" r:id="rId14"/>
    <p:sldId id="267" r:id="rId15"/>
    <p:sldId id="269" r:id="rId16"/>
    <p:sldId id="271" r:id="rId17"/>
    <p:sldId id="272" r:id="rId18"/>
    <p:sldId id="273" r:id="rId19"/>
    <p:sldId id="274" r:id="rId20"/>
    <p:sldId id="275" r:id="rId21"/>
    <p:sldId id="276" r:id="rId22"/>
    <p:sldId id="277" r:id="rId23"/>
    <p:sldId id="278" r:id="rId24"/>
    <p:sldId id="279" r:id="rId25"/>
    <p:sldId id="283" r:id="rId26"/>
    <p:sldId id="289" r:id="rId27"/>
    <p:sldId id="290" r:id="rId28"/>
    <p:sldId id="291" r:id="rId29"/>
    <p:sldId id="280" r:id="rId30"/>
    <p:sldId id="281" r:id="rId31"/>
    <p:sldId id="282" r:id="rId32"/>
    <p:sldId id="284" r:id="rId33"/>
    <p:sldId id="285" r:id="rId34"/>
    <p:sldId id="286" r:id="rId35"/>
    <p:sldId id="287" r:id="rId36"/>
    <p:sldId id="288" r:id="rId37"/>
    <p:sldId id="292" r:id="rId38"/>
    <p:sldId id="294" r:id="rId39"/>
    <p:sldId id="295" r:id="rId40"/>
    <p:sldId id="293"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85" autoAdjust="0"/>
    <p:restoredTop sz="94660"/>
  </p:normalViewPr>
  <p:slideViewPr>
    <p:cSldViewPr snapToGrid="0">
      <p:cViewPr varScale="1">
        <p:scale>
          <a:sx n="69" d="100"/>
          <a:sy n="69" d="100"/>
        </p:scale>
        <p:origin x="4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CBB63C-8AA3-42C8-ABE4-72FA4F634F70}"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4057149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BB63C-8AA3-42C8-ABE4-72FA4F634F70}"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497171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BB63C-8AA3-42C8-ABE4-72FA4F634F70}"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1076804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BB63C-8AA3-42C8-ABE4-72FA4F634F70}"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3056683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CBB63C-8AA3-42C8-ABE4-72FA4F634F70}"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2636391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CBB63C-8AA3-42C8-ABE4-72FA4F634F70}"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423128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CBB63C-8AA3-42C8-ABE4-72FA4F634F70}"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1871618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CBB63C-8AA3-42C8-ABE4-72FA4F634F70}"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3899356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BB63C-8AA3-42C8-ABE4-72FA4F634F70}"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225719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CBB63C-8AA3-42C8-ABE4-72FA4F634F70}"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1067643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CBB63C-8AA3-42C8-ABE4-72FA4F634F70}"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3710321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BB63C-8AA3-42C8-ABE4-72FA4F634F70}" type="datetimeFigureOut">
              <a:rPr lang="en-US" smtClean="0"/>
              <a:t>2/29/2024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0FE60-7CB2-4220-A2B2-18BA3695C2BE}" type="slidenum">
              <a:rPr lang="en-US" smtClean="0"/>
              <a:t>‹#›</a:t>
            </a:fld>
            <a:endParaRPr lang="en-US"/>
          </a:p>
        </p:txBody>
      </p:sp>
    </p:spTree>
    <p:extLst>
      <p:ext uri="{BB962C8B-B14F-4D97-AF65-F5344CB8AC3E}">
        <p14:creationId xmlns:p14="http://schemas.microsoft.com/office/powerpoint/2010/main" val="864001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37999"/>
            <a:ext cx="9144000" cy="2387600"/>
          </a:xfrm>
        </p:spPr>
        <p:txBody>
          <a:bodyPr>
            <a:normAutofit/>
          </a:bodyPr>
          <a:lstStyle/>
          <a:p>
            <a:r>
              <a:rPr lang="en-US" sz="3200" dirty="0">
                <a:latin typeface="Roboto" panose="02000000000000000000" pitchFamily="2" charset="0"/>
                <a:ea typeface="Roboto" panose="02000000000000000000" pitchFamily="2" charset="0"/>
              </a:rPr>
              <a:t>Introduction </a:t>
            </a:r>
            <a:r>
              <a:rPr lang="en-US" sz="3200" dirty="0" smtClean="0">
                <a:latin typeface="Roboto" panose="02000000000000000000" pitchFamily="2" charset="0"/>
                <a:ea typeface="Roboto" panose="02000000000000000000" pitchFamily="2" charset="0"/>
              </a:rPr>
              <a:t>to</a:t>
            </a:r>
            <a:r>
              <a:rPr lang="en-US" sz="4000" dirty="0" smtClean="0">
                <a:latin typeface="Roboto" panose="02000000000000000000" pitchFamily="2" charset="0"/>
                <a:ea typeface="Roboto" panose="02000000000000000000" pitchFamily="2" charset="0"/>
              </a:rPr>
              <a:t/>
            </a:r>
            <a:br>
              <a:rPr lang="en-US" sz="4000" dirty="0" smtClean="0">
                <a:latin typeface="Roboto" panose="02000000000000000000" pitchFamily="2" charset="0"/>
                <a:ea typeface="Roboto" panose="02000000000000000000" pitchFamily="2" charset="0"/>
              </a:rPr>
            </a:br>
            <a:r>
              <a:rPr lang="en-US" sz="4000" dirty="0" smtClean="0">
                <a:latin typeface="Roboto" panose="02000000000000000000" pitchFamily="2" charset="0"/>
                <a:ea typeface="Roboto" panose="02000000000000000000" pitchFamily="2" charset="0"/>
              </a:rPr>
              <a:t>Artificial </a:t>
            </a:r>
            <a:r>
              <a:rPr lang="en-US" sz="4000" dirty="0">
                <a:latin typeface="Roboto" panose="02000000000000000000" pitchFamily="2" charset="0"/>
                <a:ea typeface="Roboto" panose="02000000000000000000" pitchFamily="2" charset="0"/>
              </a:rPr>
              <a:t>Neural Networks with </a:t>
            </a:r>
            <a:r>
              <a:rPr lang="en-US" sz="4000" dirty="0" err="1">
                <a:solidFill>
                  <a:srgbClr val="FF0000"/>
                </a:solidFill>
                <a:latin typeface="Roboto" panose="02000000000000000000" pitchFamily="2" charset="0"/>
                <a:ea typeface="Roboto" panose="02000000000000000000" pitchFamily="2" charset="0"/>
              </a:rPr>
              <a:t>Keras</a:t>
            </a:r>
            <a:endParaRPr lang="en-US" sz="4000" dirty="0">
              <a:solidFill>
                <a:srgbClr val="FF000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32332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a perceptron trained?</a:t>
            </a:r>
          </a:p>
        </p:txBody>
      </p:sp>
      <p:sp>
        <p:nvSpPr>
          <p:cNvPr id="3" name="Content Placeholder 2"/>
          <p:cNvSpPr>
            <a:spLocks noGrp="1"/>
          </p:cNvSpPr>
          <p:nvPr>
            <p:ph idx="1"/>
          </p:nvPr>
        </p:nvSpPr>
        <p:spPr/>
        <p:txBody>
          <a:bodyPr/>
          <a:lstStyle/>
          <a:p>
            <a:r>
              <a:rPr lang="en-US" dirty="0"/>
              <a:t>The perceptron training algorithm proposed by Rosenblatt was largely inspired by Hebb’s rule. In his 1949 book The Organization of Behavior (Wiley), Donald Hebb suggested that </a:t>
            </a:r>
            <a:r>
              <a:rPr lang="en-US" dirty="0">
                <a:solidFill>
                  <a:srgbClr val="00B0F0"/>
                </a:solidFill>
              </a:rPr>
              <a:t>when a biological neuron triggers another neuron often, the connection between these two neurons grows stronger</a:t>
            </a:r>
            <a:r>
              <a:rPr lang="en-US" dirty="0"/>
              <a:t>.</a:t>
            </a:r>
          </a:p>
        </p:txBody>
      </p:sp>
    </p:spTree>
    <p:extLst>
      <p:ext uri="{BB962C8B-B14F-4D97-AF65-F5344CB8AC3E}">
        <p14:creationId xmlns:p14="http://schemas.microsoft.com/office/powerpoint/2010/main" val="1935884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 single-layer perceptron can only learn linearly separable patterns, whereas a straight line or hyperplane can separate the data points.</a:t>
            </a:r>
            <a:endParaRPr lang="en-US" dirty="0"/>
          </a:p>
        </p:txBody>
      </p:sp>
    </p:spTree>
    <p:extLst>
      <p:ext uri="{BB962C8B-B14F-4D97-AF65-F5344CB8AC3E}">
        <p14:creationId xmlns:p14="http://schemas.microsoft.com/office/powerpoint/2010/main" val="118845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56390" y="1288473"/>
            <a:ext cx="8738381" cy="4340062"/>
          </a:xfrm>
          <a:prstGeom prst="rect">
            <a:avLst/>
          </a:prstGeom>
        </p:spPr>
      </p:pic>
    </p:spTree>
    <p:extLst>
      <p:ext uri="{BB962C8B-B14F-4D97-AF65-F5344CB8AC3E}">
        <p14:creationId xmlns:p14="http://schemas.microsoft.com/office/powerpoint/2010/main" val="2237672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91" y="766473"/>
            <a:ext cx="10515600" cy="1325563"/>
          </a:xfrm>
        </p:spPr>
        <p:txBody>
          <a:bodyPr>
            <a:normAutofit/>
          </a:bodyPr>
          <a:lstStyle/>
          <a:p>
            <a:r>
              <a:rPr lang="en-US" sz="2800" dirty="0" err="1"/>
              <a:t>Siegrid</a:t>
            </a:r>
            <a:r>
              <a:rPr lang="en-US" sz="2800" dirty="0"/>
              <a:t> </a:t>
            </a:r>
            <a:r>
              <a:rPr lang="en-US" sz="2800" dirty="0" err="1"/>
              <a:t>Löwel</a:t>
            </a:r>
            <a:r>
              <a:rPr lang="en-US" sz="2800" dirty="0"/>
              <a:t> later summarized Hebb’s idea in the catchy phrase</a:t>
            </a:r>
          </a:p>
        </p:txBody>
      </p:sp>
      <p:sp>
        <p:nvSpPr>
          <p:cNvPr id="3" name="Content Placeholder 2"/>
          <p:cNvSpPr>
            <a:spLocks noGrp="1"/>
          </p:cNvSpPr>
          <p:nvPr>
            <p:ph idx="1"/>
          </p:nvPr>
        </p:nvSpPr>
        <p:spPr>
          <a:xfrm>
            <a:off x="2653144" y="2092036"/>
            <a:ext cx="6684819" cy="1524001"/>
          </a:xfrm>
        </p:spPr>
        <p:style>
          <a:lnRef idx="2">
            <a:schemeClr val="dk1"/>
          </a:lnRef>
          <a:fillRef idx="1">
            <a:schemeClr val="lt1"/>
          </a:fillRef>
          <a:effectRef idx="0">
            <a:schemeClr val="dk1"/>
          </a:effectRef>
          <a:fontRef idx="minor">
            <a:schemeClr val="dk1"/>
          </a:fontRef>
        </p:style>
        <p:txBody>
          <a:bodyPr>
            <a:normAutofit/>
          </a:bodyPr>
          <a:lstStyle/>
          <a:p>
            <a:pPr marL="0" indent="0">
              <a:buNone/>
            </a:pPr>
            <a:endParaRPr lang="en-US" dirty="0" smtClean="0"/>
          </a:p>
          <a:p>
            <a:pPr marL="0" indent="0">
              <a:buNone/>
            </a:pPr>
            <a:r>
              <a:rPr lang="en-US" dirty="0"/>
              <a:t> </a:t>
            </a:r>
            <a:r>
              <a:rPr lang="en-US" dirty="0" smtClean="0"/>
              <a:t>   “</a:t>
            </a:r>
            <a:r>
              <a:rPr lang="en-US" dirty="0"/>
              <a:t>Cells that fire together, wire together”</a:t>
            </a:r>
          </a:p>
        </p:txBody>
      </p:sp>
    </p:spTree>
    <p:extLst>
      <p:ext uri="{BB962C8B-B14F-4D97-AF65-F5344CB8AC3E}">
        <p14:creationId xmlns:p14="http://schemas.microsoft.com/office/powerpoint/2010/main" val="948403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38597" y="1077480"/>
            <a:ext cx="5170223" cy="4351338"/>
          </a:xfrm>
          <a:prstGeom prst="rect">
            <a:avLst/>
          </a:prstGeom>
        </p:spPr>
      </p:pic>
    </p:spTree>
    <p:extLst>
      <p:ext uri="{BB962C8B-B14F-4D97-AF65-F5344CB8AC3E}">
        <p14:creationId xmlns:p14="http://schemas.microsoft.com/office/powerpoint/2010/main" val="35193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Multilayer Perceptron and Backpropagation</a:t>
            </a:r>
          </a:p>
        </p:txBody>
      </p:sp>
      <p:pic>
        <p:nvPicPr>
          <p:cNvPr id="4" name="Content Placeholder 3"/>
          <p:cNvPicPr>
            <a:picLocks noGrp="1" noChangeAspect="1"/>
          </p:cNvPicPr>
          <p:nvPr>
            <p:ph idx="1"/>
          </p:nvPr>
        </p:nvPicPr>
        <p:blipFill>
          <a:blip r:embed="rId2"/>
          <a:stretch>
            <a:fillRect/>
          </a:stretch>
        </p:blipFill>
        <p:spPr>
          <a:xfrm>
            <a:off x="3657601" y="1690688"/>
            <a:ext cx="5132562" cy="4728363"/>
          </a:xfrm>
          <a:prstGeom prst="rect">
            <a:avLst/>
          </a:prstGeom>
        </p:spPr>
      </p:pic>
      <p:sp>
        <p:nvSpPr>
          <p:cNvPr id="5" name="Rectangle 4"/>
          <p:cNvSpPr/>
          <p:nvPr/>
        </p:nvSpPr>
        <p:spPr>
          <a:xfrm>
            <a:off x="2345639" y="4654034"/>
            <a:ext cx="1311962" cy="369332"/>
          </a:xfrm>
          <a:prstGeom prst="rect">
            <a:avLst/>
          </a:prstGeom>
        </p:spPr>
        <p:txBody>
          <a:bodyPr wrap="none">
            <a:spAutoFit/>
          </a:bodyPr>
          <a:lstStyle/>
          <a:p>
            <a:r>
              <a:rPr lang="en-US" smtClean="0"/>
              <a:t>lower layers</a:t>
            </a:r>
            <a:endParaRPr lang="en-US" dirty="0"/>
          </a:p>
        </p:txBody>
      </p:sp>
      <p:sp>
        <p:nvSpPr>
          <p:cNvPr id="6" name="Rectangle 5"/>
          <p:cNvSpPr/>
          <p:nvPr/>
        </p:nvSpPr>
        <p:spPr>
          <a:xfrm>
            <a:off x="2317041" y="2889017"/>
            <a:ext cx="1340560" cy="369332"/>
          </a:xfrm>
          <a:prstGeom prst="rect">
            <a:avLst/>
          </a:prstGeom>
        </p:spPr>
        <p:txBody>
          <a:bodyPr wrap="none">
            <a:spAutoFit/>
          </a:bodyPr>
          <a:lstStyle/>
          <a:p>
            <a:r>
              <a:rPr lang="en-US" dirty="0"/>
              <a:t>upper layers</a:t>
            </a:r>
          </a:p>
        </p:txBody>
      </p:sp>
    </p:spTree>
    <p:extLst>
      <p:ext uri="{BB962C8B-B14F-4D97-AF65-F5344CB8AC3E}">
        <p14:creationId xmlns:p14="http://schemas.microsoft.com/office/powerpoint/2010/main" val="3613444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an ANN contains a deep stack of hidden layers,⁠ it is called a deep neural network (DNN)</a:t>
            </a:r>
          </a:p>
        </p:txBody>
      </p:sp>
    </p:spTree>
    <p:extLst>
      <p:ext uri="{BB962C8B-B14F-4D97-AF65-F5344CB8AC3E}">
        <p14:creationId xmlns:p14="http://schemas.microsoft.com/office/powerpoint/2010/main" val="3134509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functions</a:t>
            </a:r>
            <a:endParaRPr lang="en-US" dirty="0"/>
          </a:p>
        </p:txBody>
      </p:sp>
      <p:pic>
        <p:nvPicPr>
          <p:cNvPr id="4" name="Content Placeholder 3"/>
          <p:cNvPicPr>
            <a:picLocks noGrp="1" noChangeAspect="1"/>
          </p:cNvPicPr>
          <p:nvPr>
            <p:ph idx="1"/>
          </p:nvPr>
        </p:nvPicPr>
        <p:blipFill>
          <a:blip r:embed="rId2"/>
          <a:stretch>
            <a:fillRect/>
          </a:stretch>
        </p:blipFill>
        <p:spPr>
          <a:xfrm>
            <a:off x="1589874" y="2394856"/>
            <a:ext cx="9012251" cy="2917635"/>
          </a:xfrm>
          <a:prstGeom prst="rect">
            <a:avLst/>
          </a:prstGeom>
        </p:spPr>
      </p:pic>
    </p:spTree>
    <p:extLst>
      <p:ext uri="{BB962C8B-B14F-4D97-AF65-F5344CB8AC3E}">
        <p14:creationId xmlns:p14="http://schemas.microsoft.com/office/powerpoint/2010/main" val="2890924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8581"/>
          <a:stretch/>
        </p:blipFill>
        <p:spPr>
          <a:xfrm>
            <a:off x="3230086" y="478972"/>
            <a:ext cx="5652656" cy="6030237"/>
          </a:xfrm>
          <a:prstGeom prst="rect">
            <a:avLst/>
          </a:prstGeom>
        </p:spPr>
      </p:pic>
    </p:spTree>
    <p:extLst>
      <p:ext uri="{BB962C8B-B14F-4D97-AF65-F5344CB8AC3E}">
        <p14:creationId xmlns:p14="http://schemas.microsoft.com/office/powerpoint/2010/main" val="1616554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MLPs</a:t>
            </a:r>
          </a:p>
        </p:txBody>
      </p:sp>
      <p:pic>
        <p:nvPicPr>
          <p:cNvPr id="4" name="Picture 3"/>
          <p:cNvPicPr>
            <a:picLocks noChangeAspect="1"/>
          </p:cNvPicPr>
          <p:nvPr/>
        </p:nvPicPr>
        <p:blipFill>
          <a:blip r:embed="rId2"/>
          <a:stretch>
            <a:fillRect/>
          </a:stretch>
        </p:blipFill>
        <p:spPr>
          <a:xfrm>
            <a:off x="4949411" y="746394"/>
            <a:ext cx="4229690" cy="1657581"/>
          </a:xfrm>
          <a:prstGeom prst="rect">
            <a:avLst/>
          </a:prstGeom>
        </p:spPr>
      </p:pic>
      <p:pic>
        <p:nvPicPr>
          <p:cNvPr id="5" name="Picture 4"/>
          <p:cNvPicPr>
            <a:picLocks noChangeAspect="1"/>
          </p:cNvPicPr>
          <p:nvPr/>
        </p:nvPicPr>
        <p:blipFill>
          <a:blip r:embed="rId3"/>
          <a:stretch>
            <a:fillRect/>
          </a:stretch>
        </p:blipFill>
        <p:spPr>
          <a:xfrm>
            <a:off x="4860511" y="2403975"/>
            <a:ext cx="4943889" cy="2082474"/>
          </a:xfrm>
          <a:prstGeom prst="rect">
            <a:avLst/>
          </a:prstGeom>
        </p:spPr>
      </p:pic>
    </p:spTree>
    <p:extLst>
      <p:ext uri="{BB962C8B-B14F-4D97-AF65-F5344CB8AC3E}">
        <p14:creationId xmlns:p14="http://schemas.microsoft.com/office/powerpoint/2010/main" val="3147696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659" y="2507888"/>
            <a:ext cx="6587096" cy="2397703"/>
          </a:xfrm>
          <a:prstGeom prst="rect">
            <a:avLst/>
          </a:prstGeom>
        </p:spPr>
      </p:pic>
      <p:sp>
        <p:nvSpPr>
          <p:cNvPr id="6" name="Title 1"/>
          <p:cNvSpPr>
            <a:spLocks noGrp="1"/>
          </p:cNvSpPr>
          <p:nvPr>
            <p:ph type="ctrTitle"/>
          </p:nvPr>
        </p:nvSpPr>
        <p:spPr>
          <a:xfrm>
            <a:off x="1397207" y="808108"/>
            <a:ext cx="9144000" cy="849890"/>
          </a:xfrm>
        </p:spPr>
        <p:txBody>
          <a:bodyPr>
            <a:normAutofit/>
          </a:bodyPr>
          <a:lstStyle/>
          <a:p>
            <a:r>
              <a:rPr lang="fa-IR" sz="3200" dirty="0" smtClean="0">
                <a:latin typeface="Roboto" panose="02000000000000000000" pitchFamily="2" charset="0"/>
                <a:ea typeface="Roboto" panose="02000000000000000000" pitchFamily="2" charset="0"/>
                <a:cs typeface="B Yekan" panose="00000400000000000000" pitchFamily="2" charset="-78"/>
              </a:rPr>
              <a:t>پرنده به هواپیما</a:t>
            </a:r>
            <a:endParaRPr lang="en-US" sz="4000" dirty="0">
              <a:solidFill>
                <a:srgbClr val="FF0000"/>
              </a:solidFill>
              <a:latin typeface="Roboto" panose="02000000000000000000" pitchFamily="2" charset="0"/>
              <a:ea typeface="Roboto" panose="02000000000000000000" pitchFamily="2" charset="0"/>
              <a:cs typeface="B Yekan" panose="00000400000000000000" pitchFamily="2" charset="-78"/>
            </a:endParaRPr>
          </a:p>
        </p:txBody>
      </p:sp>
      <p:sp>
        <p:nvSpPr>
          <p:cNvPr id="7" name="Title 1"/>
          <p:cNvSpPr txBox="1">
            <a:spLocks/>
          </p:cNvSpPr>
          <p:nvPr/>
        </p:nvSpPr>
        <p:spPr>
          <a:xfrm>
            <a:off x="1397207" y="1233053"/>
            <a:ext cx="9144000" cy="8498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a-IR" sz="2400" dirty="0" smtClean="0">
                <a:solidFill>
                  <a:srgbClr val="FF0000"/>
                </a:solidFill>
                <a:latin typeface="Roboto" panose="02000000000000000000" pitchFamily="2" charset="0"/>
                <a:ea typeface="Roboto" panose="02000000000000000000" pitchFamily="2" charset="0"/>
                <a:cs typeface="B Yekan" panose="00000400000000000000" pitchFamily="2" charset="-78"/>
              </a:rPr>
              <a:t>الهام از طبیعت</a:t>
            </a:r>
            <a:endParaRPr lang="en-US" sz="3200" dirty="0">
              <a:solidFill>
                <a:srgbClr val="FF0000"/>
              </a:solidFill>
              <a:latin typeface="Roboto" panose="02000000000000000000" pitchFamily="2" charset="0"/>
              <a:ea typeface="Roboto" panose="02000000000000000000" pitchFamily="2" charset="0"/>
              <a:cs typeface="B Yekan" panose="00000400000000000000" pitchFamily="2" charset="-78"/>
            </a:endParaRPr>
          </a:p>
        </p:txBody>
      </p:sp>
    </p:spTree>
    <p:extLst>
      <p:ext uri="{BB962C8B-B14F-4D97-AF65-F5344CB8AC3E}">
        <p14:creationId xmlns:p14="http://schemas.microsoft.com/office/powerpoint/2010/main" val="1033116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Mean Squared Error (MSE</a:t>
            </a:r>
            <a:r>
              <a:rPr lang="en-US" b="1" dirty="0" smtClean="0"/>
              <a:t>)</a:t>
            </a:r>
            <a:endParaRPr lang="en-US" dirty="0"/>
          </a:p>
        </p:txBody>
      </p:sp>
      <p:pic>
        <p:nvPicPr>
          <p:cNvPr id="1026" name="Picture 2" descr="https://miro.medium.com/v2/resize:fit:376/1*kjfms6RCnHVMLRSq75AD0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8698" y="2540881"/>
            <a:ext cx="4774603" cy="1396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290427" y="4962462"/>
            <a:ext cx="6601746" cy="895475"/>
          </a:xfrm>
          <a:prstGeom prst="rect">
            <a:avLst/>
          </a:prstGeom>
        </p:spPr>
      </p:pic>
    </p:spTree>
    <p:extLst>
      <p:ext uri="{BB962C8B-B14F-4D97-AF65-F5344CB8AC3E}">
        <p14:creationId xmlns:p14="http://schemas.microsoft.com/office/powerpoint/2010/main" val="33867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Mean Absolute Error (MAE</a:t>
            </a:r>
            <a:r>
              <a:rPr lang="en-US" b="1" dirty="0" smtClean="0"/>
              <a:t>)</a:t>
            </a:r>
            <a:endParaRPr lang="en-US" dirty="0"/>
          </a:p>
        </p:txBody>
      </p:sp>
      <p:pic>
        <p:nvPicPr>
          <p:cNvPr id="2050" name="Picture 2" descr="https://miro.medium.com/v2/resize:fit:376/1*78B4XwuVtBbacdTFIkjOX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8698" y="2221630"/>
            <a:ext cx="4774603" cy="13968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704625" y="4149397"/>
            <a:ext cx="6782747" cy="943107"/>
          </a:xfrm>
          <a:prstGeom prst="rect">
            <a:avLst/>
          </a:prstGeom>
        </p:spPr>
      </p:pic>
    </p:spTree>
    <p:extLst>
      <p:ext uri="{BB962C8B-B14F-4D97-AF65-F5344CB8AC3E}">
        <p14:creationId xmlns:p14="http://schemas.microsoft.com/office/powerpoint/2010/main" val="792422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Binary Cross-Entropy/Log </a:t>
            </a:r>
            <a:r>
              <a:rPr lang="en-US" b="1" dirty="0" smtClean="0"/>
              <a:t>Loss</a:t>
            </a:r>
            <a:endParaRPr lang="en-US" dirty="0"/>
          </a:p>
        </p:txBody>
      </p:sp>
      <p:pic>
        <p:nvPicPr>
          <p:cNvPr id="3074" name="Picture 2" descr="https://miro.medium.com/v2/resize:fit:700/1*gbe2JiIk6Vsf32ulhhahC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1555" y="2369433"/>
            <a:ext cx="8888889" cy="143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995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Categorical Cross-Entropy </a:t>
            </a:r>
            <a:r>
              <a:rPr lang="en-US" b="1" dirty="0" smtClean="0"/>
              <a:t>Loss</a:t>
            </a:r>
            <a:endParaRPr lang="en-US" dirty="0"/>
          </a:p>
        </p:txBody>
      </p:sp>
      <p:pic>
        <p:nvPicPr>
          <p:cNvPr id="4098" name="Picture 2" descr="https://miro.medium.com/v2/resize:fit:568/1*HOCJtpCyQzWX8Xp3H8Ez2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9651" y="1949332"/>
            <a:ext cx="7212698" cy="180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605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03175" y="2772698"/>
            <a:ext cx="7549675" cy="1051221"/>
          </a:xfrm>
          <a:prstGeom prst="rect">
            <a:avLst/>
          </a:prstGeom>
        </p:spPr>
      </p:pic>
    </p:spTree>
    <p:extLst>
      <p:ext uri="{BB962C8B-B14F-4D97-AF65-F5344CB8AC3E}">
        <p14:creationId xmlns:p14="http://schemas.microsoft.com/office/powerpoint/2010/main" val="3630744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8607" y="1479263"/>
            <a:ext cx="4107158" cy="371085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9" y="1981200"/>
            <a:ext cx="6695711" cy="2706980"/>
          </a:xfrm>
          <a:prstGeom prst="rect">
            <a:avLst/>
          </a:prstGeom>
        </p:spPr>
      </p:pic>
    </p:spTree>
    <p:extLst>
      <p:ext uri="{BB962C8B-B14F-4D97-AF65-F5344CB8AC3E}">
        <p14:creationId xmlns:p14="http://schemas.microsoft.com/office/powerpoint/2010/main" val="469808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Classification</a:t>
            </a:r>
            <a:endParaRPr lang="en-US" dirty="0"/>
          </a:p>
        </p:txBody>
      </p:sp>
      <p:sp>
        <p:nvSpPr>
          <p:cNvPr id="3" name="Content Placeholder 2"/>
          <p:cNvSpPr>
            <a:spLocks noGrp="1"/>
          </p:cNvSpPr>
          <p:nvPr>
            <p:ph idx="1"/>
          </p:nvPr>
        </p:nvSpPr>
        <p:spPr/>
        <p:txBody>
          <a:bodyPr>
            <a:normAutofit/>
          </a:bodyPr>
          <a:lstStyle/>
          <a:p>
            <a:pPr algn="r" rtl="1">
              <a:buFontTx/>
              <a:buChar char="-"/>
            </a:pPr>
            <a:r>
              <a:rPr lang="fa-IR" sz="2000" dirty="0" smtClean="0">
                <a:cs typeface="B Yekan" panose="00000400000000000000" pitchFamily="2" charset="-78"/>
              </a:rPr>
              <a:t>پیش بینی دو کلاس</a:t>
            </a:r>
          </a:p>
          <a:p>
            <a:pPr algn="r" rtl="1">
              <a:buFontTx/>
              <a:buChar char="-"/>
            </a:pPr>
            <a:r>
              <a:rPr lang="fa-IR" sz="2000" dirty="0" smtClean="0">
                <a:cs typeface="B Yekan" panose="00000400000000000000" pitchFamily="2" charset="-78"/>
              </a:rPr>
              <a:t>تابع فعال سازی: </a:t>
            </a:r>
            <a:r>
              <a:rPr lang="en-US" sz="2000" dirty="0" smtClean="0">
                <a:cs typeface="B Yekan" panose="00000400000000000000" pitchFamily="2" charset="-78"/>
              </a:rPr>
              <a:t>sigmoid </a:t>
            </a:r>
            <a:r>
              <a:rPr lang="fa-IR" sz="2000" dirty="0">
                <a:cs typeface="B Yekan" panose="00000400000000000000" pitchFamily="2" charset="-78"/>
              </a:rPr>
              <a:t> </a:t>
            </a:r>
            <a:r>
              <a:rPr lang="fa-IR" sz="2000" dirty="0" smtClean="0">
                <a:cs typeface="B Yekan" panose="00000400000000000000" pitchFamily="2" charset="-78"/>
              </a:rPr>
              <a:t> مقدار احتمال بین 0-1</a:t>
            </a:r>
          </a:p>
          <a:p>
            <a:pPr algn="r" rtl="1">
              <a:buFontTx/>
              <a:buChar char="-"/>
            </a:pPr>
            <a:r>
              <a:rPr lang="fa-IR" sz="2000" dirty="0" smtClean="0">
                <a:cs typeface="B Yekan" panose="00000400000000000000" pitchFamily="2" charset="-78"/>
              </a:rPr>
              <a:t>تابع هزینه: </a:t>
            </a:r>
            <a:r>
              <a:rPr lang="en-US" sz="2000" dirty="0" smtClean="0">
                <a:cs typeface="B Yekan" panose="00000400000000000000" pitchFamily="2" charset="-78"/>
              </a:rPr>
              <a:t>Binary </a:t>
            </a:r>
            <a:r>
              <a:rPr lang="en-US" sz="2000" dirty="0" err="1" smtClean="0">
                <a:cs typeface="B Yekan" panose="00000400000000000000" pitchFamily="2" charset="-78"/>
              </a:rPr>
              <a:t>Crossentropy</a:t>
            </a:r>
            <a:r>
              <a:rPr lang="en-US" sz="2000" dirty="0" smtClean="0">
                <a:cs typeface="B Yekan" panose="00000400000000000000" pitchFamily="2" charset="-78"/>
              </a:rPr>
              <a:t> </a:t>
            </a:r>
            <a:r>
              <a:rPr lang="fa-IR" sz="2000" dirty="0" smtClean="0">
                <a:cs typeface="B Yekan" panose="00000400000000000000" pitchFamily="2" charset="-78"/>
              </a:rPr>
              <a:t> مقدار اختلاف میان دو توزیع احتمال را اندازه می گیرد.</a:t>
            </a:r>
          </a:p>
          <a:p>
            <a:pPr algn="r" rtl="1">
              <a:buFontTx/>
              <a:buChar char="-"/>
            </a:pPr>
            <a:r>
              <a:rPr lang="fa-IR" sz="2000" dirty="0" smtClean="0">
                <a:cs typeface="B Yekan" panose="00000400000000000000" pitchFamily="2" charset="-78"/>
              </a:rPr>
              <a:t>نوع برچسب: 0 یا 1</a:t>
            </a:r>
          </a:p>
          <a:p>
            <a:pPr algn="r" rtl="1">
              <a:buFontTx/>
              <a:buChar char="-"/>
            </a:pPr>
            <a:endParaRPr lang="en-US" sz="2000" dirty="0">
              <a:cs typeface="B Yekan" panose="00000400000000000000" pitchFamily="2" charset="-78"/>
            </a:endParaRPr>
          </a:p>
        </p:txBody>
      </p:sp>
    </p:spTree>
    <p:extLst>
      <p:ext uri="{BB962C8B-B14F-4D97-AF65-F5344CB8AC3E}">
        <p14:creationId xmlns:p14="http://schemas.microsoft.com/office/powerpoint/2010/main" val="287561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Multi-Class Classification</a:t>
            </a:r>
            <a:endParaRPr lang="en-US" dirty="0"/>
          </a:p>
        </p:txBody>
      </p:sp>
      <p:sp>
        <p:nvSpPr>
          <p:cNvPr id="3" name="Content Placeholder 2"/>
          <p:cNvSpPr>
            <a:spLocks noGrp="1"/>
          </p:cNvSpPr>
          <p:nvPr>
            <p:ph idx="1"/>
          </p:nvPr>
        </p:nvSpPr>
        <p:spPr/>
        <p:txBody>
          <a:bodyPr>
            <a:normAutofit/>
          </a:bodyPr>
          <a:lstStyle/>
          <a:p>
            <a:pPr algn="r" rtl="1">
              <a:buFontTx/>
              <a:buChar char="-"/>
            </a:pPr>
            <a:r>
              <a:rPr lang="fa-IR" sz="2000" dirty="0" smtClean="0">
                <a:cs typeface="B Yekan" panose="00000400000000000000" pitchFamily="2" charset="-78"/>
              </a:rPr>
              <a:t>پیش بینی بیش از دو کلاس</a:t>
            </a:r>
          </a:p>
          <a:p>
            <a:pPr algn="r" rtl="1">
              <a:buFontTx/>
              <a:buChar char="-"/>
            </a:pPr>
            <a:r>
              <a:rPr lang="fa-IR" sz="2000" dirty="0" smtClean="0">
                <a:cs typeface="B Yekan" panose="00000400000000000000" pitchFamily="2" charset="-78"/>
              </a:rPr>
              <a:t>تابع فعال سازی: </a:t>
            </a:r>
            <a:r>
              <a:rPr lang="en-US" sz="2000" dirty="0" err="1" smtClean="0">
                <a:cs typeface="B Yekan" panose="00000400000000000000" pitchFamily="2" charset="-78"/>
              </a:rPr>
              <a:t>softmax</a:t>
            </a:r>
            <a:r>
              <a:rPr lang="en-US" sz="2000" dirty="0" smtClean="0">
                <a:cs typeface="B Yekan" panose="00000400000000000000" pitchFamily="2" charset="-78"/>
              </a:rPr>
              <a:t> </a:t>
            </a:r>
            <a:r>
              <a:rPr lang="fa-IR" sz="2000" dirty="0" smtClean="0">
                <a:cs typeface="B Yekan" panose="00000400000000000000" pitchFamily="2" charset="-78"/>
              </a:rPr>
              <a:t>  مقدار</a:t>
            </a:r>
            <a:r>
              <a:rPr lang="en-US" sz="2000" dirty="0" smtClean="0">
                <a:cs typeface="B Yekan" panose="00000400000000000000" pitchFamily="2" charset="-78"/>
              </a:rPr>
              <a:t> </a:t>
            </a:r>
            <a:r>
              <a:rPr lang="fa-IR" sz="2000" dirty="0" smtClean="0">
                <a:cs typeface="B Yekan" panose="00000400000000000000" pitchFamily="2" charset="-78"/>
              </a:rPr>
              <a:t>تابع توزیع احتمال بین 0-1</a:t>
            </a:r>
          </a:p>
          <a:p>
            <a:pPr algn="r" rtl="1">
              <a:buFontTx/>
              <a:buChar char="-"/>
            </a:pPr>
            <a:r>
              <a:rPr lang="fa-IR" sz="2000" dirty="0" smtClean="0">
                <a:cs typeface="B Yekan" panose="00000400000000000000" pitchFamily="2" charset="-78"/>
              </a:rPr>
              <a:t>تابع هزینه: </a:t>
            </a:r>
            <a:r>
              <a:rPr lang="en-US" sz="2000" dirty="0" smtClean="0">
                <a:cs typeface="B Yekan" panose="00000400000000000000" pitchFamily="2" charset="-78"/>
              </a:rPr>
              <a:t>sparse </a:t>
            </a:r>
            <a:r>
              <a:rPr lang="en-US" sz="2000" dirty="0" err="1" smtClean="0">
                <a:cs typeface="B Yekan" panose="00000400000000000000" pitchFamily="2" charset="-78"/>
              </a:rPr>
              <a:t>Categorcial</a:t>
            </a:r>
            <a:r>
              <a:rPr lang="en-US" sz="2000" dirty="0" smtClean="0">
                <a:cs typeface="B Yekan" panose="00000400000000000000" pitchFamily="2" charset="-78"/>
              </a:rPr>
              <a:t> </a:t>
            </a:r>
            <a:r>
              <a:rPr lang="en-US" sz="2000" dirty="0" err="1" smtClean="0">
                <a:cs typeface="B Yekan" panose="00000400000000000000" pitchFamily="2" charset="-78"/>
              </a:rPr>
              <a:t>Crossentropy</a:t>
            </a:r>
            <a:r>
              <a:rPr lang="en-US" sz="2000" dirty="0" smtClean="0">
                <a:cs typeface="B Yekan" panose="00000400000000000000" pitchFamily="2" charset="-78"/>
              </a:rPr>
              <a:t> </a:t>
            </a:r>
            <a:r>
              <a:rPr lang="fa-IR" sz="2000" dirty="0" smtClean="0">
                <a:cs typeface="B Yekan" panose="00000400000000000000" pitchFamily="2" charset="-78"/>
              </a:rPr>
              <a:t> مقدار اختلاف میان دو توزیع احتمال را اندازه می گیرد.</a:t>
            </a:r>
          </a:p>
          <a:p>
            <a:pPr algn="r" rtl="1">
              <a:buFontTx/>
              <a:buChar char="-"/>
            </a:pPr>
            <a:r>
              <a:rPr lang="fa-IR" sz="2000" dirty="0" smtClean="0">
                <a:cs typeface="B Yekan" panose="00000400000000000000" pitchFamily="2" charset="-78"/>
              </a:rPr>
              <a:t>نوع برچسب: </a:t>
            </a:r>
            <a:r>
              <a:rPr lang="en-US" sz="2000" dirty="0" smtClean="0">
                <a:cs typeface="B Yekan" panose="00000400000000000000" pitchFamily="2" charset="-78"/>
              </a:rPr>
              <a:t> </a:t>
            </a:r>
            <a:r>
              <a:rPr lang="fa-IR" sz="2000" dirty="0" smtClean="0">
                <a:cs typeface="B Yekan" panose="00000400000000000000" pitchFamily="2" charset="-78"/>
              </a:rPr>
              <a:t>مقادیر صحیح 0، 1، 2، ...</a:t>
            </a:r>
          </a:p>
          <a:p>
            <a:pPr algn="r" rtl="1">
              <a:buFontTx/>
              <a:buChar char="-"/>
            </a:pPr>
            <a:endParaRPr lang="en-US" sz="2000" dirty="0">
              <a:cs typeface="B Yekan" panose="00000400000000000000" pitchFamily="2" charset="-78"/>
            </a:endParaRPr>
          </a:p>
        </p:txBody>
      </p:sp>
    </p:spTree>
    <p:extLst>
      <p:ext uri="{BB962C8B-B14F-4D97-AF65-F5344CB8AC3E}">
        <p14:creationId xmlns:p14="http://schemas.microsoft.com/office/powerpoint/2010/main" val="358340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Yekan" panose="00000400000000000000" pitchFamily="2" charset="-78"/>
              </a:rPr>
              <a:t>اشتباه نشود!</a:t>
            </a:r>
            <a:endParaRPr lang="en-US" dirty="0">
              <a:cs typeface="B Yekan" panose="00000400000000000000" pitchFamily="2" charset="-78"/>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smtClean="0"/>
          </a:p>
          <a:p>
            <a:pPr marL="0" indent="0" algn="ct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98128632"/>
              </p:ext>
            </p:extLst>
          </p:nvPr>
        </p:nvGraphicFramePr>
        <p:xfrm>
          <a:off x="955963" y="1825625"/>
          <a:ext cx="10280073" cy="3379603"/>
        </p:xfrm>
        <a:graphic>
          <a:graphicData uri="http://schemas.openxmlformats.org/drawingml/2006/table">
            <a:tbl>
              <a:tblPr firstRow="1" bandRow="1">
                <a:tableStyleId>{3B4B98B0-60AC-42C2-AFA5-B58CD77FA1E5}</a:tableStyleId>
              </a:tblPr>
              <a:tblGrid>
                <a:gridCol w="4973782">
                  <a:extLst>
                    <a:ext uri="{9D8B030D-6E8A-4147-A177-3AD203B41FA5}">
                      <a16:colId xmlns:a16="http://schemas.microsoft.com/office/drawing/2014/main" val="2385644828"/>
                    </a:ext>
                  </a:extLst>
                </a:gridCol>
                <a:gridCol w="5306291">
                  <a:extLst>
                    <a:ext uri="{9D8B030D-6E8A-4147-A177-3AD203B41FA5}">
                      <a16:colId xmlns:a16="http://schemas.microsoft.com/office/drawing/2014/main" val="73671487"/>
                    </a:ext>
                  </a:extLst>
                </a:gridCol>
              </a:tblGrid>
              <a:tr h="820593">
                <a:tc>
                  <a:txBody>
                    <a:bodyPr/>
                    <a:lstStyle/>
                    <a:p>
                      <a:pPr algn="ctr"/>
                      <a:r>
                        <a:rPr lang="en-U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ource Code Pro" panose="020B0509030403020204" pitchFamily="49" charset="0"/>
                        </a:rPr>
                        <a:t>Binary</a:t>
                      </a:r>
                      <a:endPar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ource Code Pro" panose="020B050903040302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ource Code Pro" panose="020B0509030403020204" pitchFamily="49" charset="0"/>
                        </a:rPr>
                        <a:t>Multi-class</a:t>
                      </a:r>
                    </a:p>
                    <a:p>
                      <a:pPr algn="ctr"/>
                      <a:endParaRPr lang="en-US" sz="2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ource Code Pro" panose="020B0509030403020204" pitchFamily="49" charset="0"/>
                      </a:endParaRPr>
                    </a:p>
                  </a:txBody>
                  <a:tcPr/>
                </a:tc>
                <a:extLst>
                  <a:ext uri="{0D108BD9-81ED-4DB2-BD59-A6C34878D82A}">
                    <a16:rowId xmlns:a16="http://schemas.microsoft.com/office/drawing/2014/main" val="4114400865"/>
                  </a:ext>
                </a:extLst>
              </a:tr>
              <a:tr h="1128453">
                <a:tc>
                  <a:txBody>
                    <a:bodyPr/>
                    <a:lstStyle/>
                    <a:p>
                      <a:pPr algn="ctr"/>
                      <a:r>
                        <a:rPr lang="en-US" sz="2400" dirty="0" smtClean="0"/>
                        <a:t>Binary </a:t>
                      </a:r>
                      <a:r>
                        <a:rPr lang="en-US" sz="2400" dirty="0" err="1" smtClean="0"/>
                        <a:t>Crossentropy</a:t>
                      </a:r>
                      <a:r>
                        <a:rPr lang="en-US" sz="2400" dirty="0" smtClean="0"/>
                        <a:t> </a:t>
                      </a:r>
                    </a:p>
                    <a:p>
                      <a:pPr algn="ctr"/>
                      <a:r>
                        <a:rPr lang="en-US" sz="2400" dirty="0" smtClean="0">
                          <a:latin typeface="Source Code Pro" panose="020B0509030403020204" pitchFamily="49" charset="0"/>
                        </a:rPr>
                        <a:t>(0, 1)</a:t>
                      </a:r>
                      <a:endParaRPr lang="en-US" sz="2400" dirty="0">
                        <a:latin typeface="Source Code Pro" panose="020B050903040302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sparse Categorical </a:t>
                      </a:r>
                      <a:r>
                        <a:rPr lang="en-US" sz="2400" dirty="0" err="1" smtClean="0"/>
                        <a:t>Crossentropy</a:t>
                      </a:r>
                      <a:endParaRPr lang="en-US" sz="2400" dirty="0" smtClean="0"/>
                    </a:p>
                    <a:p>
                      <a:pPr algn="ctr"/>
                      <a:r>
                        <a:rPr lang="en-US" sz="2400" dirty="0" smtClean="0">
                          <a:latin typeface="Source Code Pro" panose="020B0509030403020204" pitchFamily="49" charset="0"/>
                        </a:rPr>
                        <a:t>(0, 1, 2, 3 ..)</a:t>
                      </a:r>
                      <a:endParaRPr lang="en-US" sz="2400" dirty="0">
                        <a:latin typeface="Source Code Pro" panose="020B0509030403020204" pitchFamily="49" charset="0"/>
                      </a:endParaRPr>
                    </a:p>
                  </a:txBody>
                  <a:tcPr/>
                </a:tc>
                <a:extLst>
                  <a:ext uri="{0D108BD9-81ED-4DB2-BD59-A6C34878D82A}">
                    <a16:rowId xmlns:a16="http://schemas.microsoft.com/office/drawing/2014/main" val="1981918790"/>
                  </a:ext>
                </a:extLst>
              </a:tr>
              <a:tr h="653135">
                <a:tc>
                  <a:txBody>
                    <a:bodyPr/>
                    <a:lstStyle/>
                    <a:p>
                      <a:pPr algn="ctr"/>
                      <a:r>
                        <a:rPr lang="en-US" sz="2400" dirty="0" smtClean="0"/>
                        <a:t>sigmoid</a:t>
                      </a:r>
                      <a:endParaRPr lang="en-US" sz="2400" dirty="0">
                        <a:latin typeface="Source Code Pro" panose="020B0509030403020204" pitchFamily="49" charset="0"/>
                      </a:endParaRPr>
                    </a:p>
                  </a:txBody>
                  <a:tcPr/>
                </a:tc>
                <a:tc>
                  <a:txBody>
                    <a:bodyPr/>
                    <a:lstStyle/>
                    <a:p>
                      <a:pPr algn="ctr"/>
                      <a:r>
                        <a:rPr lang="en-US" sz="2400" dirty="0" err="1" smtClean="0"/>
                        <a:t>softmax</a:t>
                      </a:r>
                      <a:endParaRPr lang="en-US" sz="2400" dirty="0">
                        <a:latin typeface="Source Code Pro" panose="020B0509030403020204" pitchFamily="49" charset="0"/>
                      </a:endParaRPr>
                    </a:p>
                  </a:txBody>
                  <a:tcPr/>
                </a:tc>
                <a:extLst>
                  <a:ext uri="{0D108BD9-81ED-4DB2-BD59-A6C34878D82A}">
                    <a16:rowId xmlns:a16="http://schemas.microsoft.com/office/drawing/2014/main" val="3872499541"/>
                  </a:ext>
                </a:extLst>
              </a:tr>
              <a:tr h="653135">
                <a:tc>
                  <a:txBody>
                    <a:bodyPr/>
                    <a:lstStyle/>
                    <a:p>
                      <a:pPr algn="ctr"/>
                      <a:r>
                        <a:rPr lang="en-US" sz="2400" dirty="0" smtClean="0">
                          <a:latin typeface="Source Code Pro" panose="020B0509030403020204" pitchFamily="49" charset="0"/>
                        </a:rPr>
                        <a:t>spam - email</a:t>
                      </a:r>
                      <a:endParaRPr lang="en-US" sz="2400" dirty="0">
                        <a:latin typeface="Source Code Pro" panose="020B0509030403020204" pitchFamily="49" charset="0"/>
                      </a:endParaRPr>
                    </a:p>
                  </a:txBody>
                  <a:tcPr/>
                </a:tc>
                <a:tc>
                  <a:txBody>
                    <a:bodyPr/>
                    <a:lstStyle/>
                    <a:p>
                      <a:pPr algn="ctr"/>
                      <a:r>
                        <a:rPr lang="en-US" sz="2400" dirty="0" smtClean="0">
                          <a:latin typeface="Source Code Pro" panose="020B0509030403020204" pitchFamily="49" charset="0"/>
                        </a:rPr>
                        <a:t>pant,</a:t>
                      </a:r>
                      <a:r>
                        <a:rPr lang="en-US" sz="2400" baseline="0" dirty="0" smtClean="0">
                          <a:latin typeface="Source Code Pro" panose="020B0509030403020204" pitchFamily="49" charset="0"/>
                        </a:rPr>
                        <a:t> T-shirt, etc.</a:t>
                      </a:r>
                      <a:endParaRPr lang="en-US" sz="2400" dirty="0">
                        <a:latin typeface="Source Code Pro" panose="020B0509030403020204" pitchFamily="49" charset="0"/>
                      </a:endParaRPr>
                    </a:p>
                  </a:txBody>
                  <a:tcPr/>
                </a:tc>
                <a:extLst>
                  <a:ext uri="{0D108BD9-81ED-4DB2-BD59-A6C34878D82A}">
                    <a16:rowId xmlns:a16="http://schemas.microsoft.com/office/drawing/2014/main" val="2733244138"/>
                  </a:ext>
                </a:extLst>
              </a:tr>
            </a:tbl>
          </a:graphicData>
        </a:graphic>
      </p:graphicFrame>
      <p:sp>
        <p:nvSpPr>
          <p:cNvPr id="5" name="Rectangle 4"/>
          <p:cNvSpPr/>
          <p:nvPr/>
        </p:nvSpPr>
        <p:spPr>
          <a:xfrm>
            <a:off x="3174566" y="5942568"/>
            <a:ext cx="4512838" cy="369332"/>
          </a:xfrm>
          <a:prstGeom prst="rect">
            <a:avLst/>
          </a:prstGeom>
        </p:spPr>
        <p:txBody>
          <a:bodyPr wrap="none">
            <a:spAutoFit/>
          </a:bodyPr>
          <a:lstStyle/>
          <a:p>
            <a:pPr algn="ctr">
              <a:defRPr/>
            </a:pPr>
            <a:r>
              <a:rPr lang="en-US" dirty="0" smtClean="0"/>
              <a:t>Categorical </a:t>
            </a:r>
            <a:r>
              <a:rPr lang="en-US" dirty="0" err="1" smtClean="0"/>
              <a:t>Crossentropy</a:t>
            </a:r>
            <a:r>
              <a:rPr lang="en-US" dirty="0" smtClean="0"/>
              <a:t> </a:t>
            </a:r>
            <a:r>
              <a:rPr lang="en-US" dirty="0" smtClean="0">
                <a:sym typeface="Wingdings" panose="05000000000000000000" pitchFamily="2" charset="2"/>
              </a:rPr>
              <a:t> one-hot encoding</a:t>
            </a:r>
            <a:endParaRPr lang="en-US" dirty="0"/>
          </a:p>
        </p:txBody>
      </p:sp>
    </p:spTree>
    <p:extLst>
      <p:ext uri="{BB962C8B-B14F-4D97-AF65-F5344CB8AC3E}">
        <p14:creationId xmlns:p14="http://schemas.microsoft.com/office/powerpoint/2010/main" val="162798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MLPs with </a:t>
            </a:r>
            <a:r>
              <a:rPr lang="en-US" dirty="0" err="1"/>
              <a:t>Keras</a:t>
            </a:r>
            <a:endParaRPr lang="en-US" dirty="0"/>
          </a:p>
        </p:txBody>
      </p:sp>
      <p:pic>
        <p:nvPicPr>
          <p:cNvPr id="4" name="Picture 3"/>
          <p:cNvPicPr>
            <a:picLocks noChangeAspect="1"/>
          </p:cNvPicPr>
          <p:nvPr/>
        </p:nvPicPr>
        <p:blipFill>
          <a:blip r:embed="rId2"/>
          <a:stretch>
            <a:fillRect/>
          </a:stretch>
        </p:blipFill>
        <p:spPr>
          <a:xfrm>
            <a:off x="838200" y="2078615"/>
            <a:ext cx="5599123" cy="1800657"/>
          </a:xfrm>
          <a:prstGeom prst="rect">
            <a:avLst/>
          </a:prstGeom>
        </p:spPr>
      </p:pic>
      <p:pic>
        <p:nvPicPr>
          <p:cNvPr id="5" name="Picture 4"/>
          <p:cNvPicPr>
            <a:picLocks noChangeAspect="1"/>
          </p:cNvPicPr>
          <p:nvPr/>
        </p:nvPicPr>
        <p:blipFill>
          <a:blip r:embed="rId3"/>
          <a:stretch>
            <a:fillRect/>
          </a:stretch>
        </p:blipFill>
        <p:spPr>
          <a:xfrm>
            <a:off x="685799" y="3879272"/>
            <a:ext cx="2746021" cy="1820219"/>
          </a:xfrm>
          <a:prstGeom prst="rect">
            <a:avLst/>
          </a:prstGeom>
        </p:spPr>
      </p:pic>
      <p:pic>
        <p:nvPicPr>
          <p:cNvPr id="6" name="Picture 5"/>
          <p:cNvPicPr>
            <a:picLocks noChangeAspect="1"/>
          </p:cNvPicPr>
          <p:nvPr/>
        </p:nvPicPr>
        <p:blipFill>
          <a:blip r:embed="rId4"/>
          <a:stretch>
            <a:fillRect/>
          </a:stretch>
        </p:blipFill>
        <p:spPr>
          <a:xfrm>
            <a:off x="838200" y="5679929"/>
            <a:ext cx="7717741" cy="936836"/>
          </a:xfrm>
          <a:prstGeom prst="rect">
            <a:avLst/>
          </a:prstGeom>
        </p:spPr>
      </p:pic>
    </p:spTree>
    <p:extLst>
      <p:ext uri="{BB962C8B-B14F-4D97-AF65-F5344CB8AC3E}">
        <p14:creationId xmlns:p14="http://schemas.microsoft.com/office/powerpoint/2010/main" val="3937920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397207" y="808108"/>
            <a:ext cx="9144000" cy="849890"/>
          </a:xfrm>
        </p:spPr>
        <p:txBody>
          <a:bodyPr>
            <a:normAutofit/>
          </a:bodyPr>
          <a:lstStyle/>
          <a:p>
            <a:r>
              <a:rPr lang="fa-IR" sz="3200" dirty="0" smtClean="0">
                <a:latin typeface="Roboto" panose="02000000000000000000" pitchFamily="2" charset="0"/>
                <a:ea typeface="Roboto" panose="02000000000000000000" pitchFamily="2" charset="0"/>
                <a:cs typeface="B Yekan" panose="00000400000000000000" pitchFamily="2" charset="-78"/>
              </a:rPr>
              <a:t>پرنده به هواپیما</a:t>
            </a:r>
            <a:endParaRPr lang="en-US" sz="4000" dirty="0">
              <a:solidFill>
                <a:srgbClr val="FF0000"/>
              </a:solidFill>
              <a:latin typeface="Roboto" panose="02000000000000000000" pitchFamily="2" charset="0"/>
              <a:ea typeface="Roboto" panose="02000000000000000000" pitchFamily="2" charset="0"/>
              <a:cs typeface="B Yekan" panose="00000400000000000000" pitchFamily="2" charset="-78"/>
            </a:endParaRPr>
          </a:p>
        </p:txBody>
      </p:sp>
      <p:sp>
        <p:nvSpPr>
          <p:cNvPr id="7" name="Title 1"/>
          <p:cNvSpPr txBox="1">
            <a:spLocks/>
          </p:cNvSpPr>
          <p:nvPr/>
        </p:nvSpPr>
        <p:spPr>
          <a:xfrm>
            <a:off x="1397207" y="1233053"/>
            <a:ext cx="9144000" cy="8498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a-IR" sz="2400" dirty="0" smtClean="0">
                <a:solidFill>
                  <a:srgbClr val="FF0000"/>
                </a:solidFill>
                <a:latin typeface="Roboto" panose="02000000000000000000" pitchFamily="2" charset="0"/>
                <a:ea typeface="Roboto" panose="02000000000000000000" pitchFamily="2" charset="0"/>
                <a:cs typeface="B Yekan" panose="00000400000000000000" pitchFamily="2" charset="-78"/>
              </a:rPr>
              <a:t>الهام از طبیعت</a:t>
            </a:r>
            <a:endParaRPr lang="en-US" sz="3200" dirty="0">
              <a:solidFill>
                <a:srgbClr val="FF0000"/>
              </a:solidFill>
              <a:latin typeface="Roboto" panose="02000000000000000000" pitchFamily="2" charset="0"/>
              <a:ea typeface="Roboto" panose="02000000000000000000" pitchFamily="2" charset="0"/>
              <a:cs typeface="B Yekan" panose="00000400000000000000" pitchFamily="2" charset="-78"/>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4864" y="2507888"/>
            <a:ext cx="5803963" cy="3264729"/>
          </a:xfrm>
          <a:prstGeom prst="rect">
            <a:avLst/>
          </a:prstGeom>
        </p:spPr>
      </p:pic>
    </p:spTree>
    <p:extLst>
      <p:ext uri="{BB962C8B-B14F-4D97-AF65-F5344CB8AC3E}">
        <p14:creationId xmlns:p14="http://schemas.microsoft.com/office/powerpoint/2010/main" val="1304244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4990" y="354896"/>
            <a:ext cx="7739215" cy="1141395"/>
          </a:xfrm>
          <a:prstGeom prst="rect">
            <a:avLst/>
          </a:prstGeom>
        </p:spPr>
      </p:pic>
      <p:pic>
        <p:nvPicPr>
          <p:cNvPr id="5" name="Picture 4"/>
          <p:cNvPicPr>
            <a:picLocks noChangeAspect="1"/>
          </p:cNvPicPr>
          <p:nvPr/>
        </p:nvPicPr>
        <p:blipFill>
          <a:blip r:embed="rId3"/>
          <a:stretch>
            <a:fillRect/>
          </a:stretch>
        </p:blipFill>
        <p:spPr>
          <a:xfrm>
            <a:off x="525049" y="1260763"/>
            <a:ext cx="4880548" cy="1490711"/>
          </a:xfrm>
          <a:prstGeom prst="rect">
            <a:avLst/>
          </a:prstGeom>
        </p:spPr>
      </p:pic>
      <p:pic>
        <p:nvPicPr>
          <p:cNvPr id="6" name="Picture 5"/>
          <p:cNvPicPr>
            <a:picLocks noChangeAspect="1"/>
          </p:cNvPicPr>
          <p:nvPr/>
        </p:nvPicPr>
        <p:blipFill>
          <a:blip r:embed="rId4"/>
          <a:stretch>
            <a:fillRect/>
          </a:stretch>
        </p:blipFill>
        <p:spPr>
          <a:xfrm>
            <a:off x="1492408" y="2502728"/>
            <a:ext cx="9376914" cy="4050471"/>
          </a:xfrm>
          <a:prstGeom prst="rect">
            <a:avLst/>
          </a:prstGeom>
        </p:spPr>
      </p:pic>
    </p:spTree>
    <p:extLst>
      <p:ext uri="{BB962C8B-B14F-4D97-AF65-F5344CB8AC3E}">
        <p14:creationId xmlns:p14="http://schemas.microsoft.com/office/powerpoint/2010/main" val="2997913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Creating the model using the sequential API</a:t>
            </a:r>
          </a:p>
        </p:txBody>
      </p:sp>
      <p:pic>
        <p:nvPicPr>
          <p:cNvPr id="4" name="Picture 3"/>
          <p:cNvPicPr>
            <a:picLocks noChangeAspect="1"/>
          </p:cNvPicPr>
          <p:nvPr/>
        </p:nvPicPr>
        <p:blipFill>
          <a:blip r:embed="rId2"/>
          <a:stretch>
            <a:fillRect/>
          </a:stretch>
        </p:blipFill>
        <p:spPr>
          <a:xfrm>
            <a:off x="524428" y="1926216"/>
            <a:ext cx="8300917" cy="3324657"/>
          </a:xfrm>
          <a:prstGeom prst="rect">
            <a:avLst/>
          </a:prstGeom>
        </p:spPr>
      </p:pic>
      <p:sp>
        <p:nvSpPr>
          <p:cNvPr id="5" name="Rectangle 4"/>
          <p:cNvSpPr/>
          <p:nvPr/>
        </p:nvSpPr>
        <p:spPr>
          <a:xfrm>
            <a:off x="7646512" y="3403878"/>
            <a:ext cx="3992503" cy="369332"/>
          </a:xfrm>
          <a:prstGeom prst="rect">
            <a:avLst/>
          </a:prstGeom>
        </p:spPr>
        <p:txBody>
          <a:bodyPr wrap="none">
            <a:spAutoFit/>
          </a:bodyPr>
          <a:lstStyle/>
          <a:p>
            <a:r>
              <a:rPr lang="en-US" dirty="0"/>
              <a:t>convert each input image into a 1D array</a:t>
            </a:r>
          </a:p>
        </p:txBody>
      </p:sp>
      <p:sp>
        <p:nvSpPr>
          <p:cNvPr id="6" name="Rectangle 5"/>
          <p:cNvSpPr/>
          <p:nvPr/>
        </p:nvSpPr>
        <p:spPr>
          <a:xfrm>
            <a:off x="4827592" y="2289003"/>
            <a:ext cx="6111288" cy="369332"/>
          </a:xfrm>
          <a:prstGeom prst="rect">
            <a:avLst/>
          </a:prstGeom>
        </p:spPr>
        <p:txBody>
          <a:bodyPr wrap="none">
            <a:spAutoFit/>
          </a:bodyPr>
          <a:lstStyle/>
          <a:p>
            <a:r>
              <a:rPr lang="en-US" dirty="0"/>
              <a:t>set </a:t>
            </a:r>
            <a:r>
              <a:rPr lang="en-US" dirty="0" err="1"/>
              <a:t>TensorFlow’s</a:t>
            </a:r>
            <a:r>
              <a:rPr lang="en-US" dirty="0"/>
              <a:t> random seed to make the results reproducible</a:t>
            </a:r>
          </a:p>
        </p:txBody>
      </p:sp>
      <p:sp>
        <p:nvSpPr>
          <p:cNvPr id="7" name="Rectangle 6"/>
          <p:cNvSpPr/>
          <p:nvPr/>
        </p:nvSpPr>
        <p:spPr>
          <a:xfrm>
            <a:off x="6673095" y="2617625"/>
            <a:ext cx="4680705" cy="369332"/>
          </a:xfrm>
          <a:prstGeom prst="rect">
            <a:avLst/>
          </a:prstGeom>
        </p:spPr>
        <p:txBody>
          <a:bodyPr wrap="none">
            <a:spAutoFit/>
          </a:bodyPr>
          <a:lstStyle/>
          <a:p>
            <a:r>
              <a:rPr lang="en-US" dirty="0"/>
              <a:t>simplest kind of </a:t>
            </a:r>
            <a:r>
              <a:rPr lang="en-US" dirty="0" err="1"/>
              <a:t>Keras</a:t>
            </a:r>
            <a:r>
              <a:rPr lang="en-US" dirty="0"/>
              <a:t> model for neural network</a:t>
            </a:r>
          </a:p>
        </p:txBody>
      </p:sp>
    </p:spTree>
    <p:extLst>
      <p:ext uri="{BB962C8B-B14F-4D97-AF65-F5344CB8AC3E}">
        <p14:creationId xmlns:p14="http://schemas.microsoft.com/office/powerpoint/2010/main" val="3276593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way (passing list of layers)</a:t>
            </a:r>
            <a:endParaRPr lang="en-US" dirty="0"/>
          </a:p>
        </p:txBody>
      </p:sp>
      <p:pic>
        <p:nvPicPr>
          <p:cNvPr id="4" name="Content Placeholder 3"/>
          <p:cNvPicPr>
            <a:picLocks noGrp="1" noChangeAspect="1"/>
          </p:cNvPicPr>
          <p:nvPr>
            <p:ph idx="1"/>
          </p:nvPr>
        </p:nvPicPr>
        <p:blipFill>
          <a:blip r:embed="rId2"/>
          <a:stretch>
            <a:fillRect/>
          </a:stretch>
        </p:blipFill>
        <p:spPr>
          <a:xfrm>
            <a:off x="3224316" y="2339485"/>
            <a:ext cx="5743368" cy="2388833"/>
          </a:xfrm>
          <a:prstGeom prst="rect">
            <a:avLst/>
          </a:prstGeom>
        </p:spPr>
      </p:pic>
    </p:spTree>
    <p:extLst>
      <p:ext uri="{BB962C8B-B14F-4D97-AF65-F5344CB8AC3E}">
        <p14:creationId xmlns:p14="http://schemas.microsoft.com/office/powerpoint/2010/main" val="1219033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17996" y="858984"/>
            <a:ext cx="8872075" cy="5245848"/>
          </a:xfrm>
          <a:prstGeom prst="rect">
            <a:avLst/>
          </a:prstGeom>
        </p:spPr>
      </p:pic>
      <p:sp>
        <p:nvSpPr>
          <p:cNvPr id="5" name="Rectangle 4"/>
          <p:cNvSpPr/>
          <p:nvPr/>
        </p:nvSpPr>
        <p:spPr>
          <a:xfrm>
            <a:off x="7219741" y="3126431"/>
            <a:ext cx="4972259" cy="369332"/>
          </a:xfrm>
          <a:prstGeom prst="rect">
            <a:avLst/>
          </a:prstGeom>
        </p:spPr>
        <p:txBody>
          <a:bodyPr wrap="none">
            <a:spAutoFit/>
          </a:bodyPr>
          <a:lstStyle/>
          <a:p>
            <a:r>
              <a:rPr lang="en-US" dirty="0">
                <a:solidFill>
                  <a:srgbClr val="00B0F0"/>
                </a:solidFill>
              </a:rPr>
              <a:t>784 × 300 connection weights, plus 300 bias </a:t>
            </a:r>
            <a:r>
              <a:rPr lang="en-US" dirty="0" smtClean="0">
                <a:solidFill>
                  <a:srgbClr val="00B0F0"/>
                </a:solidFill>
              </a:rPr>
              <a:t>terms</a:t>
            </a:r>
            <a:endParaRPr lang="en-US" dirty="0">
              <a:solidFill>
                <a:srgbClr val="00B0F0"/>
              </a:solidFill>
            </a:endParaRPr>
          </a:p>
        </p:txBody>
      </p:sp>
    </p:spTree>
    <p:extLst>
      <p:ext uri="{BB962C8B-B14F-4D97-AF65-F5344CB8AC3E}">
        <p14:creationId xmlns:p14="http://schemas.microsoft.com/office/powerpoint/2010/main" val="352614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17683" y="1593272"/>
            <a:ext cx="7181912" cy="3419096"/>
          </a:xfrm>
          <a:prstGeom prst="rect">
            <a:avLst/>
          </a:prstGeom>
        </p:spPr>
      </p:pic>
    </p:spTree>
    <p:extLst>
      <p:ext uri="{BB962C8B-B14F-4D97-AF65-F5344CB8AC3E}">
        <p14:creationId xmlns:p14="http://schemas.microsoft.com/office/powerpoint/2010/main" val="295596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84005" y="1205345"/>
            <a:ext cx="7681060" cy="4306721"/>
          </a:xfrm>
          <a:prstGeom prst="rect">
            <a:avLst/>
          </a:prstGeom>
        </p:spPr>
      </p:pic>
    </p:spTree>
    <p:extLst>
      <p:ext uri="{BB962C8B-B14F-4D97-AF65-F5344CB8AC3E}">
        <p14:creationId xmlns:p14="http://schemas.microsoft.com/office/powerpoint/2010/main" val="3012712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the model</a:t>
            </a:r>
          </a:p>
        </p:txBody>
      </p:sp>
      <p:pic>
        <p:nvPicPr>
          <p:cNvPr id="4" name="Content Placeholder 3"/>
          <p:cNvPicPr>
            <a:picLocks noGrp="1" noChangeAspect="1"/>
          </p:cNvPicPr>
          <p:nvPr>
            <p:ph idx="1"/>
          </p:nvPr>
        </p:nvPicPr>
        <p:blipFill>
          <a:blip r:embed="rId2"/>
          <a:stretch>
            <a:fillRect/>
          </a:stretch>
        </p:blipFill>
        <p:spPr>
          <a:xfrm>
            <a:off x="838200" y="2341418"/>
            <a:ext cx="6826786" cy="1729213"/>
          </a:xfrm>
          <a:prstGeom prst="rect">
            <a:avLst/>
          </a:prstGeom>
        </p:spPr>
      </p:pic>
    </p:spTree>
    <p:extLst>
      <p:ext uri="{BB962C8B-B14F-4D97-AF65-F5344CB8AC3E}">
        <p14:creationId xmlns:p14="http://schemas.microsoft.com/office/powerpoint/2010/main" val="3814888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pic>
        <p:nvPicPr>
          <p:cNvPr id="4" name="Content Placeholder 3"/>
          <p:cNvPicPr>
            <a:picLocks noGrp="1" noChangeAspect="1"/>
          </p:cNvPicPr>
          <p:nvPr>
            <p:ph idx="1"/>
          </p:nvPr>
        </p:nvPicPr>
        <p:blipFill>
          <a:blip r:embed="rId2"/>
          <a:stretch>
            <a:fillRect/>
          </a:stretch>
        </p:blipFill>
        <p:spPr>
          <a:xfrm>
            <a:off x="3965862" y="782571"/>
            <a:ext cx="7085304" cy="1816233"/>
          </a:xfrm>
          <a:prstGeom prst="rect">
            <a:avLst/>
          </a:prstGeom>
        </p:spPr>
      </p:pic>
      <p:pic>
        <p:nvPicPr>
          <p:cNvPr id="8" name="Picture 7"/>
          <p:cNvPicPr>
            <a:picLocks noChangeAspect="1"/>
          </p:cNvPicPr>
          <p:nvPr/>
        </p:nvPicPr>
        <p:blipFill>
          <a:blip r:embed="rId3"/>
          <a:stretch>
            <a:fillRect/>
          </a:stretch>
        </p:blipFill>
        <p:spPr>
          <a:xfrm>
            <a:off x="3760210" y="2455966"/>
            <a:ext cx="7387938" cy="3958334"/>
          </a:xfrm>
          <a:prstGeom prst="rect">
            <a:avLst/>
          </a:prstGeom>
        </p:spPr>
      </p:pic>
      <p:sp>
        <p:nvSpPr>
          <p:cNvPr id="9" name="Rectangle 8"/>
          <p:cNvSpPr/>
          <p:nvPr/>
        </p:nvSpPr>
        <p:spPr>
          <a:xfrm>
            <a:off x="8606430" y="1703995"/>
            <a:ext cx="964303" cy="369332"/>
          </a:xfrm>
          <a:prstGeom prst="rect">
            <a:avLst/>
          </a:prstGeom>
        </p:spPr>
        <p:txBody>
          <a:bodyPr wrap="none">
            <a:spAutoFit/>
          </a:bodyPr>
          <a:lstStyle/>
          <a:p>
            <a:r>
              <a:rPr lang="en-US" dirty="0"/>
              <a:t>optional</a:t>
            </a:r>
          </a:p>
        </p:txBody>
      </p:sp>
      <p:sp>
        <p:nvSpPr>
          <p:cNvPr id="10" name="Rectangle 9"/>
          <p:cNvSpPr/>
          <p:nvPr/>
        </p:nvSpPr>
        <p:spPr>
          <a:xfrm>
            <a:off x="9200239" y="752983"/>
            <a:ext cx="1660904" cy="369332"/>
          </a:xfrm>
          <a:prstGeom prst="rect">
            <a:avLst/>
          </a:prstGeom>
        </p:spPr>
        <p:txBody>
          <a:bodyPr wrap="none">
            <a:spAutoFit/>
          </a:bodyPr>
          <a:lstStyle/>
          <a:p>
            <a:r>
              <a:rPr lang="en-US" dirty="0"/>
              <a:t>default to just 1</a:t>
            </a:r>
          </a:p>
        </p:txBody>
      </p:sp>
    </p:spTree>
    <p:extLst>
      <p:ext uri="{BB962C8B-B14F-4D97-AF65-F5344CB8AC3E}">
        <p14:creationId xmlns:p14="http://schemas.microsoft.com/office/powerpoint/2010/main" val="7849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96326" y="434651"/>
            <a:ext cx="3328344" cy="923095"/>
          </a:xfrm>
          <a:prstGeom prst="rect">
            <a:avLst/>
          </a:prstGeom>
        </p:spPr>
      </p:pic>
      <p:pic>
        <p:nvPicPr>
          <p:cNvPr id="6" name="Picture 5"/>
          <p:cNvPicPr>
            <a:picLocks noChangeAspect="1"/>
          </p:cNvPicPr>
          <p:nvPr/>
        </p:nvPicPr>
        <p:blipFill>
          <a:blip r:embed="rId3"/>
          <a:stretch>
            <a:fillRect/>
          </a:stretch>
        </p:blipFill>
        <p:spPr>
          <a:xfrm>
            <a:off x="696326" y="1170710"/>
            <a:ext cx="6386796" cy="5493254"/>
          </a:xfrm>
          <a:prstGeom prst="rect">
            <a:avLst/>
          </a:prstGeom>
        </p:spPr>
      </p:pic>
    </p:spTree>
    <p:extLst>
      <p:ext uri="{BB962C8B-B14F-4D97-AF65-F5344CB8AC3E}">
        <p14:creationId xmlns:p14="http://schemas.microsoft.com/office/powerpoint/2010/main" val="3579143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a:t>
            </a:r>
            <a:endParaRPr lang="en-US" dirty="0"/>
          </a:p>
        </p:txBody>
      </p:sp>
      <p:pic>
        <p:nvPicPr>
          <p:cNvPr id="4" name="Content Placeholder 3"/>
          <p:cNvPicPr>
            <a:picLocks noGrp="1" noChangeAspect="1"/>
          </p:cNvPicPr>
          <p:nvPr>
            <p:ph idx="1"/>
          </p:nvPr>
        </p:nvPicPr>
        <p:blipFill>
          <a:blip r:embed="rId2"/>
          <a:stretch>
            <a:fillRect/>
          </a:stretch>
        </p:blipFill>
        <p:spPr>
          <a:xfrm>
            <a:off x="838200" y="2133600"/>
            <a:ext cx="7739049" cy="1785935"/>
          </a:xfrm>
          <a:prstGeom prst="rect">
            <a:avLst/>
          </a:prstGeom>
        </p:spPr>
      </p:pic>
    </p:spTree>
    <p:extLst>
      <p:ext uri="{BB962C8B-B14F-4D97-AF65-F5344CB8AC3E}">
        <p14:creationId xmlns:p14="http://schemas.microsoft.com/office/powerpoint/2010/main" val="820058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classifying billions of images (e.g., Google Images</a:t>
            </a:r>
            <a:r>
              <a:rPr lang="en-US" dirty="0" smtClean="0"/>
              <a:t>)</a:t>
            </a:r>
          </a:p>
          <a:p>
            <a:r>
              <a:rPr lang="en-US" dirty="0"/>
              <a:t>powering speech recognition services (e.g., Apple’s Siri</a:t>
            </a:r>
            <a:r>
              <a:rPr lang="en-US" dirty="0" smtClean="0"/>
              <a:t>)</a:t>
            </a:r>
          </a:p>
          <a:p>
            <a:r>
              <a:rPr lang="en-US" dirty="0"/>
              <a:t>beat the world champion at the game of Go (DeepMind’s </a:t>
            </a:r>
            <a:r>
              <a:rPr lang="en-US" dirty="0" err="1"/>
              <a:t>AlphaGo</a:t>
            </a:r>
            <a:r>
              <a:rPr lang="en-US" dirty="0" smtClean="0"/>
              <a:t>)</a:t>
            </a:r>
          </a:p>
          <a:p>
            <a:r>
              <a:rPr lang="en-US" dirty="0" err="1" smtClean="0"/>
              <a:t>ChatGPT</a:t>
            </a:r>
            <a:endParaRPr lang="en-US" dirty="0"/>
          </a:p>
        </p:txBody>
      </p:sp>
    </p:spTree>
    <p:extLst>
      <p:ext uri="{BB962C8B-B14F-4D97-AF65-F5344CB8AC3E}">
        <p14:creationId xmlns:p14="http://schemas.microsoft.com/office/powerpoint/2010/main" val="1100640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2052" y="514223"/>
            <a:ext cx="1665841" cy="584775"/>
          </a:xfrm>
          <a:prstGeom prst="rect">
            <a:avLst/>
          </a:prstGeom>
        </p:spPr>
        <p:txBody>
          <a:bodyPr wrap="none">
            <a:spAutoFit/>
          </a:bodyPr>
          <a:lstStyle/>
          <a:p>
            <a:r>
              <a:rPr lang="en-US" sz="3200" b="1" dirty="0" smtClean="0">
                <a:latin typeface="Source Code Pro" panose="020B0509030403020204" pitchFamily="49" charset="0"/>
              </a:rPr>
              <a:t>epochs</a:t>
            </a:r>
            <a:endParaRPr lang="en-US" b="1" dirty="0">
              <a:latin typeface="Source Code Pro" panose="020B0509030403020204" pitchFamily="49" charset="0"/>
            </a:endParaRPr>
          </a:p>
        </p:txBody>
      </p:sp>
      <p:pic>
        <p:nvPicPr>
          <p:cNvPr id="5" name="Picture 2" descr="https://www.baeldung.com/wp-content/uploads/sites/4/2020/12/epoch-training-cur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29" y="2496866"/>
            <a:ext cx="11031810" cy="293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813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model to make predictions</a:t>
            </a:r>
          </a:p>
        </p:txBody>
      </p:sp>
      <p:pic>
        <p:nvPicPr>
          <p:cNvPr id="4" name="Content Placeholder 3"/>
          <p:cNvPicPr>
            <a:picLocks noGrp="1" noChangeAspect="1"/>
          </p:cNvPicPr>
          <p:nvPr>
            <p:ph idx="1"/>
          </p:nvPr>
        </p:nvPicPr>
        <p:blipFill>
          <a:blip r:embed="rId2"/>
          <a:stretch>
            <a:fillRect/>
          </a:stretch>
        </p:blipFill>
        <p:spPr>
          <a:xfrm>
            <a:off x="567878" y="1413164"/>
            <a:ext cx="6294292" cy="2389074"/>
          </a:xfrm>
          <a:prstGeom prst="rect">
            <a:avLst/>
          </a:prstGeom>
        </p:spPr>
      </p:pic>
      <p:pic>
        <p:nvPicPr>
          <p:cNvPr id="5" name="Picture 4"/>
          <p:cNvPicPr>
            <a:picLocks noChangeAspect="1"/>
          </p:cNvPicPr>
          <p:nvPr/>
        </p:nvPicPr>
        <p:blipFill>
          <a:blip r:embed="rId3"/>
          <a:stretch>
            <a:fillRect/>
          </a:stretch>
        </p:blipFill>
        <p:spPr>
          <a:xfrm>
            <a:off x="700655" y="4023909"/>
            <a:ext cx="5395345" cy="2002817"/>
          </a:xfrm>
          <a:prstGeom prst="rect">
            <a:avLst/>
          </a:prstGeom>
        </p:spPr>
      </p:pic>
    </p:spTree>
    <p:extLst>
      <p:ext uri="{BB962C8B-B14F-4D97-AF65-F5344CB8AC3E}">
        <p14:creationId xmlns:p14="http://schemas.microsoft.com/office/powerpoint/2010/main" val="353764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2493" y="413773"/>
            <a:ext cx="3527022" cy="1595136"/>
          </a:xfrm>
          <a:prstGeom prst="rect">
            <a:avLst/>
          </a:prstGeom>
        </p:spPr>
      </p:pic>
      <p:pic>
        <p:nvPicPr>
          <p:cNvPr id="5" name="Picture 4"/>
          <p:cNvPicPr>
            <a:picLocks noChangeAspect="1"/>
          </p:cNvPicPr>
          <p:nvPr/>
        </p:nvPicPr>
        <p:blipFill>
          <a:blip r:embed="rId3"/>
          <a:stretch>
            <a:fillRect/>
          </a:stretch>
        </p:blipFill>
        <p:spPr>
          <a:xfrm>
            <a:off x="3078741" y="2555537"/>
            <a:ext cx="6173061" cy="2772162"/>
          </a:xfrm>
          <a:prstGeom prst="rect">
            <a:avLst/>
          </a:prstGeom>
        </p:spPr>
      </p:pic>
    </p:spTree>
    <p:extLst>
      <p:ext uri="{BB962C8B-B14F-4D97-AF65-F5344CB8AC3E}">
        <p14:creationId xmlns:p14="http://schemas.microsoft.com/office/powerpoint/2010/main" val="4170743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Regression MLP Using the Sequential API</a:t>
            </a:r>
          </a:p>
        </p:txBody>
      </p:sp>
      <p:pic>
        <p:nvPicPr>
          <p:cNvPr id="4" name="Picture 3"/>
          <p:cNvPicPr>
            <a:picLocks noChangeAspect="1"/>
          </p:cNvPicPr>
          <p:nvPr/>
        </p:nvPicPr>
        <p:blipFill>
          <a:blip r:embed="rId2"/>
          <a:stretch>
            <a:fillRect/>
          </a:stretch>
        </p:blipFill>
        <p:spPr>
          <a:xfrm>
            <a:off x="456433" y="1948503"/>
            <a:ext cx="7775621" cy="4549278"/>
          </a:xfrm>
          <a:prstGeom prst="rect">
            <a:avLst/>
          </a:prstGeom>
        </p:spPr>
      </p:pic>
    </p:spTree>
    <p:extLst>
      <p:ext uri="{BB962C8B-B14F-4D97-AF65-F5344CB8AC3E}">
        <p14:creationId xmlns:p14="http://schemas.microsoft.com/office/powerpoint/2010/main" val="267225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1943 McCulloch and Pitts </a:t>
            </a:r>
            <a:r>
              <a:rPr lang="en-US" dirty="0" smtClean="0"/>
              <a:t> “</a:t>
            </a:r>
            <a:r>
              <a:rPr lang="en-US" dirty="0"/>
              <a:t>A Logical Calculus of Ideas Immanent in Nervous Activity”, </a:t>
            </a:r>
            <a:r>
              <a:rPr lang="en-US" dirty="0" smtClean="0"/>
              <a:t>presented </a:t>
            </a:r>
            <a:r>
              <a:rPr lang="en-US" dirty="0"/>
              <a:t>a simplified computational model</a:t>
            </a:r>
          </a:p>
        </p:txBody>
      </p:sp>
    </p:spTree>
    <p:extLst>
      <p:ext uri="{BB962C8B-B14F-4D97-AF65-F5344CB8AC3E}">
        <p14:creationId xmlns:p14="http://schemas.microsoft.com/office/powerpoint/2010/main" val="383145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98606" y="554183"/>
            <a:ext cx="7521074" cy="5364948"/>
          </a:xfrm>
          <a:prstGeom prst="rect">
            <a:avLst/>
          </a:prstGeom>
        </p:spPr>
      </p:pic>
    </p:spTree>
    <p:extLst>
      <p:ext uri="{BB962C8B-B14F-4D97-AF65-F5344CB8AC3E}">
        <p14:creationId xmlns:p14="http://schemas.microsoft.com/office/powerpoint/2010/main" val="1098435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19129" y="1371601"/>
            <a:ext cx="8953741" cy="3026840"/>
          </a:xfrm>
          <a:prstGeom prst="rect">
            <a:avLst/>
          </a:prstGeom>
        </p:spPr>
      </p:pic>
      <p:sp>
        <p:nvSpPr>
          <p:cNvPr id="5" name="Rectangle 4"/>
          <p:cNvSpPr/>
          <p:nvPr/>
        </p:nvSpPr>
        <p:spPr>
          <a:xfrm>
            <a:off x="1787236" y="4810082"/>
            <a:ext cx="8785634" cy="1200329"/>
          </a:xfrm>
          <a:prstGeom prst="rect">
            <a:avLst/>
          </a:prstGeom>
        </p:spPr>
        <p:txBody>
          <a:bodyPr wrap="square">
            <a:spAutoFit/>
          </a:bodyPr>
          <a:lstStyle/>
          <a:p>
            <a:r>
              <a:rPr lang="en-US" dirty="0"/>
              <a:t>The architecture of biological neural networks (BNNs)⁠ is the subject of active research, but some parts of the brain have been mapped. These efforts show that neurons are often organized in consecutive layers, especially in the cerebral cortex (the outer layer of the brain)</a:t>
            </a:r>
          </a:p>
        </p:txBody>
      </p:sp>
    </p:spTree>
    <p:extLst>
      <p:ext uri="{BB962C8B-B14F-4D97-AF65-F5344CB8AC3E}">
        <p14:creationId xmlns:p14="http://schemas.microsoft.com/office/powerpoint/2010/main" val="1766188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Perceptron</a:t>
            </a:r>
          </a:p>
        </p:txBody>
      </p:sp>
      <p:pic>
        <p:nvPicPr>
          <p:cNvPr id="4" name="Picture 3"/>
          <p:cNvPicPr>
            <a:picLocks noChangeAspect="1"/>
          </p:cNvPicPr>
          <p:nvPr/>
        </p:nvPicPr>
        <p:blipFill>
          <a:blip r:embed="rId2"/>
          <a:stretch>
            <a:fillRect/>
          </a:stretch>
        </p:blipFill>
        <p:spPr>
          <a:xfrm>
            <a:off x="5418059" y="1555336"/>
            <a:ext cx="5935741" cy="4362930"/>
          </a:xfrm>
          <a:prstGeom prst="rect">
            <a:avLst/>
          </a:prstGeom>
        </p:spPr>
      </p:pic>
      <p:sp>
        <p:nvSpPr>
          <p:cNvPr id="5" name="Rectangle 4"/>
          <p:cNvSpPr/>
          <p:nvPr/>
        </p:nvSpPr>
        <p:spPr>
          <a:xfrm>
            <a:off x="1249351" y="2510043"/>
            <a:ext cx="2544351" cy="369332"/>
          </a:xfrm>
          <a:prstGeom prst="rect">
            <a:avLst/>
          </a:prstGeom>
        </p:spPr>
        <p:txBody>
          <a:bodyPr wrap="none">
            <a:spAutoFit/>
          </a:bodyPr>
          <a:lstStyle/>
          <a:p>
            <a:r>
              <a:rPr lang="en-US" dirty="0"/>
              <a:t>threshold logic unit (TLU)</a:t>
            </a:r>
          </a:p>
        </p:txBody>
      </p:sp>
      <p:sp>
        <p:nvSpPr>
          <p:cNvPr id="6" name="Rectangle 5"/>
          <p:cNvSpPr/>
          <p:nvPr/>
        </p:nvSpPr>
        <p:spPr>
          <a:xfrm>
            <a:off x="1249351" y="3226545"/>
            <a:ext cx="2631746" cy="369332"/>
          </a:xfrm>
          <a:prstGeom prst="rect">
            <a:avLst/>
          </a:prstGeom>
        </p:spPr>
        <p:txBody>
          <a:bodyPr wrap="none">
            <a:spAutoFit/>
          </a:bodyPr>
          <a:lstStyle/>
          <a:p>
            <a:r>
              <a:rPr lang="en-US" dirty="0"/>
              <a:t>linear threshold unit (LTU)</a:t>
            </a:r>
          </a:p>
        </p:txBody>
      </p:sp>
    </p:spTree>
    <p:extLst>
      <p:ext uri="{BB962C8B-B14F-4D97-AF65-F5344CB8AC3E}">
        <p14:creationId xmlns:p14="http://schemas.microsoft.com/office/powerpoint/2010/main" val="2224673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697317" y="1894898"/>
            <a:ext cx="5535619" cy="4351338"/>
          </a:xfrm>
          <a:prstGeom prst="rect">
            <a:avLst/>
          </a:prstGeom>
        </p:spPr>
      </p:pic>
    </p:spTree>
    <p:extLst>
      <p:ext uri="{BB962C8B-B14F-4D97-AF65-F5344CB8AC3E}">
        <p14:creationId xmlns:p14="http://schemas.microsoft.com/office/powerpoint/2010/main" val="402727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465</Words>
  <Application>Microsoft Office PowerPoint</Application>
  <PresentationFormat>Widescreen</PresentationFormat>
  <Paragraphs>68</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B Yekan</vt:lpstr>
      <vt:lpstr>Calibri</vt:lpstr>
      <vt:lpstr>Calibri Light</vt:lpstr>
      <vt:lpstr>Roboto</vt:lpstr>
      <vt:lpstr>Source Code Pro</vt:lpstr>
      <vt:lpstr>Wingdings</vt:lpstr>
      <vt:lpstr>Office Theme</vt:lpstr>
      <vt:lpstr>Introduction to Artificial Neural Networks with Keras</vt:lpstr>
      <vt:lpstr>پرنده به هواپیما</vt:lpstr>
      <vt:lpstr>پرنده به هواپیما</vt:lpstr>
      <vt:lpstr>PowerPoint Presentation</vt:lpstr>
      <vt:lpstr>PowerPoint Presentation</vt:lpstr>
      <vt:lpstr>PowerPoint Presentation</vt:lpstr>
      <vt:lpstr>PowerPoint Presentation</vt:lpstr>
      <vt:lpstr>The Perceptron</vt:lpstr>
      <vt:lpstr>PowerPoint Presentation</vt:lpstr>
      <vt:lpstr>how is a perceptron trained?</vt:lpstr>
      <vt:lpstr>PowerPoint Presentation</vt:lpstr>
      <vt:lpstr>PowerPoint Presentation</vt:lpstr>
      <vt:lpstr>Siegrid Löwel later summarized Hebb’s idea in the catchy phrase</vt:lpstr>
      <vt:lpstr>PowerPoint Presentation</vt:lpstr>
      <vt:lpstr>The Multilayer Perceptron and Backpropagation</vt:lpstr>
      <vt:lpstr>PowerPoint Presentation</vt:lpstr>
      <vt:lpstr>Activation functions</vt:lpstr>
      <vt:lpstr>PowerPoint Presentation</vt:lpstr>
      <vt:lpstr>Regression MLPs</vt:lpstr>
      <vt:lpstr>Mean Squared Error (MSE)</vt:lpstr>
      <vt:lpstr>Mean Absolute Error (MAE)</vt:lpstr>
      <vt:lpstr>Binary Cross-Entropy/Log Loss</vt:lpstr>
      <vt:lpstr>Categorical Cross-Entropy Loss</vt:lpstr>
      <vt:lpstr>PowerPoint Presentation</vt:lpstr>
      <vt:lpstr>PowerPoint Presentation</vt:lpstr>
      <vt:lpstr>Binary Classification</vt:lpstr>
      <vt:lpstr>Multi-Class Classification</vt:lpstr>
      <vt:lpstr>اشتباه نشود!</vt:lpstr>
      <vt:lpstr>Implementing MLPs with Keras</vt:lpstr>
      <vt:lpstr>PowerPoint Presentation</vt:lpstr>
      <vt:lpstr>Creating the model using the sequential API</vt:lpstr>
      <vt:lpstr>another way (passing list of layers)</vt:lpstr>
      <vt:lpstr>PowerPoint Presentation</vt:lpstr>
      <vt:lpstr>PowerPoint Presentation</vt:lpstr>
      <vt:lpstr>PowerPoint Presentation</vt:lpstr>
      <vt:lpstr>Compiling the model</vt:lpstr>
      <vt:lpstr>Training</vt:lpstr>
      <vt:lpstr>PowerPoint Presentation</vt:lpstr>
      <vt:lpstr>Evaluate</vt:lpstr>
      <vt:lpstr>PowerPoint Presentation</vt:lpstr>
      <vt:lpstr>Using the model to make predictions</vt:lpstr>
      <vt:lpstr>PowerPoint Presentation</vt:lpstr>
      <vt:lpstr>Building a Regression MLP Using the Sequential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End-to-End Machine Learning Project</dc:title>
  <dc:creator>PC</dc:creator>
  <cp:lastModifiedBy>PC</cp:lastModifiedBy>
  <cp:revision>183</cp:revision>
  <dcterms:created xsi:type="dcterms:W3CDTF">2023-12-31T11:30:21Z</dcterms:created>
  <dcterms:modified xsi:type="dcterms:W3CDTF">2024-02-29T02:58:58Z</dcterms:modified>
</cp:coreProperties>
</file>