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335" r:id="rId2"/>
    <p:sldId id="332" r:id="rId3"/>
    <p:sldId id="259" r:id="rId4"/>
    <p:sldId id="326" r:id="rId5"/>
    <p:sldId id="327" r:id="rId6"/>
    <p:sldId id="328" r:id="rId7"/>
    <p:sldId id="329" r:id="rId8"/>
    <p:sldId id="308" r:id="rId9"/>
    <p:sldId id="309" r:id="rId10"/>
    <p:sldId id="310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8" r:id="rId19"/>
    <p:sldId id="333" r:id="rId20"/>
    <p:sldId id="334" r:id="rId21"/>
    <p:sldId id="269" r:id="rId22"/>
    <p:sldId id="270" r:id="rId23"/>
    <p:sldId id="271" r:id="rId24"/>
    <p:sldId id="272" r:id="rId25"/>
    <p:sldId id="274" r:id="rId26"/>
    <p:sldId id="275" r:id="rId27"/>
    <p:sldId id="276" r:id="rId28"/>
    <p:sldId id="277" r:id="rId29"/>
    <p:sldId id="278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04420955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04420955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04420955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04420955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04420955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04420955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04420955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04420955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04420955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04420955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04420955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04420955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04420955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04420955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04420955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04420955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04420955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04420955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04420955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04420955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04420955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04420955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bb884946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bb884946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7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04420955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04420955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04420955c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04420955c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04420955c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04420955c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04420955c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04420955c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04420955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04420955c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04420955c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04420955c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bb884946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bb884946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9746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bb88494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bb88494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838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379205e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379205e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16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a04420955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a04420955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060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0442095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0442095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95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bb884946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bb884946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404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04420955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04420955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18" y="1452943"/>
            <a:ext cx="8520600" cy="572700"/>
          </a:xfrm>
        </p:spPr>
        <p:txBody>
          <a:bodyPr>
            <a:noAutofit/>
          </a:bodyPr>
          <a:lstStyle/>
          <a:p>
            <a:pPr algn="ctr" rtl="1"/>
            <a:r>
              <a:rPr lang="fa-IR" sz="4000" dirty="0" smtClean="0">
                <a:cs typeface="+mj-cs"/>
              </a:rPr>
              <a:t>داده</a:t>
            </a:r>
            <a:r>
              <a:rPr lang="en-US" sz="4000" dirty="0" smtClean="0">
                <a:cs typeface="+mj-cs"/>
              </a:rPr>
              <a:t> Data: </a:t>
            </a:r>
            <a:endParaRPr lang="en-US" sz="4000" dirty="0"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90918" y="259594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fa-IR" sz="2000" dirty="0" smtClean="0">
                <a:cs typeface="+mj-cs"/>
              </a:rPr>
              <a:t>مجموعه داده: </a:t>
            </a:r>
            <a:r>
              <a:rPr lang="en-US" sz="2000" dirty="0" smtClean="0">
                <a:cs typeface="+mj-cs"/>
              </a:rPr>
              <a:t>Datasets</a:t>
            </a:r>
            <a:endParaRPr lang="en-US" sz="20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0436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Making sense of the Data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063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5823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5;p17"/>
          <p:cNvSpPr txBox="1">
            <a:spLocks/>
          </p:cNvSpPr>
          <p:nvPr/>
        </p:nvSpPr>
        <p:spPr>
          <a:xfrm>
            <a:off x="270164" y="209376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>
              <a:lnSpc>
                <a:spcPct val="115000"/>
              </a:lnSpc>
              <a:buSzPct val="61111"/>
            </a:pPr>
            <a:r>
              <a:rPr lang="fa-IR" sz="1800" dirty="0" smtClean="0">
                <a:solidFill>
                  <a:schemeClr val="dk2"/>
                </a:solidFill>
                <a:cs typeface="+mj-cs"/>
              </a:rPr>
              <a:t>بردارها، ماتریس‌ها و بردارهای با ابعاد بالا برای سازماندهی داده‌ها کمک‌کننده هستند</a:t>
            </a:r>
            <a:endParaRPr lang="en-US" dirty="0"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Aft>
                <a:spcPts val="1200"/>
              </a:spcAft>
              <a:buNone/>
            </a:pPr>
            <a:r>
              <a:rPr lang="fa-IR" dirty="0">
                <a:cs typeface="+mj-cs"/>
              </a:rPr>
              <a:t>حتی برای اشیاء پیچیده مانند شبکه ها، می توان از </a:t>
            </a:r>
            <a:r>
              <a:rPr lang="fa-IR" dirty="0" smtClean="0">
                <a:cs typeface="+mj-cs"/>
              </a:rPr>
              <a:t>لیست‌ها </a:t>
            </a:r>
            <a:r>
              <a:rPr lang="fa-IR" dirty="0">
                <a:cs typeface="+mj-cs"/>
              </a:rPr>
              <a:t>استفاده کرد. یک شبکه را می توان با </a:t>
            </a:r>
            <a:r>
              <a:rPr lang="fa-IR" dirty="0" smtClean="0">
                <a:cs typeface="+mj-cs"/>
              </a:rPr>
              <a:t>آرایه‌ای </a:t>
            </a:r>
            <a:r>
              <a:rPr lang="fa-IR" dirty="0">
                <a:cs typeface="+mj-cs"/>
              </a:rPr>
              <a:t>از اعداد رمزگذاری کرد، جایی که </a:t>
            </a:r>
            <a:r>
              <a:rPr lang="fa-IR" dirty="0" smtClean="0">
                <a:cs typeface="+mj-cs"/>
              </a:rPr>
              <a:t>گره </a:t>
            </a:r>
            <a:r>
              <a:rPr lang="en-GB" dirty="0" err="1">
                <a:cs typeface="+mj-cs"/>
              </a:rPr>
              <a:t>i</a:t>
            </a:r>
            <a:r>
              <a:rPr lang="en-GB" dirty="0">
                <a:cs typeface="+mj-cs"/>
              </a:rPr>
              <a:t> </a:t>
            </a:r>
            <a:r>
              <a:rPr lang="fa-IR" dirty="0" smtClean="0">
                <a:cs typeface="+mj-cs"/>
              </a:rPr>
              <a:t> و </a:t>
            </a:r>
            <a:r>
              <a:rPr lang="en-GB" dirty="0" smtClean="0">
                <a:cs typeface="+mj-cs"/>
              </a:rPr>
              <a:t>j</a:t>
            </a:r>
            <a:r>
              <a:rPr lang="fa-IR" dirty="0" smtClean="0">
                <a:cs typeface="+mj-cs"/>
              </a:rPr>
              <a:t> به </a:t>
            </a:r>
            <a:r>
              <a:rPr lang="fa-IR" dirty="0">
                <a:cs typeface="+mj-cs"/>
              </a:rPr>
              <a:t>هم متصل باشند، </a:t>
            </a:r>
            <a:r>
              <a:rPr lang="fa-IR" dirty="0" smtClean="0">
                <a:cs typeface="+mj-cs"/>
              </a:rPr>
              <a:t>عدد </a:t>
            </a:r>
            <a:r>
              <a:rPr lang="fa-IR" b="1" dirty="0" smtClean="0">
                <a:cs typeface="+mj-cs"/>
              </a:rPr>
              <a:t>1</a:t>
            </a:r>
            <a:r>
              <a:rPr lang="fa-IR" dirty="0" smtClean="0">
                <a:cs typeface="+mj-cs"/>
              </a:rPr>
              <a:t> </a:t>
            </a:r>
            <a:r>
              <a:rPr lang="fa-IR" dirty="0">
                <a:cs typeface="+mj-cs"/>
              </a:rPr>
              <a:t>را </a:t>
            </a:r>
            <a:r>
              <a:rPr lang="fa-IR" dirty="0" smtClean="0">
                <a:cs typeface="+mj-cs"/>
              </a:rPr>
              <a:t>قرار می‌دهیم و در غیر اینصورت 0 </a:t>
            </a:r>
            <a:r>
              <a:rPr lang="fa-IR" dirty="0">
                <a:cs typeface="+mj-cs"/>
              </a:rPr>
              <a:t>قرار می دهیم.</a:t>
            </a:r>
            <a:endParaRPr dirty="0"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311700" y="1600199"/>
            <a:ext cx="8520600" cy="2968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a-IR" dirty="0" smtClean="0">
                <a:cs typeface="+mj-cs"/>
              </a:rPr>
              <a:t>برای توصیف این داده‌ها نیاز به یک زبان ریاضیاتی داریم</a:t>
            </a:r>
            <a:endParaRPr dirty="0"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>
            <a:off x="311700" y="1963881"/>
            <a:ext cx="8520600" cy="26049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a-IR" dirty="0" smtClean="0">
                <a:cs typeface="+mj-cs"/>
              </a:rPr>
              <a:t>از آنجاییکه این نوع داده‌ها شکل‌های متفاوتی دارند به نظر کار دشواری می‌آید</a:t>
            </a:r>
            <a:endParaRPr dirty="0"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400" y="1913501"/>
            <a:ext cx="7784876" cy="13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>
            <a:off x="451350" y="1728775"/>
            <a:ext cx="80928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 smtClean="0">
                <a:cs typeface="+mj-cs"/>
              </a:rPr>
              <a:t>یکی از مفاهیم بنیادین بررسی این داده‌ها لیست است که در ریاضیات به آن بردار نیز می‌گویند</a:t>
            </a:r>
            <a:endParaRPr sz="1800" dirty="0"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+mj-cs"/>
              </a:rPr>
              <a:t>لیستی از لیست‌ها</a:t>
            </a:r>
            <a:endParaRPr dirty="0">
              <a:cs typeface="+mj-cs"/>
            </a:endParaRPr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3693954" y="1371600"/>
            <a:ext cx="1756091" cy="880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dirty="0" smtClean="0">
                <a:cs typeface="+mj-cs"/>
              </a:rPr>
              <a:t>ماتریس‌ها</a:t>
            </a:r>
            <a:endParaRPr sz="2800" dirty="0"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weather data accessed from http://www.nws.noaa.gov on January 4’th 2011</a:t>
            </a:r>
            <a:endParaRPr/>
          </a:p>
        </p:txBody>
      </p:sp>
      <p:pic>
        <p:nvPicPr>
          <p:cNvPr id="118" name="Google Shape;1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825" y="1303975"/>
            <a:ext cx="5060775" cy="35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dirty="0" smtClean="0">
                <a:cs typeface="+mj-cs"/>
              </a:rPr>
              <a:t>از داده‌ها چه چیزی متوجه می‌شوید؟</a:t>
            </a:r>
            <a:endParaRPr lang="en-US" dirty="0">
              <a:cs typeface="+mj-cs"/>
            </a:endParaRPr>
          </a:p>
        </p:txBody>
      </p:sp>
      <p:pic>
        <p:nvPicPr>
          <p:cNvPr id="4" name="Google Shape;11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41612" y="1127330"/>
            <a:ext cx="5060775" cy="356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003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3" y="2232261"/>
            <a:ext cx="7762036" cy="2557948"/>
          </a:xfrm>
        </p:spPr>
        <p:txBody>
          <a:bodyPr>
            <a:normAutofit/>
          </a:bodyPr>
          <a:lstStyle/>
          <a:p>
            <a:r>
              <a:rPr lang="en-US" dirty="0">
                <a:latin typeface="Sakkal Majalla" panose="02000000000000000000" pitchFamily="2" charset="-78"/>
                <a:cs typeface="Sakkal Majalla" panose="02000000000000000000" pitchFamily="2" charset="-78"/>
              </a:rPr>
              <a:t>"Torture the data, and it will confess to anything.." - Ronald </a:t>
            </a:r>
            <a:r>
              <a:rPr lang="en-US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Coase</a:t>
            </a:r>
            <a:endParaRPr lang="en-US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41119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436" y="611280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+mj-lt"/>
                <a:cs typeface="+mj-cs"/>
              </a:rPr>
              <a:t>representation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47026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fa-IR" sz="1800" dirty="0" smtClean="0">
                <a:cs typeface="+mj-cs"/>
              </a:rPr>
              <a:t>گاهی می‌بایست داده‌ها را با شکل‌های دیگری نمایش داد. </a:t>
            </a:r>
            <a:endParaRPr lang="en-US" sz="1800" dirty="0"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4436" y="214220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fa-IR" sz="1800" dirty="0" smtClean="0">
                <a:solidFill>
                  <a:srgbClr val="FF0000"/>
                </a:solidFill>
                <a:cs typeface="+mj-cs"/>
              </a:rPr>
              <a:t>فضای دیتا را عوض کنیم.</a:t>
            </a:r>
            <a:endParaRPr lang="en-US" sz="18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0299" y="262711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fa-IR" sz="1800" dirty="0" smtClean="0">
                <a:solidFill>
                  <a:srgbClr val="FF0000"/>
                </a:solidFill>
                <a:cs typeface="+mj-cs"/>
              </a:rPr>
              <a:t>یا بخش‌های مهم را نشان داد</a:t>
            </a:r>
            <a:endParaRPr lang="en-US" sz="1800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97325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750" y="1535613"/>
            <a:ext cx="4161749" cy="58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55" y="1207076"/>
            <a:ext cx="3312280" cy="331015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6"/>
          <p:cNvSpPr txBox="1"/>
          <p:nvPr/>
        </p:nvSpPr>
        <p:spPr>
          <a:xfrm>
            <a:off x="4782825" y="2777161"/>
            <a:ext cx="4011600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a-IR" sz="1800" dirty="0" smtClean="0">
                <a:solidFill>
                  <a:schemeClr val="dk2"/>
                </a:solidFill>
                <a:cs typeface="+mj-cs"/>
              </a:rPr>
              <a:t>از شکل چه چیزی متوجه می‌شوید؟</a:t>
            </a:r>
            <a:endParaRPr sz="1800" dirty="0">
              <a:solidFill>
                <a:schemeClr val="dk2"/>
              </a:solidFill>
              <a:cs typeface="+mj-cs"/>
            </a:endParaRPr>
          </a:p>
        </p:txBody>
      </p:sp>
      <p:sp>
        <p:nvSpPr>
          <p:cNvPr id="8" name="Google Shape;126;p26"/>
          <p:cNvSpPr txBox="1"/>
          <p:nvPr/>
        </p:nvSpPr>
        <p:spPr>
          <a:xfrm>
            <a:off x="4782825" y="878540"/>
            <a:ext cx="4011600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a-IR" sz="1800" dirty="0" smtClean="0">
                <a:solidFill>
                  <a:schemeClr val="dk2"/>
                </a:solidFill>
                <a:cs typeface="+mj-cs"/>
              </a:rPr>
              <a:t>میانگین</a:t>
            </a:r>
            <a:endParaRPr sz="1800" dirty="0">
              <a:solidFill>
                <a:schemeClr val="dk2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>
            <a:spLocks noGrp="1"/>
          </p:cNvSpPr>
          <p:nvPr>
            <p:ph type="body" idx="1"/>
          </p:nvPr>
        </p:nvSpPr>
        <p:spPr>
          <a:xfrm>
            <a:off x="166254" y="2317172"/>
            <a:ext cx="4530437" cy="2563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+mj-cs"/>
              </a:rPr>
              <a:t>ماه مارس یکی از ماه‌های پرباران است و مقداری سیلاب به جای گذاشته است</a:t>
            </a:r>
            <a:endParaRPr dirty="0">
              <a:cs typeface="+mj-cs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a-IR" dirty="0" smtClean="0">
                <a:cs typeface="+mj-cs"/>
              </a:rPr>
              <a:t>دما در تابستان از زمستان بیشتر است</a:t>
            </a:r>
            <a:endParaRPr dirty="0">
              <a:cs typeface="+mj-cs"/>
            </a:endParaRPr>
          </a:p>
          <a:p>
            <a:pPr marL="0" lvl="0" indent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fa-IR" dirty="0" smtClean="0">
                <a:cs typeface="+mj-cs"/>
              </a:rPr>
              <a:t>باد در ماه‌های سرد بیشتر است</a:t>
            </a:r>
            <a:endParaRPr dirty="0">
              <a:cs typeface="+mj-cs"/>
            </a:endParaRPr>
          </a:p>
        </p:txBody>
      </p:sp>
      <p:pic>
        <p:nvPicPr>
          <p:cNvPr id="132" name="Google Shape;1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373" y="1028699"/>
            <a:ext cx="3771928" cy="38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+mj-cs"/>
              </a:rPr>
              <a:t>نقل و انتقال هوایی را چگونه می‌توان نوشت؟</a:t>
            </a:r>
            <a:endParaRPr dirty="0">
              <a:cs typeface="+mj-cs"/>
            </a:endParaRPr>
          </a:p>
        </p:txBody>
      </p:sp>
      <p:pic>
        <p:nvPicPr>
          <p:cNvPr id="138" name="Google Shape;1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874" y="1603650"/>
            <a:ext cx="5320699" cy="23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461" y="1542618"/>
            <a:ext cx="424815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endParaRPr/>
          </a:p>
        </p:txBody>
      </p:sp>
      <p:sp>
        <p:nvSpPr>
          <p:cNvPr id="155" name="Google Shape;155;p31"/>
          <p:cNvSpPr txBox="1"/>
          <p:nvPr/>
        </p:nvSpPr>
        <p:spPr>
          <a:xfrm>
            <a:off x="517275" y="2094100"/>
            <a:ext cx="79767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the movie ”Fermat’s room”, some mathematicians are trapped in a giant press and have to solve mathematical problems to stop the press from crushing them to death. In one of the math problems, they get the data stream of 169 = 132 digits: 00000000000000011111111100011111111111001111111111100110 001000110011000100011001111101111100111100011110001111111 11000001010101000000110101100000011111110000000000000000.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you solve the riddle?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7200"/>
            <a:ext cx="8839202" cy="2206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/>
        </p:nvSpPr>
        <p:spPr>
          <a:xfrm>
            <a:off x="3328875" y="2069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Make it 13 by 13</a:t>
            </a:r>
            <a:endParaRPr dirty="0"/>
          </a:p>
        </p:txBody>
      </p:sp>
      <p:pic>
        <p:nvPicPr>
          <p:cNvPr id="166" name="Google Shape;1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471" y="2469300"/>
            <a:ext cx="1078115" cy="10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00" y="356325"/>
            <a:ext cx="7907801" cy="322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75" y="3785476"/>
            <a:ext cx="7459501" cy="9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200" y="1477949"/>
            <a:ext cx="6589601" cy="25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Lists!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Stock market (finite sequences of numbers)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weather data (finite sequences of numbers)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pictures are arrays of numbers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movie is an array of pictures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book is a list of letters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graph is given by a list of nodes and connections between these nodes.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movie is a list of pictures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picture is a list of list of pixels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pixel is a list of red, green and blue values.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21275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4721275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824" y="1021576"/>
            <a:ext cx="2917449" cy="2978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850" y="1021577"/>
            <a:ext cx="5339195" cy="3072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892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21275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4721275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494" y="2804050"/>
            <a:ext cx="3449949" cy="225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5546" y="311728"/>
            <a:ext cx="6006538" cy="2153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022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350" y="1451400"/>
            <a:ext cx="2292390" cy="23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5025" y="1441875"/>
            <a:ext cx="2275625" cy="23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350" y="1451400"/>
            <a:ext cx="2256833" cy="234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547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0" y="986551"/>
            <a:ext cx="7276125" cy="409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28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What is this?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0538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072000" y="2127475"/>
            <a:ext cx="3214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 smtClean="0">
                <a:cs typeface="B Yekan" panose="00000400000000000000" pitchFamily="2" charset="-78"/>
              </a:rPr>
              <a:t>اطلاعات توسط داده توصیف می‌شود</a:t>
            </a:r>
            <a:endParaRPr sz="1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5275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873850" y="1977325"/>
            <a:ext cx="3396300" cy="5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Data, Lists and Models</a:t>
            </a:r>
            <a:endParaRPr sz="2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5000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Custom 13">
      <a:majorFont>
        <a:latin typeface="Open Sans"/>
        <a:ea typeface=""/>
        <a:cs typeface="B Yekan"/>
      </a:majorFont>
      <a:minorFont>
        <a:latin typeface="Open Sans"/>
        <a:ea typeface=""/>
        <a:cs typeface="B Yek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381</Words>
  <Application>Microsoft Office PowerPoint</Application>
  <PresentationFormat>On-screen Show (16:9)</PresentationFormat>
  <Paragraphs>40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B Yekan</vt:lpstr>
      <vt:lpstr>Courier New</vt:lpstr>
      <vt:lpstr>Open Sans</vt:lpstr>
      <vt:lpstr>Sakkal Majalla</vt:lpstr>
      <vt:lpstr>Simple Light</vt:lpstr>
      <vt:lpstr>داده Data: </vt:lpstr>
      <vt:lpstr>"Torture the data, and it will confess to anything.." - Ronald Coase</vt:lpstr>
      <vt:lpstr>Lists!</vt:lpstr>
      <vt:lpstr>PowerPoint Presentation</vt:lpstr>
      <vt:lpstr>PowerPoint Presentation</vt:lpstr>
      <vt:lpstr>PowerPoint Presentation</vt:lpstr>
      <vt:lpstr>What is this?</vt:lpstr>
      <vt:lpstr>PowerPoint Presentation</vt:lpstr>
      <vt:lpstr>PowerPoint Presentation</vt:lpstr>
      <vt:lpstr>Making sense of the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لیستی از لیست‌ها</vt:lpstr>
      <vt:lpstr>weather data accessed from http://www.nws.noaa.gov on January 4’th 2011</vt:lpstr>
      <vt:lpstr>از داده‌ها چه چیزی متوجه می‌شوید؟</vt:lpstr>
      <vt:lpstr>representation</vt:lpstr>
      <vt:lpstr>PowerPoint Presentation</vt:lpstr>
      <vt:lpstr>PowerPoint Presentation</vt:lpstr>
      <vt:lpstr>نقل و انتقال هوایی را چگونه می‌توان نوشت؟</vt:lpstr>
      <vt:lpstr>PowerPoint Presentation</vt:lpstr>
      <vt:lpstr>Problem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Probability+Linear Algebra</dc:title>
  <cp:lastModifiedBy>PC</cp:lastModifiedBy>
  <cp:revision>76</cp:revision>
  <dcterms:modified xsi:type="dcterms:W3CDTF">2023-11-30T20:30:35Z</dcterms:modified>
</cp:coreProperties>
</file>