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guide orient="horz" pos="162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232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a04420955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a04420955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5211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a04420955c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a04420955c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199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a04420955c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a04420955c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137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a04420955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a04420955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858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a04420955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2a04420955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018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a04420955c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a04420955c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59660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a04420955c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a04420955c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4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a04420955c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a04420955c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74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04420955c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04420955c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472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a04420955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a04420955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6088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a04420955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a04420955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30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a04420955c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a04420955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5553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a04420955c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a04420955c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2212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a04420955c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a04420955c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70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a04420955c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a04420955c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491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750272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189" lvl="0" indent="-342892">
              <a:spcBef>
                <a:spcPts val="0"/>
              </a:spcBef>
              <a:spcAft>
                <a:spcPts val="0"/>
              </a:spcAft>
              <a:buSzPts val="1800"/>
              <a:buChar char="●"/>
              <a:defRPr/>
            </a:lvl1pPr>
            <a:lvl2pPr marL="914378" lvl="1" indent="-317492">
              <a:spcBef>
                <a:spcPts val="0"/>
              </a:spcBef>
              <a:spcAft>
                <a:spcPts val="0"/>
              </a:spcAft>
              <a:buSzPts val="1400"/>
              <a:buChar char="○"/>
              <a:defRPr/>
            </a:lvl2pPr>
            <a:lvl3pPr marL="1371566" lvl="2" indent="-317492">
              <a:spcBef>
                <a:spcPts val="0"/>
              </a:spcBef>
              <a:spcAft>
                <a:spcPts val="0"/>
              </a:spcAft>
              <a:buSzPts val="1400"/>
              <a:buChar char="■"/>
              <a:defRPr/>
            </a:lvl3pPr>
            <a:lvl4pPr marL="1828754" lvl="3" indent="-317492">
              <a:spcBef>
                <a:spcPts val="0"/>
              </a:spcBef>
              <a:spcAft>
                <a:spcPts val="0"/>
              </a:spcAft>
              <a:buSzPts val="1400"/>
              <a:buChar char="●"/>
              <a:defRPr/>
            </a:lvl4pPr>
            <a:lvl5pPr marL="2285943" lvl="4" indent="-317492">
              <a:spcBef>
                <a:spcPts val="0"/>
              </a:spcBef>
              <a:spcAft>
                <a:spcPts val="0"/>
              </a:spcAft>
              <a:buSzPts val="1400"/>
              <a:buChar char="○"/>
              <a:defRPr/>
            </a:lvl5pPr>
            <a:lvl6pPr marL="2743132" lvl="5" indent="-317492">
              <a:spcBef>
                <a:spcPts val="0"/>
              </a:spcBef>
              <a:spcAft>
                <a:spcPts val="0"/>
              </a:spcAft>
              <a:buSzPts val="1400"/>
              <a:buChar char="■"/>
              <a:defRPr/>
            </a:lvl6pPr>
            <a:lvl7pPr marL="3200320" lvl="6" indent="-317492">
              <a:spcBef>
                <a:spcPts val="0"/>
              </a:spcBef>
              <a:spcAft>
                <a:spcPts val="0"/>
              </a:spcAft>
              <a:buSzPts val="1400"/>
              <a:buChar char="●"/>
              <a:defRPr/>
            </a:lvl7pPr>
            <a:lvl8pPr marL="3657509" lvl="7" indent="-317492">
              <a:spcBef>
                <a:spcPts val="0"/>
              </a:spcBef>
              <a:spcAft>
                <a:spcPts val="0"/>
              </a:spcAft>
              <a:buSzPts val="1400"/>
              <a:buChar char="○"/>
              <a:defRPr/>
            </a:lvl8pPr>
            <a:lvl9pPr marL="4114697" lvl="8" indent="-317492">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357686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262494" y="1340428"/>
            <a:ext cx="6972319" cy="91642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sz="4000" dirty="0" smtClean="0">
                <a:latin typeface="+mj-lt"/>
              </a:rPr>
              <a:t>Probability </a:t>
            </a:r>
            <a:r>
              <a:rPr lang="en-GB" sz="4000" dirty="0" smtClean="0">
                <a:solidFill>
                  <a:schemeClr val="accent5"/>
                </a:solidFill>
                <a:latin typeface="+mj-lt"/>
              </a:rPr>
              <a:t>+ </a:t>
            </a:r>
            <a:r>
              <a:rPr lang="en-GB" sz="4000" dirty="0" smtClean="0">
                <a:latin typeface="+mj-lt"/>
              </a:rPr>
              <a:t>Linear </a:t>
            </a:r>
            <a:r>
              <a:rPr lang="en-GB" sz="4000" dirty="0">
                <a:latin typeface="+mj-lt"/>
              </a:rPr>
              <a:t>Algebra</a:t>
            </a:r>
            <a:endParaRPr sz="4000" dirty="0">
              <a:latin typeface="+mj-lt"/>
            </a:endParaRPr>
          </a:p>
        </p:txBody>
      </p:sp>
      <p:sp>
        <p:nvSpPr>
          <p:cNvPr id="3" name="Google Shape;54;p13"/>
          <p:cNvSpPr txBox="1">
            <a:spLocks/>
          </p:cNvSpPr>
          <p:nvPr/>
        </p:nvSpPr>
        <p:spPr>
          <a:xfrm>
            <a:off x="1537851" y="2256848"/>
            <a:ext cx="5361729" cy="934802"/>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fa-IR" sz="3600" dirty="0" smtClean="0">
                <a:cs typeface="+mj-cs"/>
              </a:rPr>
              <a:t>احتمال + جبر خطی</a:t>
            </a:r>
            <a:endParaRPr lang="en-GB" sz="3600" dirty="0">
              <a:cs typeface="+mj-cs"/>
            </a:endParaRPr>
          </a:p>
        </p:txBody>
      </p:sp>
    </p:spTree>
    <p:extLst>
      <p:ext uri="{BB962C8B-B14F-4D97-AF65-F5344CB8AC3E}">
        <p14:creationId xmlns:p14="http://schemas.microsoft.com/office/powerpoint/2010/main" val="3137478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fontScale="90000"/>
          </a:bodyPr>
          <a:lstStyle/>
          <a:p>
            <a:r>
              <a:rPr lang="en-GB"/>
              <a:t>Linear transformations are important in</a:t>
            </a:r>
            <a:endParaRPr/>
          </a:p>
        </p:txBody>
      </p:sp>
      <p:sp>
        <p:nvSpPr>
          <p:cNvPr id="225" name="Google Shape;225;p43"/>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buClr>
                <a:schemeClr val="dk1"/>
              </a:buClr>
              <a:buSzPts val="1100"/>
              <a:buNone/>
            </a:pPr>
            <a:r>
              <a:rPr lang="en-GB"/>
              <a:t>geometry (i.e. rotations, dilations, projections or reflections) </a:t>
            </a:r>
            <a:br>
              <a:rPr lang="en-GB"/>
            </a:br>
            <a:r>
              <a:rPr lang="en-GB"/>
              <a:t>• art (i.e. perspective, coordinate transformations), </a:t>
            </a:r>
            <a:br>
              <a:rPr lang="en-GB"/>
            </a:br>
            <a:r>
              <a:rPr lang="en-GB"/>
              <a:t>• computer adided design applications (i.e. projections)</a:t>
            </a:r>
            <a:br>
              <a:rPr lang="en-GB"/>
            </a:br>
            <a:r>
              <a:rPr lang="en-GB"/>
              <a:t>• physics (i.e. Lorentz transformations), </a:t>
            </a:r>
            <a:br>
              <a:rPr lang="en-GB"/>
            </a:br>
            <a:r>
              <a:rPr lang="en-GB"/>
              <a:t>• dynamics (linearizations of general maps are linear maps),</a:t>
            </a:r>
            <a:br>
              <a:rPr lang="en-GB"/>
            </a:br>
            <a:r>
              <a:rPr lang="en-GB"/>
              <a:t>• compression (i.e. using Fourier transform or Wavelet transform),</a:t>
            </a:r>
            <a:br>
              <a:rPr lang="en-GB"/>
            </a:br>
            <a:r>
              <a:rPr lang="en-GB"/>
              <a:t>• error correcting codes (many codes are linear codes),</a:t>
            </a:r>
            <a:br>
              <a:rPr lang="en-GB"/>
            </a:br>
            <a:r>
              <a:rPr lang="en-GB"/>
              <a:t>• probability theory (i.e. Markov processes).</a:t>
            </a:r>
            <a:br>
              <a:rPr lang="en-GB"/>
            </a:br>
            <a:r>
              <a:rPr lang="en-GB"/>
              <a:t>• linear equations (inversion is solving the equation)</a:t>
            </a:r>
            <a:endParaRPr/>
          </a:p>
          <a:p>
            <a:pPr marL="0" indent="0">
              <a:spcBef>
                <a:spcPts val="1200"/>
              </a:spcBef>
              <a:spcAft>
                <a:spcPts val="1200"/>
              </a:spcAft>
              <a:buNone/>
            </a:pPr>
            <a:endParaRPr/>
          </a:p>
        </p:txBody>
      </p:sp>
    </p:spTree>
    <p:extLst>
      <p:ext uri="{BB962C8B-B14F-4D97-AF65-F5344CB8AC3E}">
        <p14:creationId xmlns:p14="http://schemas.microsoft.com/office/powerpoint/2010/main" val="1918110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30"/>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r>
              <a:rPr lang="en-GB"/>
              <a:t>linear algebra enters in many different ways into data analysis. Lists and lists of lists are fundamental ways to represent data. They will be called vectors and matrices. Linear algebra is needed to find good models or to reduce data. Finally, even if we have a model, we want to do computations efficiently</a:t>
            </a:r>
            <a:endParaRPr/>
          </a:p>
        </p:txBody>
      </p:sp>
    </p:spTree>
    <p:extLst>
      <p:ext uri="{BB962C8B-B14F-4D97-AF65-F5344CB8AC3E}">
        <p14:creationId xmlns:p14="http://schemas.microsoft.com/office/powerpoint/2010/main" val="294601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44"/>
          <p:cNvPicPr preferRelativeResize="0"/>
          <p:nvPr/>
        </p:nvPicPr>
        <p:blipFill>
          <a:blip r:embed="rId3">
            <a:alphaModFix/>
          </a:blip>
          <a:stretch>
            <a:fillRect/>
          </a:stretch>
        </p:blipFill>
        <p:spPr>
          <a:xfrm>
            <a:off x="891864" y="1538199"/>
            <a:ext cx="7360276" cy="1901600"/>
          </a:xfrm>
          <a:prstGeom prst="rect">
            <a:avLst/>
          </a:prstGeom>
          <a:noFill/>
          <a:ln>
            <a:noFill/>
          </a:ln>
        </p:spPr>
      </p:pic>
    </p:spTree>
    <p:extLst>
      <p:ext uri="{BB962C8B-B14F-4D97-AF65-F5344CB8AC3E}">
        <p14:creationId xmlns:p14="http://schemas.microsoft.com/office/powerpoint/2010/main" val="378295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5"/>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fontScale="90000"/>
          </a:bodyPr>
          <a:lstStyle/>
          <a:p>
            <a:endParaRPr/>
          </a:p>
        </p:txBody>
      </p:sp>
      <p:sp>
        <p:nvSpPr>
          <p:cNvPr id="236" name="Google Shape;236;p45"/>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endParaRPr/>
          </a:p>
        </p:txBody>
      </p:sp>
      <p:pic>
        <p:nvPicPr>
          <p:cNvPr id="237" name="Google Shape;237;p45"/>
          <p:cNvPicPr preferRelativeResize="0"/>
          <p:nvPr/>
        </p:nvPicPr>
        <p:blipFill>
          <a:blip r:embed="rId3">
            <a:alphaModFix/>
          </a:blip>
          <a:stretch>
            <a:fillRect/>
          </a:stretch>
        </p:blipFill>
        <p:spPr>
          <a:xfrm>
            <a:off x="1" y="502140"/>
            <a:ext cx="9144001" cy="4139220"/>
          </a:xfrm>
          <a:prstGeom prst="rect">
            <a:avLst/>
          </a:prstGeom>
          <a:noFill/>
          <a:ln>
            <a:noFill/>
          </a:ln>
        </p:spPr>
      </p:pic>
    </p:spTree>
    <p:extLst>
      <p:ext uri="{BB962C8B-B14F-4D97-AF65-F5344CB8AC3E}">
        <p14:creationId xmlns:p14="http://schemas.microsoft.com/office/powerpoint/2010/main" val="228500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6"/>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fontScale="90000"/>
          </a:bodyPr>
          <a:lstStyle/>
          <a:p>
            <a:endParaRPr/>
          </a:p>
        </p:txBody>
      </p:sp>
      <p:sp>
        <p:nvSpPr>
          <p:cNvPr id="243" name="Google Shape;243;p46"/>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endParaRPr/>
          </a:p>
        </p:txBody>
      </p:sp>
      <p:pic>
        <p:nvPicPr>
          <p:cNvPr id="244" name="Google Shape;244;p46"/>
          <p:cNvPicPr preferRelativeResize="0"/>
          <p:nvPr/>
        </p:nvPicPr>
        <p:blipFill>
          <a:blip r:embed="rId3">
            <a:alphaModFix/>
          </a:blip>
          <a:stretch>
            <a:fillRect/>
          </a:stretch>
        </p:blipFill>
        <p:spPr>
          <a:xfrm>
            <a:off x="0" y="576973"/>
            <a:ext cx="9144000" cy="3989555"/>
          </a:xfrm>
          <a:prstGeom prst="rect">
            <a:avLst/>
          </a:prstGeom>
          <a:noFill/>
          <a:ln>
            <a:noFill/>
          </a:ln>
        </p:spPr>
      </p:pic>
    </p:spTree>
    <p:extLst>
      <p:ext uri="{BB962C8B-B14F-4D97-AF65-F5344CB8AC3E}">
        <p14:creationId xmlns:p14="http://schemas.microsoft.com/office/powerpoint/2010/main" val="1728400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7"/>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fontScale="90000"/>
          </a:bodyPr>
          <a:lstStyle/>
          <a:p>
            <a:endParaRPr/>
          </a:p>
        </p:txBody>
      </p:sp>
      <p:sp>
        <p:nvSpPr>
          <p:cNvPr id="250" name="Google Shape;250;p47"/>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endParaRPr/>
          </a:p>
        </p:txBody>
      </p:sp>
      <p:pic>
        <p:nvPicPr>
          <p:cNvPr id="251" name="Google Shape;251;p47"/>
          <p:cNvPicPr preferRelativeResize="0"/>
          <p:nvPr/>
        </p:nvPicPr>
        <p:blipFill>
          <a:blip r:embed="rId3">
            <a:alphaModFix/>
          </a:blip>
          <a:stretch>
            <a:fillRect/>
          </a:stretch>
        </p:blipFill>
        <p:spPr>
          <a:xfrm>
            <a:off x="156036" y="0"/>
            <a:ext cx="8831930" cy="5143500"/>
          </a:xfrm>
          <a:prstGeom prst="rect">
            <a:avLst/>
          </a:prstGeom>
          <a:noFill/>
          <a:ln>
            <a:noFill/>
          </a:ln>
        </p:spPr>
      </p:pic>
    </p:spTree>
    <p:extLst>
      <p:ext uri="{BB962C8B-B14F-4D97-AF65-F5344CB8AC3E}">
        <p14:creationId xmlns:p14="http://schemas.microsoft.com/office/powerpoint/2010/main" val="3956522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8"/>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fontScale="90000"/>
          </a:bodyPr>
          <a:lstStyle/>
          <a:p>
            <a:endParaRPr/>
          </a:p>
        </p:txBody>
      </p:sp>
      <p:sp>
        <p:nvSpPr>
          <p:cNvPr id="257" name="Google Shape;257;p48"/>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endParaRPr/>
          </a:p>
        </p:txBody>
      </p:sp>
      <p:pic>
        <p:nvPicPr>
          <p:cNvPr id="258" name="Google Shape;258;p48"/>
          <p:cNvPicPr preferRelativeResize="0"/>
          <p:nvPr/>
        </p:nvPicPr>
        <p:blipFill>
          <a:blip r:embed="rId3">
            <a:alphaModFix/>
          </a:blip>
          <a:stretch>
            <a:fillRect/>
          </a:stretch>
        </p:blipFill>
        <p:spPr>
          <a:xfrm>
            <a:off x="1" y="1678520"/>
            <a:ext cx="9144001" cy="1786462"/>
          </a:xfrm>
          <a:prstGeom prst="rect">
            <a:avLst/>
          </a:prstGeom>
          <a:noFill/>
          <a:ln>
            <a:noFill/>
          </a:ln>
        </p:spPr>
      </p:pic>
    </p:spTree>
    <p:extLst>
      <p:ext uri="{BB962C8B-B14F-4D97-AF65-F5344CB8AC3E}">
        <p14:creationId xmlns:p14="http://schemas.microsoft.com/office/powerpoint/2010/main" val="220926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9"/>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fontScale="90000"/>
          </a:bodyPr>
          <a:lstStyle/>
          <a:p>
            <a:endParaRPr/>
          </a:p>
        </p:txBody>
      </p:sp>
      <p:sp>
        <p:nvSpPr>
          <p:cNvPr id="264" name="Google Shape;264;p49"/>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endParaRPr/>
          </a:p>
        </p:txBody>
      </p:sp>
      <p:pic>
        <p:nvPicPr>
          <p:cNvPr id="265" name="Google Shape;265;p49"/>
          <p:cNvPicPr preferRelativeResize="0"/>
          <p:nvPr/>
        </p:nvPicPr>
        <p:blipFill>
          <a:blip r:embed="rId3">
            <a:alphaModFix/>
          </a:blip>
          <a:stretch>
            <a:fillRect/>
          </a:stretch>
        </p:blipFill>
        <p:spPr>
          <a:xfrm>
            <a:off x="1" y="327404"/>
            <a:ext cx="9144002" cy="4488695"/>
          </a:xfrm>
          <a:prstGeom prst="rect">
            <a:avLst/>
          </a:prstGeom>
          <a:noFill/>
          <a:ln>
            <a:noFill/>
          </a:ln>
        </p:spPr>
      </p:pic>
    </p:spTree>
    <p:extLst>
      <p:ext uri="{BB962C8B-B14F-4D97-AF65-F5344CB8AC3E}">
        <p14:creationId xmlns:p14="http://schemas.microsoft.com/office/powerpoint/2010/main" val="1918535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slides</a:t>
            </a:r>
            <a:endParaRPr lang="en-US" dirty="0"/>
          </a:p>
        </p:txBody>
      </p:sp>
    </p:spTree>
    <p:extLst>
      <p:ext uri="{BB962C8B-B14F-4D97-AF65-F5344CB8AC3E}">
        <p14:creationId xmlns:p14="http://schemas.microsoft.com/office/powerpoint/2010/main" val="119318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6"/>
          <p:cNvPicPr preferRelativeResize="0"/>
          <p:nvPr/>
        </p:nvPicPr>
        <p:blipFill>
          <a:blip r:embed="rId3">
            <a:alphaModFix/>
          </a:blip>
          <a:stretch>
            <a:fillRect/>
          </a:stretch>
        </p:blipFill>
        <p:spPr>
          <a:xfrm>
            <a:off x="1729225" y="891825"/>
            <a:ext cx="6289274" cy="3223850"/>
          </a:xfrm>
          <a:prstGeom prst="rect">
            <a:avLst/>
          </a:prstGeom>
          <a:noFill/>
          <a:ln>
            <a:noFill/>
          </a:ln>
        </p:spPr>
      </p:pic>
    </p:spTree>
    <p:extLst>
      <p:ext uri="{BB962C8B-B14F-4D97-AF65-F5344CB8AC3E}">
        <p14:creationId xmlns:p14="http://schemas.microsoft.com/office/powerpoint/2010/main" val="3417859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7"/>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fontScale="90000"/>
          </a:bodyPr>
          <a:lstStyle/>
          <a:p>
            <a:r>
              <a:rPr lang="en-GB"/>
              <a:t>Probability</a:t>
            </a:r>
            <a:endParaRPr/>
          </a:p>
        </p:txBody>
      </p:sp>
      <p:pic>
        <p:nvPicPr>
          <p:cNvPr id="188" name="Google Shape;188;p37"/>
          <p:cNvPicPr preferRelativeResize="0"/>
          <p:nvPr/>
        </p:nvPicPr>
        <p:blipFill>
          <a:blip r:embed="rId3">
            <a:alphaModFix/>
          </a:blip>
          <a:stretch>
            <a:fillRect/>
          </a:stretch>
        </p:blipFill>
        <p:spPr>
          <a:xfrm>
            <a:off x="1153575" y="2171298"/>
            <a:ext cx="6570268" cy="1256250"/>
          </a:xfrm>
          <a:prstGeom prst="rect">
            <a:avLst/>
          </a:prstGeom>
          <a:noFill/>
          <a:ln>
            <a:noFill/>
          </a:ln>
        </p:spPr>
      </p:pic>
    </p:spTree>
    <p:extLst>
      <p:ext uri="{BB962C8B-B14F-4D97-AF65-F5344CB8AC3E}">
        <p14:creationId xmlns:p14="http://schemas.microsoft.com/office/powerpoint/2010/main" val="2199244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8"/>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fontScale="90000"/>
          </a:bodyPr>
          <a:lstStyle/>
          <a:p>
            <a:pPr>
              <a:lnSpc>
                <a:spcPct val="115000"/>
              </a:lnSpc>
              <a:spcAft>
                <a:spcPts val="1200"/>
              </a:spcAft>
              <a:buSzPct val="73333"/>
            </a:pPr>
            <a:r>
              <a:rPr lang="en-GB" sz="1500" b="1">
                <a:solidFill>
                  <a:srgbClr val="242424"/>
                </a:solidFill>
                <a:highlight>
                  <a:srgbClr val="FFFFFF"/>
                </a:highlight>
                <a:latin typeface="Georgia"/>
                <a:ea typeface="Georgia"/>
                <a:cs typeface="Georgia"/>
                <a:sym typeface="Georgia"/>
              </a:rPr>
              <a:t>Random variables</a:t>
            </a:r>
            <a:endParaRPr/>
          </a:p>
        </p:txBody>
      </p:sp>
      <p:sp>
        <p:nvSpPr>
          <p:cNvPr id="194" name="Google Shape;194;p38"/>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r>
              <a:rPr lang="en-GB" sz="1500">
                <a:solidFill>
                  <a:srgbClr val="242424"/>
                </a:solidFill>
                <a:highlight>
                  <a:srgbClr val="FFFFFF"/>
                </a:highlight>
                <a:latin typeface="Georgia"/>
                <a:ea typeface="Georgia"/>
                <a:cs typeface="Georgia"/>
                <a:sym typeface="Georgia"/>
              </a:rPr>
              <a:t>hold values derived from the outcomes of random experiments. For example, random variable </a:t>
            </a:r>
            <a:r>
              <a:rPr lang="en-GB" sz="1500" i="1">
                <a:solidFill>
                  <a:srgbClr val="242424"/>
                </a:solidFill>
                <a:highlight>
                  <a:srgbClr val="FFFFFF"/>
                </a:highlight>
                <a:latin typeface="Georgia"/>
                <a:ea typeface="Georgia"/>
                <a:cs typeface="Georgia"/>
                <a:sym typeface="Georgia"/>
              </a:rPr>
              <a:t>X</a:t>
            </a:r>
            <a:r>
              <a:rPr lang="en-GB" sz="1500">
                <a:solidFill>
                  <a:srgbClr val="242424"/>
                </a:solidFill>
                <a:highlight>
                  <a:srgbClr val="FFFFFF"/>
                </a:highlight>
                <a:latin typeface="Georgia"/>
                <a:ea typeface="Georgia"/>
                <a:cs typeface="Georgia"/>
                <a:sym typeface="Georgia"/>
              </a:rPr>
              <a:t> holds the number of heads in flipping a coin 100 times.</a:t>
            </a:r>
            <a:endParaRPr/>
          </a:p>
        </p:txBody>
      </p:sp>
    </p:spTree>
    <p:extLst>
      <p:ext uri="{BB962C8B-B14F-4D97-AF65-F5344CB8AC3E}">
        <p14:creationId xmlns:p14="http://schemas.microsoft.com/office/powerpoint/2010/main" val="154999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a:bodyPr>
          <a:lstStyle/>
          <a:p>
            <a:r>
              <a:rPr lang="en-GB" sz="1350" b="1">
                <a:solidFill>
                  <a:srgbClr val="242424"/>
                </a:solidFill>
                <a:highlight>
                  <a:srgbClr val="FFFFFF"/>
                </a:highlight>
                <a:latin typeface="Georgia"/>
                <a:ea typeface="Georgia"/>
                <a:cs typeface="Georgia"/>
                <a:sym typeface="Georgia"/>
              </a:rPr>
              <a:t>probability distribution</a:t>
            </a:r>
            <a:endParaRPr/>
          </a:p>
        </p:txBody>
      </p:sp>
      <p:sp>
        <p:nvSpPr>
          <p:cNvPr id="200" name="Google Shape;200;p39"/>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r>
              <a:rPr lang="en-GB" sz="1350">
                <a:solidFill>
                  <a:srgbClr val="242424"/>
                </a:solidFill>
                <a:highlight>
                  <a:srgbClr val="FFFFFF"/>
                </a:highlight>
                <a:latin typeface="Georgia"/>
                <a:ea typeface="Georgia"/>
                <a:cs typeface="Georgia"/>
                <a:sym typeface="Georgia"/>
              </a:rPr>
              <a:t>A</a:t>
            </a:r>
            <a:r>
              <a:rPr lang="en-GB" sz="1350" b="1">
                <a:solidFill>
                  <a:srgbClr val="242424"/>
                </a:solidFill>
                <a:highlight>
                  <a:srgbClr val="FFFFFF"/>
                </a:highlight>
                <a:latin typeface="Georgia"/>
                <a:ea typeface="Georgia"/>
                <a:cs typeface="Georgia"/>
                <a:sym typeface="Georgia"/>
              </a:rPr>
              <a:t> probability distribution</a:t>
            </a:r>
            <a:r>
              <a:rPr lang="en-GB" sz="1350">
                <a:solidFill>
                  <a:srgbClr val="242424"/>
                </a:solidFill>
                <a:highlight>
                  <a:srgbClr val="FFFFFF"/>
                </a:highlight>
                <a:latin typeface="Georgia"/>
                <a:ea typeface="Georgia"/>
                <a:cs typeface="Georgia"/>
                <a:sym typeface="Georgia"/>
              </a:rPr>
              <a:t> describes the possible values and the corresponding likelihoods that a random variable can take. For example, the probabilities of having 0, 1, 2, …, 100 heads respectively.</a:t>
            </a:r>
            <a:endParaRPr/>
          </a:p>
        </p:txBody>
      </p:sp>
    </p:spTree>
    <p:extLst>
      <p:ext uri="{BB962C8B-B14F-4D97-AF65-F5344CB8AC3E}">
        <p14:creationId xmlns:p14="http://schemas.microsoft.com/office/powerpoint/2010/main" val="65979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0"/>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a:bodyPr>
          <a:lstStyle/>
          <a:p>
            <a:pPr>
              <a:lnSpc>
                <a:spcPct val="115000"/>
              </a:lnSpc>
              <a:spcAft>
                <a:spcPts val="1200"/>
              </a:spcAft>
              <a:buSzPts val="1100"/>
            </a:pPr>
            <a:r>
              <a:rPr lang="en-GB" sz="1350" b="1">
                <a:solidFill>
                  <a:srgbClr val="242424"/>
                </a:solidFill>
                <a:highlight>
                  <a:srgbClr val="FFFFFF"/>
                </a:highlight>
                <a:latin typeface="Georgia"/>
                <a:ea typeface="Georgia"/>
                <a:cs typeface="Georgia"/>
                <a:sym typeface="Georgia"/>
              </a:rPr>
              <a:t>Frequentist</a:t>
            </a:r>
            <a:endParaRPr/>
          </a:p>
        </p:txBody>
      </p:sp>
      <p:sp>
        <p:nvSpPr>
          <p:cNvPr id="206" name="Google Shape;206;p40"/>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r>
              <a:rPr lang="en-GB" sz="1350" b="1">
                <a:solidFill>
                  <a:srgbClr val="242424"/>
                </a:solidFill>
                <a:highlight>
                  <a:srgbClr val="FFFFFF"/>
                </a:highlight>
                <a:latin typeface="Georgia"/>
                <a:ea typeface="Georgia"/>
                <a:cs typeface="Georgia"/>
                <a:sym typeface="Georgia"/>
              </a:rPr>
              <a:t>Frequentist</a:t>
            </a:r>
            <a:r>
              <a:rPr lang="en-GB" sz="1350">
                <a:solidFill>
                  <a:srgbClr val="242424"/>
                </a:solidFill>
                <a:highlight>
                  <a:srgbClr val="FFFFFF"/>
                </a:highlight>
                <a:latin typeface="Georgia"/>
                <a:ea typeface="Georgia"/>
                <a:cs typeface="Georgia"/>
                <a:sym typeface="Georgia"/>
              </a:rPr>
              <a:t> calculates probabilities from the relative frequencies of specific events to the total number of trials. For example, </a:t>
            </a:r>
            <a:r>
              <a:rPr lang="en-GB" sz="1350" i="1">
                <a:solidFill>
                  <a:srgbClr val="242424"/>
                </a:solidFill>
                <a:highlight>
                  <a:srgbClr val="FFFFFF"/>
                </a:highlight>
                <a:latin typeface="Georgia"/>
                <a:ea typeface="Georgia"/>
                <a:cs typeface="Georgia"/>
                <a:sym typeface="Georgia"/>
              </a:rPr>
              <a:t>P</a:t>
            </a:r>
            <a:r>
              <a:rPr lang="en-GB" sz="1350">
                <a:solidFill>
                  <a:srgbClr val="242424"/>
                </a:solidFill>
                <a:highlight>
                  <a:srgbClr val="FFFFFF"/>
                </a:highlight>
                <a:latin typeface="Georgia"/>
                <a:ea typeface="Georgia"/>
                <a:cs typeface="Georgia"/>
                <a:sym typeface="Georgia"/>
              </a:rPr>
              <a:t>(Head) = 0.56 if there are 56 heads out of 100 flips.</a:t>
            </a:r>
            <a:endParaRPr/>
          </a:p>
        </p:txBody>
      </p:sp>
    </p:spTree>
    <p:extLst>
      <p:ext uri="{BB962C8B-B14F-4D97-AF65-F5344CB8AC3E}">
        <p14:creationId xmlns:p14="http://schemas.microsoft.com/office/powerpoint/2010/main" val="98814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1"/>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a:bodyPr>
          <a:lstStyle/>
          <a:p>
            <a:r>
              <a:rPr lang="en-GB" sz="1350" b="1">
                <a:solidFill>
                  <a:srgbClr val="242424"/>
                </a:solidFill>
                <a:highlight>
                  <a:srgbClr val="FFFFFF"/>
                </a:highlight>
                <a:latin typeface="Georgia"/>
                <a:ea typeface="Georgia"/>
                <a:cs typeface="Georgia"/>
                <a:sym typeface="Georgia"/>
              </a:rPr>
              <a:t>Bayesian</a:t>
            </a:r>
            <a:endParaRPr/>
          </a:p>
        </p:txBody>
      </p:sp>
      <p:sp>
        <p:nvSpPr>
          <p:cNvPr id="212" name="Google Shape;212;p41"/>
          <p:cNvSpPr txBox="1">
            <a:spLocks noGrp="1"/>
          </p:cNvSpPr>
          <p:nvPr>
            <p:ph type="body" idx="1"/>
          </p:nvPr>
        </p:nvSpPr>
        <p:spPr>
          <a:xfrm>
            <a:off x="311700" y="1152475"/>
            <a:ext cx="8520600" cy="3416400"/>
          </a:xfrm>
          <a:prstGeom prst="rect">
            <a:avLst/>
          </a:prstGeom>
        </p:spPr>
        <p:txBody>
          <a:bodyPr spcFirstLastPara="1" vert="horz" wrap="square" lIns="91425" tIns="91425" rIns="91425" bIns="91425" rtlCol="0" anchor="t" anchorCtr="0">
            <a:normAutofit/>
          </a:bodyPr>
          <a:lstStyle/>
          <a:p>
            <a:pPr marL="0" indent="0">
              <a:spcAft>
                <a:spcPts val="1200"/>
              </a:spcAft>
              <a:buNone/>
            </a:pPr>
            <a:r>
              <a:rPr lang="en-GB" sz="1350" b="1">
                <a:solidFill>
                  <a:srgbClr val="242424"/>
                </a:solidFill>
                <a:highlight>
                  <a:srgbClr val="FFFFFF"/>
                </a:highlight>
                <a:latin typeface="Georgia"/>
                <a:ea typeface="Georgia"/>
                <a:cs typeface="Georgia"/>
                <a:sym typeface="Georgia"/>
              </a:rPr>
              <a:t>Bayesian</a:t>
            </a:r>
            <a:r>
              <a:rPr lang="en-GB" sz="1350">
                <a:solidFill>
                  <a:srgbClr val="242424"/>
                </a:solidFill>
                <a:highlight>
                  <a:srgbClr val="FFFFFF"/>
                </a:highlight>
                <a:latin typeface="Georgia"/>
                <a:ea typeface="Georgia"/>
                <a:cs typeface="Georgia"/>
                <a:sym typeface="Georgia"/>
              </a:rPr>
              <a:t> modifies a prior belief with current experiment data using Bayesian inference. For example, a Bayesian can combine a prior belief that the coin is fair with the current experiment data (56 heads out of 100) to form a new belief (details later).</a:t>
            </a:r>
            <a:endParaRPr/>
          </a:p>
        </p:txBody>
      </p:sp>
    </p:spTree>
    <p:extLst>
      <p:ext uri="{BB962C8B-B14F-4D97-AF65-F5344CB8AC3E}">
        <p14:creationId xmlns:p14="http://schemas.microsoft.com/office/powerpoint/2010/main" val="2708016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2"/>
          <p:cNvSpPr txBox="1">
            <a:spLocks noGrp="1"/>
          </p:cNvSpPr>
          <p:nvPr>
            <p:ph type="title"/>
          </p:nvPr>
        </p:nvSpPr>
        <p:spPr>
          <a:xfrm>
            <a:off x="311700" y="445025"/>
            <a:ext cx="8520600" cy="572700"/>
          </a:xfrm>
          <a:prstGeom prst="rect">
            <a:avLst/>
          </a:prstGeom>
        </p:spPr>
        <p:txBody>
          <a:bodyPr spcFirstLastPara="1" vert="horz" wrap="square" lIns="91425" tIns="91425" rIns="91425" bIns="91425" rtlCol="0" anchor="t" anchorCtr="0">
            <a:normAutofit fontScale="90000"/>
          </a:bodyPr>
          <a:lstStyle/>
          <a:p>
            <a:r>
              <a:rPr lang="en-GB"/>
              <a:t>Linear transformations</a:t>
            </a:r>
            <a:endParaRPr/>
          </a:p>
        </p:txBody>
      </p:sp>
      <p:pic>
        <p:nvPicPr>
          <p:cNvPr id="218" name="Google Shape;218;p42"/>
          <p:cNvPicPr preferRelativeResize="0"/>
          <p:nvPr/>
        </p:nvPicPr>
        <p:blipFill>
          <a:blip r:embed="rId3">
            <a:alphaModFix/>
          </a:blip>
          <a:stretch>
            <a:fillRect/>
          </a:stretch>
        </p:blipFill>
        <p:spPr>
          <a:xfrm>
            <a:off x="1222825" y="1841524"/>
            <a:ext cx="6411450" cy="1031850"/>
          </a:xfrm>
          <a:prstGeom prst="rect">
            <a:avLst/>
          </a:prstGeom>
          <a:noFill/>
          <a:ln>
            <a:noFill/>
          </a:ln>
        </p:spPr>
      </p:pic>
      <p:pic>
        <p:nvPicPr>
          <p:cNvPr id="219" name="Google Shape;219;p42"/>
          <p:cNvPicPr preferRelativeResize="0"/>
          <p:nvPr/>
        </p:nvPicPr>
        <p:blipFill>
          <a:blip r:embed="rId4">
            <a:alphaModFix/>
          </a:blip>
          <a:stretch>
            <a:fillRect/>
          </a:stretch>
        </p:blipFill>
        <p:spPr>
          <a:xfrm>
            <a:off x="1170389" y="3544178"/>
            <a:ext cx="6516325" cy="795475"/>
          </a:xfrm>
          <a:prstGeom prst="rect">
            <a:avLst/>
          </a:prstGeom>
          <a:noFill/>
          <a:ln>
            <a:noFill/>
          </a:ln>
        </p:spPr>
      </p:pic>
    </p:spTree>
    <p:extLst>
      <p:ext uri="{BB962C8B-B14F-4D97-AF65-F5344CB8AC3E}">
        <p14:creationId xmlns:p14="http://schemas.microsoft.com/office/powerpoint/2010/main" val="31126961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Custom 13">
      <a:majorFont>
        <a:latin typeface="Open Sans"/>
        <a:ea typeface=""/>
        <a:cs typeface="B Yekan"/>
      </a:majorFont>
      <a:minorFont>
        <a:latin typeface="Open Sans"/>
        <a:ea typeface=""/>
        <a:cs typeface="B Yek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242</Words>
  <Application>Microsoft Office PowerPoint</Application>
  <PresentationFormat>On-screen Show (16:9)</PresentationFormat>
  <Paragraphs>16</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 Yekan</vt:lpstr>
      <vt:lpstr>Georgia</vt:lpstr>
      <vt:lpstr>Open Sans</vt:lpstr>
      <vt:lpstr>Simple Light</vt:lpstr>
      <vt:lpstr>Probability + Linear Algebra</vt:lpstr>
      <vt:lpstr>other slides</vt:lpstr>
      <vt:lpstr>PowerPoint Presentation</vt:lpstr>
      <vt:lpstr>Probability</vt:lpstr>
      <vt:lpstr>Random variables</vt:lpstr>
      <vt:lpstr>probability distribution</vt:lpstr>
      <vt:lpstr>Frequentist</vt:lpstr>
      <vt:lpstr>Bayesian</vt:lpstr>
      <vt:lpstr>Linear transformations</vt:lpstr>
      <vt:lpstr>Linear transformations are important in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Probability+Linear Algebra</dc:title>
  <cp:lastModifiedBy>PC</cp:lastModifiedBy>
  <cp:revision>40</cp:revision>
  <dcterms:modified xsi:type="dcterms:W3CDTF">2023-11-30T20:32:04Z</dcterms:modified>
</cp:coreProperties>
</file>