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dc760ca71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dc760ca71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0dc760ca71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0dc760ca71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dc760ca71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dc760ca71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dc760ca7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dc760ca7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dc760ca7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dc760ca7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dc760ca7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dc760ca7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dc760ca7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dc760ca7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dc760ca7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dc760ca7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dc760ca71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dc760ca71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dc760ca7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dc760ca7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dc760ca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dc760ca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dc760ca71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dc760ca71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0dc760ca71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0dc760ca71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dc760ca7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dc760ca7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dc760ca7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dc760ca7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dc760ca7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dc760ca7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dc760ca7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dc760ca7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dc760ca7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dc760ca7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c760ca7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c760ca7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dc760ca7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dc760ca7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omfortaa"/>
              <a:buNone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●"/>
              <a:defRPr>
                <a:latin typeface="Comfortaa"/>
                <a:ea typeface="Comfortaa"/>
                <a:cs typeface="Comfortaa"/>
                <a:sym typeface="Comfortaa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○"/>
              <a:defRPr>
                <a:latin typeface="Comfortaa"/>
                <a:ea typeface="Comfortaa"/>
                <a:cs typeface="Comfortaa"/>
                <a:sym typeface="Comfortaa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■"/>
              <a:defRPr>
                <a:latin typeface="Comfortaa"/>
                <a:ea typeface="Comfortaa"/>
                <a:cs typeface="Comfortaa"/>
                <a:sym typeface="Comfortaa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25" y="2422963"/>
            <a:ext cx="5257800" cy="17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798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Memorizing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972050"/>
            <a:ext cx="8520600" cy="25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store all known individuals (the census)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given a new individual, predict the income of its closest match in our database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1132250"/>
            <a:ext cx="8520600" cy="158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out this strategy on individuals picked from the data we have (the census) what error rate do we expect?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1132250"/>
            <a:ext cx="8520600" cy="3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out this strategy on individuals picked from the data we have (the census) what error rate do we expect?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rgbClr val="FF0000"/>
                </a:solidFill>
                <a:highlight>
                  <a:srgbClr val="FFFFFF"/>
                </a:highlight>
              </a:rPr>
              <a:t>0 errors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1132250"/>
            <a:ext cx="8520600" cy="35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Trying out this strategy on individuals picked from the data we have (the census) what error rate do we expect?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rgbClr val="FF0000"/>
                </a:solidFill>
                <a:highlight>
                  <a:srgbClr val="FFFFFF"/>
                </a:highlight>
              </a:rPr>
              <a:t>0 errors</a:t>
            </a:r>
            <a:endParaRPr sz="26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50">
              <a:solidFill>
                <a:srgbClr val="FF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50">
                <a:solidFill>
                  <a:srgbClr val="FF0000"/>
                </a:solidFill>
                <a:highlight>
                  <a:srgbClr val="FFFFFF"/>
                </a:highlight>
              </a:rPr>
              <a:t>Yet, we will make errors on new data</a:t>
            </a:r>
            <a:endParaRPr sz="265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  ≠  Memorizing  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82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/>
              <a:t>"test" data  ≠  "train" data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902775" y="1849175"/>
            <a:ext cx="3820200" cy="21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Data used to learn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/>
              <a:t> the predictive model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/>
          </a:p>
        </p:txBody>
      </p:sp>
      <p:sp>
        <p:nvSpPr>
          <p:cNvPr id="138" name="Google Shape;138;p26"/>
          <p:cNvSpPr txBox="1"/>
          <p:nvPr/>
        </p:nvSpPr>
        <p:spPr>
          <a:xfrm>
            <a:off x="1097650" y="1849175"/>
            <a:ext cx="3000000" cy="1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1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Data on which the predictive model is applied</a:t>
            </a:r>
            <a:endParaRPr b="1" sz="21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1154925" y="3751150"/>
            <a:ext cx="559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Different sampling of noise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Unobserved combination of features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The machine-learning workflow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226" y="1250300"/>
            <a:ext cx="5621424" cy="324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103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vocabulary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The data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We deal with a table of data (figuratively, an Excel sheet):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Rows are different observations, or </a:t>
            </a:r>
            <a:r>
              <a:rPr b="1" lang="en" sz="1100"/>
              <a:t>samples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Columns are different descriptors, or </a:t>
            </a:r>
            <a:r>
              <a:rPr b="1" lang="en" sz="1100"/>
              <a:t>features</a:t>
            </a:r>
            <a:endParaRPr b="1"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00" y="2476300"/>
            <a:ext cx="7499188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Supervised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data matrix X with n observations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</a:t>
            </a:r>
            <a:r>
              <a:rPr b="1" lang="en"/>
              <a:t>target</a:t>
            </a:r>
            <a:r>
              <a:rPr lang="en"/>
              <a:t> y: a property of each observation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goal is to predict y</a:t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 rotWithShape="1">
          <a:blip r:embed="rId3">
            <a:alphaModFix/>
          </a:blip>
          <a:srcRect b="3344" l="0" r="0" t="0"/>
          <a:stretch/>
        </p:blipFill>
        <p:spPr>
          <a:xfrm>
            <a:off x="5836875" y="2035600"/>
            <a:ext cx="3307125" cy="31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Unsupervised machine 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data matrix X with n observations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goal is to extract from X a structure that generalizes.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Very wide variety of different problems.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5900" y="2695563"/>
            <a:ext cx="289560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68575" y="70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ct val="26506"/>
              <a:buFont typeface="Arial"/>
              <a:buNone/>
            </a:pPr>
            <a:r>
              <a:rPr b="1" lang="en" sz="4150">
                <a:latin typeface="Comfortaa"/>
                <a:ea typeface="Comfortaa"/>
                <a:cs typeface="Comfortaa"/>
                <a:sym typeface="Comfortaa"/>
              </a:rPr>
              <a:t>Which iris is that?</a:t>
            </a:r>
            <a:endParaRPr b="1" sz="415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426" y="2449301"/>
            <a:ext cx="1245225" cy="269419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68575" y="1707550"/>
            <a:ext cx="3000000" cy="10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972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omfortaa"/>
              <a:buChar char="●"/>
            </a:pP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Setosa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omfortaa"/>
              <a:buChar char="●"/>
            </a:pP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Versicolor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397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50"/>
              <a:buFont typeface="Comfortaa"/>
              <a:buChar char="●"/>
            </a:pPr>
            <a:r>
              <a:rPr lang="en" sz="175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Virginica</a:t>
            </a:r>
            <a:endParaRPr sz="175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Regression and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learning: predicting a target 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Classification</a:t>
            </a:r>
            <a:r>
              <a:rPr lang="en"/>
              <a:t>: y is discrete (qualitative), made of different classes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eg types of irises: Setosa, Versicolor, Virginica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>
                <a:solidFill>
                  <a:schemeClr val="dk1"/>
                </a:solidFill>
              </a:rPr>
              <a:t>Regression</a:t>
            </a:r>
            <a:r>
              <a:rPr lang="en"/>
              <a:t>: y is continuous (quantitative), a numerical quantity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eg wage prediction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Take home messages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Machine learning is about extracting from data rules that generalizes to new observations</a:t>
            </a:r>
            <a:endParaRPr/>
          </a:p>
        </p:txBody>
      </p:sp>
      <p:sp>
        <p:nvSpPr>
          <p:cNvPr id="184" name="Google Shape;184;p33"/>
          <p:cNvSpPr txBox="1"/>
          <p:nvPr/>
        </p:nvSpPr>
        <p:spPr>
          <a:xfrm>
            <a:off x="448600" y="22639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work with: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3"/>
          <p:cNvSpPr txBox="1"/>
          <p:nvPr/>
        </p:nvSpPr>
        <p:spPr>
          <a:xfrm>
            <a:off x="486800" y="2879550"/>
            <a:ext cx="668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data matrix X n_samples * n_features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 target y of length n_samples, made of numbers for regression and of discrete classes for classification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0" cy="3082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68575" y="709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4150"/>
              <a:t>Is this person rich?</a:t>
            </a:r>
            <a:endParaRPr b="1" sz="4150"/>
          </a:p>
          <a:p>
            <a:pPr indent="0" lvl="0" marL="0" marR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415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925" y="2026350"/>
            <a:ext cx="7463625" cy="2895939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476925" y="16445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US Census data: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rules: data versus experts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Expert knowledge: setosa irises have small petals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rules: data versus experts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Expert knowledge: setosa irises have small petals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75" y="2132677"/>
            <a:ext cx="7482150" cy="233137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544075" y="4464050"/>
            <a:ext cx="464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This rule can be inferred from the data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Predictive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Beyond classic statistical tools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Generalizing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Concluding on new instances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Many sources of variability: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10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Concluding on new instances</a:t>
            </a:r>
            <a:endParaRPr b="1">
              <a:solidFill>
                <a:srgbClr val="FF0000"/>
              </a:solidFill>
            </a:endParaRPr>
          </a:p>
          <a:p>
            <a:pPr indent="0" lvl="0" marL="0" marR="419100" rtl="0" algn="l">
              <a:spcBef>
                <a:spcPts val="1200"/>
              </a:spcBef>
              <a:spcAft>
                <a:spcPts val="26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4329800" y="2754700"/>
            <a:ext cx="8520600" cy="24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marR="4191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Char char="-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relationship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marR="419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-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race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marR="419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-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sex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marR="419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-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capital-gain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marR="419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-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hours-per-week</a:t>
            </a:r>
            <a:endParaRPr sz="15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27025" lvl="0" marL="457200" marR="4191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Char char="-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</a:rPr>
              <a:t>native-country</a:t>
            </a:r>
            <a:endParaRPr sz="700"/>
          </a:p>
        </p:txBody>
      </p:sp>
      <p:sp>
        <p:nvSpPr>
          <p:cNvPr id="107" name="Google Shape;107;p21"/>
          <p:cNvSpPr txBox="1"/>
          <p:nvPr/>
        </p:nvSpPr>
        <p:spPr>
          <a:xfrm>
            <a:off x="1142100" y="2839175"/>
            <a:ext cx="41034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7025" lvl="0" marL="457200" marR="4191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mfortaa"/>
              <a:buChar char="-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age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27025" lvl="0" marL="457200" marR="419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mfortaa"/>
              <a:buChar char="-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workclass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27025" lvl="0" marL="457200" marR="419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mfortaa"/>
              <a:buChar char="-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education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27025" lvl="0" marL="457200" marR="419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mfortaa"/>
              <a:buChar char="-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marital-status</a:t>
            </a:r>
            <a:endParaRPr sz="1550">
              <a:solidFill>
                <a:schemeClr val="dk1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-327025" lvl="0" marL="457200" marR="419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omfortaa"/>
              <a:buChar char="-"/>
            </a:pPr>
            <a:r>
              <a:rPr lang="en" sz="1550">
                <a:solidFill>
                  <a:schemeClr val="dk1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occupation</a:t>
            </a:r>
            <a:endParaRPr sz="155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1269475" y="2041225"/>
            <a:ext cx="459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Many sources of variability:</a:t>
            </a:r>
            <a:endParaRPr sz="18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391350" y="46961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Noise: unexplainable variance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