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5.xml"/><Relationship Id="rId41" Type="http://schemas.openxmlformats.org/officeDocument/2006/relationships/font" Target="fonts/Comforta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dd6d856d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dd6d856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dd6d856d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dd6d856d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dd6d856d2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dd6d856d2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dd6d856d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dd6d856d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dd6d856d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dd6d856d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dd6d856d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dd6d856d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d6d856d2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dd6d856d2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dd6d856d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dd6d856d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dd6d856d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dd6d856d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dd6d856d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dd6d856d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dd6d856d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dd6d856d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dd6d856d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dd6d856d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dd6d856d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dd6d856d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dd6d856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dd6d856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dd6d856d2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dd6d856d2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dd6d856d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dd6d856d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dd6d856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dd6d856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dd6d856d2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dd6d856d2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dd6d856d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dd6d856d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dd6d856d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dd6d856d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dd6d856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dd6d856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dd6d856d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dd6d856d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dd6d856d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dd6d856d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dd6d856d2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dd6d856d2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dd6d856d2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dd6d856d2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dd6d856d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dd6d856d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dd6d856d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dd6d856d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dc760c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dc760c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dd6d856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dd6d856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dd6d856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dd6d856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dd6d856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dd6d856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d6d856d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dd6d856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dd6d856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dd6d856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25" y="2422963"/>
            <a:ext cx="52578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500550" y="4289975"/>
            <a:ext cx="626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the distance between the prediction and the data points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0988"/>
            <a:ext cx="8191250" cy="2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several variables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16420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5424250" y="202145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mental picture needs to be extended to several dimensions.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instance, in 2D: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Sale_Price =   	0.1 * Gr_Liv_Area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	+	1.1 * Year_Built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	- 2209.0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073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for classification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classification, we use a logistic regression model: y is either 0 (blue) or 1 (red)</a:t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38" y="1695775"/>
            <a:ext cx="4165475" cy="34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812" y="2506525"/>
            <a:ext cx="40005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266775" y="422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output of the model is interpreted as the probability of y being 1 (red) for a given x.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396" y="1468450"/>
            <a:ext cx="4165599" cy="35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8821" y="2452750"/>
            <a:ext cx="36385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00" y="661263"/>
            <a:ext cx="70525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logit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75" y="1327375"/>
            <a:ext cx="46672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539050" y="3020975"/>
            <a:ext cx="40329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z is the </a:t>
            </a:r>
            <a:r>
              <a:rPr b="1" lang="en" sz="1100">
                <a:solidFill>
                  <a:schemeClr val="dk1"/>
                </a:solidFill>
              </a:rPr>
              <a:t>logit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β0​ is the </a:t>
            </a:r>
            <a:r>
              <a:rPr b="1" lang="en" sz="1100">
                <a:solidFill>
                  <a:schemeClr val="dk1"/>
                </a:solidFill>
              </a:rPr>
              <a:t>intercept</a:t>
            </a:r>
            <a:r>
              <a:rPr lang="en" sz="1100">
                <a:solidFill>
                  <a:schemeClr val="dk1"/>
                </a:solidFill>
              </a:rPr>
              <a:t> (bias term)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β1​,β2​,…,βn​ are the </a:t>
            </a:r>
            <a:r>
              <a:rPr b="1" lang="en" sz="1100">
                <a:solidFill>
                  <a:schemeClr val="dk1"/>
                </a:solidFill>
              </a:rPr>
              <a:t>coefficients</a:t>
            </a:r>
            <a:r>
              <a:rPr lang="en" sz="1100">
                <a:solidFill>
                  <a:schemeClr val="dk1"/>
                </a:solidFill>
              </a:rPr>
              <a:t> (or weights)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100">
                <a:solidFill>
                  <a:schemeClr val="dk1"/>
                </a:solidFill>
              </a:rPr>
              <a:t>x1​,x2​,…,xn​ are the </a:t>
            </a:r>
            <a:r>
              <a:rPr b="1" lang="en" sz="1100">
                <a:solidFill>
                  <a:schemeClr val="dk1"/>
                </a:solidFill>
              </a:rPr>
              <a:t>input features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35325" y="4139175"/>
            <a:ext cx="485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With the </a:t>
            </a:r>
            <a:r>
              <a:rPr lang="en" sz="1100">
                <a:solidFill>
                  <a:schemeClr val="dk1"/>
                </a:solidFill>
              </a:rPr>
              <a:t>weights we would know the feature importance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in 2 dimensions</a:t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9325"/>
            <a:ext cx="4267199" cy="334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399" y="1495800"/>
            <a:ext cx="4260302" cy="3336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9"/>
          <p:cNvSpPr txBox="1"/>
          <p:nvPr/>
        </p:nvSpPr>
        <p:spPr>
          <a:xfrm>
            <a:off x="898400" y="947575"/>
            <a:ext cx="66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is 2-dimensional, y is represented by the color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&amp; multiclass classification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0" l="0" r="0" t="3762"/>
          <a:stretch/>
        </p:blipFill>
        <p:spPr>
          <a:xfrm>
            <a:off x="152400" y="1313950"/>
            <a:ext cx="4878575" cy="3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5222100" y="157225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 in {0, 1, 2}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 in {blue, orange, green}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 given input x: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one probability per class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probabilities sum to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are not suited to all data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29500"/>
            <a:ext cx="4380149" cy="34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954900" y="4575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linearly separable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0" y="242225"/>
            <a:ext cx="8109549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models are not suited to all data</a:t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29500"/>
            <a:ext cx="4380149" cy="344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2"/>
          <p:cNvSpPr txBox="1"/>
          <p:nvPr/>
        </p:nvSpPr>
        <p:spPr>
          <a:xfrm>
            <a:off x="954900" y="45755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linearly separable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4248" y="1312625"/>
            <a:ext cx="4147351" cy="32629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2"/>
          <p:cNvSpPr txBox="1"/>
          <p:nvPr/>
        </p:nvSpPr>
        <p:spPr>
          <a:xfrm>
            <a:off x="4844250" y="4575575"/>
            <a:ext cx="42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linearly separable → Underfitting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Take home messages on linear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and fast baselines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regression: 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classification: 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584000" y="3200650"/>
            <a:ext cx="7108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Can underfit when: n_features &lt;&lt; n_samples → engineering new features can help!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Hard to beat when n_features is large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checkout: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linear_regression_without_sklearn.ipynb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154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: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2223625"/>
            <a:ext cx="8520600" cy="18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inear_models_ex_01.ipynb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linear_models_sol_01.ipynb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80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the best parameters?</a:t>
            </a:r>
            <a:endParaRPr/>
          </a:p>
        </p:txBody>
      </p:sp>
      <p:sp>
        <p:nvSpPr>
          <p:cNvPr id="207" name="Google Shape;207;p36"/>
          <p:cNvSpPr txBox="1"/>
          <p:nvPr>
            <p:ph type="title"/>
          </p:nvPr>
        </p:nvSpPr>
        <p:spPr>
          <a:xfrm>
            <a:off x="419175" y="1911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We created Two metrics: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32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5"/>
              <a:t>Mean </a:t>
            </a:r>
            <a:r>
              <a:rPr lang="en" sz="2355"/>
              <a:t>squared error (MSE)</a:t>
            </a:r>
            <a:endParaRPr sz="2355"/>
          </a:p>
          <a:p>
            <a:pPr indent="-3632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355"/>
              <a:t>Mean absolute error (MAE)</a:t>
            </a:r>
            <a:endParaRPr sz="235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243275" y="545450"/>
            <a:ext cx="8702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parameter finding have a closed-form solution, you need to solve an equation. (implemented in sklearn)</a:t>
            </a:r>
            <a:endParaRPr sz="1000"/>
          </a:p>
        </p:txBody>
      </p:sp>
      <p:sp>
        <p:nvSpPr>
          <p:cNvPr id="213" name="Google Shape;213;p37"/>
          <p:cNvSpPr txBox="1"/>
          <p:nvPr/>
        </p:nvSpPr>
        <p:spPr>
          <a:xfrm>
            <a:off x="516350" y="2221888"/>
            <a:ext cx="564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avoids the need for brute-force search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11688" y="101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688" y="1775400"/>
            <a:ext cx="8520600" cy="15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linear_regression_in_sklearn.ipynb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90325" y="193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150" y="2156224"/>
            <a:ext cx="3490101" cy="2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39"/>
          <p:cNvCxnSpPr/>
          <p:nvPr/>
        </p:nvCxnSpPr>
        <p:spPr>
          <a:xfrm flipH="1">
            <a:off x="5693875" y="696275"/>
            <a:ext cx="628800" cy="423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9"/>
          <p:cNvCxnSpPr/>
          <p:nvPr/>
        </p:nvCxnSpPr>
        <p:spPr>
          <a:xfrm>
            <a:off x="6895425" y="608825"/>
            <a:ext cx="264900" cy="440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o back to the </a:t>
            </a:r>
            <a:r>
              <a:rPr lang="en">
                <a:solidFill>
                  <a:srgbClr val="1C4587"/>
                </a:solidFill>
              </a:rPr>
              <a:t>penguin dataset</a:t>
            </a:r>
            <a:endParaRPr>
              <a:solidFill>
                <a:srgbClr val="1C4587"/>
              </a:solidFill>
            </a:endParaRPr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1516100"/>
            <a:ext cx="8520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predict the penguin </a:t>
            </a:r>
            <a:r>
              <a:rPr b="1" lang="en"/>
              <a:t>species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 our classification problem by selecting only 2 of the penguin species (</a:t>
            </a:r>
            <a:r>
              <a:rPr b="1" lang="en"/>
              <a:t>Binary classification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/>
          <p:nvPr>
            <p:ph type="title"/>
          </p:nvPr>
        </p:nvSpPr>
        <p:spPr>
          <a:xfrm>
            <a:off x="505375" y="50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</a:t>
            </a:r>
            <a:r>
              <a:rPr b="1" lang="en">
                <a:solidFill>
                  <a:srgbClr val="FF0000"/>
                </a:solidFill>
              </a:rPr>
              <a:t>groupby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100" y="1982625"/>
            <a:ext cx="4598026" cy="30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 txBox="1"/>
          <p:nvPr/>
        </p:nvSpPr>
        <p:spPr>
          <a:xfrm>
            <a:off x="505375" y="1078100"/>
            <a:ext cx="78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data.groupby("animal")[“water_need”].plot.hist(alpha=0.5, legend=True)</a:t>
            </a:r>
            <a:endParaRPr/>
          </a:p>
        </p:txBody>
      </p:sp>
      <p:sp>
        <p:nvSpPr>
          <p:cNvPr id="241" name="Google Shape;241;p41"/>
          <p:cNvSpPr txBox="1"/>
          <p:nvPr/>
        </p:nvSpPr>
        <p:spPr>
          <a:xfrm>
            <a:off x="505375" y="1418075"/>
            <a:ext cx="78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data.groupby("animal")[“water_need”].mean()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25" y="253475"/>
            <a:ext cx="751871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function boundary</a:t>
            </a:r>
            <a:endParaRPr/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375" y="1091500"/>
            <a:ext cx="440081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>
            <p:ph type="title"/>
          </p:nvPr>
        </p:nvSpPr>
        <p:spPr>
          <a:xfrm>
            <a:off x="300475" y="860550"/>
            <a:ext cx="45510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 feature engineering for Logistic Regression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75" y="213063"/>
            <a:ext cx="4022950" cy="471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>
            <p:ph type="title"/>
          </p:nvPr>
        </p:nvSpPr>
        <p:spPr>
          <a:xfrm>
            <a:off x="311700" y="143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446475" y="2315500"/>
            <a:ext cx="56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linear_models_feature_engineering_classification.ipynb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673800" y="3515100"/>
            <a:ext cx="727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KBinsDiscretizer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binning transformation of the features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SplineTransformer: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 smooth version of the binning transformation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PolynomialFeatures(degree=3, include_bias=False)</a:t>
            </a:r>
            <a:endParaRPr/>
          </a:p>
        </p:txBody>
      </p:sp>
      <p:pic>
        <p:nvPicPr>
          <p:cNvPr id="266" name="Google Shape;26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00" y="1136425"/>
            <a:ext cx="61010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875" y="1888875"/>
            <a:ext cx="681037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6"/>
          <p:cNvSpPr txBox="1"/>
          <p:nvPr/>
        </p:nvSpPr>
        <p:spPr>
          <a:xfrm>
            <a:off x="2650350" y="30795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log-loss</a:t>
            </a:r>
            <a:r>
              <a:rPr lang="en" sz="1100">
                <a:solidFill>
                  <a:schemeClr val="dk1"/>
                </a:solidFill>
              </a:rPr>
              <a:t> function</a:t>
            </a:r>
            <a:endParaRPr/>
          </a:p>
        </p:txBody>
      </p:sp>
      <p:sp>
        <p:nvSpPr>
          <p:cNvPr id="273" name="Google Shape;273;p46"/>
          <p:cNvSpPr txBox="1"/>
          <p:nvPr/>
        </p:nvSpPr>
        <p:spPr>
          <a:xfrm>
            <a:off x="6570750" y="3056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discourages large coefficients</a:t>
            </a:r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4331075" y="3893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= 1/ 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68575" y="70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b="1" lang="en" sz="4150"/>
              <a:t>Linear Models</a:t>
            </a:r>
            <a:endParaRPr b="1" sz="4150"/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t/>
            </a:r>
            <a:endParaRPr b="1" sz="4150"/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t/>
            </a:r>
            <a:endParaRPr b="1" sz="4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/>
        </p:nvSpPr>
        <p:spPr>
          <a:xfrm>
            <a:off x="499700" y="1611025"/>
            <a:ext cx="7176600" cy="1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For classification and regression.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Simple models, easy to understand and fast to train.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What is a linear model?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regression: linear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For classification: logistic regression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Non linearly separable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example: estimating housing prices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00" y="1719703"/>
            <a:ext cx="4262075" cy="25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example: estimating housing prices</a:t>
            </a:r>
            <a:endParaRPr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600" y="1719703"/>
            <a:ext cx="4262075" cy="259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 txBox="1"/>
          <p:nvPr/>
        </p:nvSpPr>
        <p:spPr>
          <a:xfrm>
            <a:off x="5469200" y="218685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Linear approximation of Sale_Price:</a:t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5469200" y="29423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Sale_Price =       0.1 * Gr_Liv_Area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+    1.1 * Year_Built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-    8.9 * Full_Bath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- 2200.0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" y="1664250"/>
            <a:ext cx="2845400" cy="232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4177675" y="2278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approximation of Sale_Price: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233825" y="27568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Sale_Price =   	0.1 * Gr_Liv_Area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	- 2200.0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5" y="1639625"/>
            <a:ext cx="7793601" cy="249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/>
          <p:nvPr/>
        </p:nvSpPr>
        <p:spPr>
          <a:xfrm>
            <a:off x="527800" y="1017725"/>
            <a:ext cx="73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a prediction line as close as possible to all training points.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