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Comforta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omfortaa-bold.fntdata"/><Relationship Id="rId21" Type="http://schemas.openxmlformats.org/officeDocument/2006/relationships/slide" Target="slides/slide16.xml"/><Relationship Id="rId43" Type="http://schemas.openxmlformats.org/officeDocument/2006/relationships/font" Target="fonts/Comforta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072855c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072855c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72855c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72855c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072855c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072855c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072855c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072855c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072855c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072855c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072855c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072855c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072855c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072855c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072855cf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072855cf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072855cf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072855cf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072855c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072855c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72855c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72855c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072855c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072855c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072855cf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072855cf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072855c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072855c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072855cf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072855c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072855cf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072855cf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072855cf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072855cf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072855cf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072855cf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072855cf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072855cf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072855c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072855c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072855cf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072855cf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72855c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72855c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072855cf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072855cf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072855cf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072855cf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072855cf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072855cf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072855cf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072855cf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072855cf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072855cf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072855cf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072855cf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072855cf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072855cf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072855cf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072855cf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072855c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072855c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72855c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72855c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72855c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072855c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72855cf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072855c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072855c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072855c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72855c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72855c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Sklearn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Decision Trees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311700" y="206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Growing a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regression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tree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416350"/>
            <a:ext cx="73533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1860800" y="500325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Regression with a decision tree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417350"/>
            <a:ext cx="73533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00" y="1074025"/>
            <a:ext cx="7362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1170575"/>
            <a:ext cx="7362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mfortaa"/>
                <a:ea typeface="Comfortaa"/>
                <a:cs typeface="Comfortaa"/>
                <a:sym typeface="Comfortaa"/>
              </a:rPr>
              <a:t>Tree depth and overfitting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How the maximum depth impacts generalization?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ctrTitle"/>
          </p:nvPr>
        </p:nvSpPr>
        <p:spPr>
          <a:xfrm>
            <a:off x="311700" y="544200"/>
            <a:ext cx="85206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mfortaa"/>
                <a:ea typeface="Comfortaa"/>
                <a:cs typeface="Comfortaa"/>
                <a:sym typeface="Comfortaa"/>
              </a:rPr>
              <a:t>Tree: underfit / overfit tradeoff</a:t>
            </a:r>
            <a:endParaRPr sz="3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1957700"/>
            <a:ext cx="24860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ctrTitle"/>
          </p:nvPr>
        </p:nvSpPr>
        <p:spPr>
          <a:xfrm>
            <a:off x="311700" y="544200"/>
            <a:ext cx="85206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mfortaa"/>
                <a:ea typeface="Comfortaa"/>
                <a:cs typeface="Comfortaa"/>
                <a:sym typeface="Comfortaa"/>
              </a:rPr>
              <a:t>Tree: underfit / overfit tradeoff</a:t>
            </a:r>
            <a:endParaRPr sz="3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1957700"/>
            <a:ext cx="24860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600" y="1960500"/>
            <a:ext cx="24860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ctrTitle"/>
          </p:nvPr>
        </p:nvSpPr>
        <p:spPr>
          <a:xfrm>
            <a:off x="311700" y="544200"/>
            <a:ext cx="85206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mfortaa"/>
                <a:ea typeface="Comfortaa"/>
                <a:cs typeface="Comfortaa"/>
                <a:sym typeface="Comfortaa"/>
              </a:rPr>
              <a:t>Tree: underfit / overfit tradeoff</a:t>
            </a:r>
            <a:endParaRPr sz="3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1957700"/>
            <a:ext cx="24860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600" y="1960500"/>
            <a:ext cx="24860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500" y="1834800"/>
            <a:ext cx="24860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18300" y="4128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Underfitting</a:t>
            </a:r>
            <a:endParaRPr/>
          </a:p>
        </p:txBody>
      </p:sp>
      <p:sp>
        <p:nvSpPr>
          <p:cNvPr id="154" name="Google Shape;154;p30"/>
          <p:cNvSpPr txBox="1"/>
          <p:nvPr/>
        </p:nvSpPr>
        <p:spPr>
          <a:xfrm>
            <a:off x="6381000" y="4128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Overfitting</a:t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3672150" y="4128500"/>
            <a:ext cx="1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Best trade-off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6144000" y="44883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max_depth or max_leaf_nodes too large</a:t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424500" y="44445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max_depth or max_leaf_nodes too small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subTitle"/>
          </p:nvPr>
        </p:nvSpPr>
        <p:spPr>
          <a:xfrm>
            <a:off x="1226625" y="1009400"/>
            <a:ext cx="70704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" sz="1300"/>
              <a:t>Sequence of simple decision rules: one feature and one threshold at a time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" sz="1300"/>
              <a:t>No scaling required for numerical features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" sz="1300"/>
              <a:t>max_depth controls the trade-off between underfitting and overfitting</a:t>
            </a:r>
            <a:endParaRPr sz="13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" sz="1300"/>
              <a:t>Mostly useful as a building block for ensemble models</a:t>
            </a:r>
            <a:endParaRPr sz="1300"/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1300"/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" sz="1300"/>
              <a:t>	Random Forests</a:t>
            </a:r>
            <a:endParaRPr sz="1300"/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" sz="1300"/>
              <a:t>	Gradient Boosting Decision Trees</a:t>
            </a:r>
            <a:br>
              <a:rPr lang="en" sz="1300"/>
            </a:b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06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regression and classification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3726" l="5993" r="57990" t="18332"/>
          <a:stretch/>
        </p:blipFill>
        <p:spPr>
          <a:xfrm>
            <a:off x="1963950" y="3057675"/>
            <a:ext cx="1998049" cy="18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3726" l="57990" r="5993" t="18332"/>
          <a:stretch/>
        </p:blipFill>
        <p:spPr>
          <a:xfrm>
            <a:off x="5395850" y="3101550"/>
            <a:ext cx="1998049" cy="1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Quiz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412525" y="675850"/>
            <a:ext cx="64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which kind of supervised learning tasks decision trees can be applied to:</a:t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465200" y="1790575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a) classification tasks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b) regression tasks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c) clustering tasks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checkout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267825" y="3026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decision_trees/trees_classification.ipynb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-51895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decision_trees/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trees_ex_01.ipyn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0" y="4263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decision_trees/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trees_regression.ipynb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Checkout, extrapolation 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,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3361725" y="3626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trees_ex_02.ipynb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Comfortaa"/>
                <a:ea typeface="Comfortaa"/>
                <a:cs typeface="Comfortaa"/>
                <a:sym typeface="Comfortaa"/>
              </a:rPr>
              <a:t>Importance of decision tree hyperparameters on generalization</a:t>
            </a:r>
            <a:endParaRPr sz="318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Comfortaa"/>
                <a:ea typeface="Comfortaa"/>
                <a:cs typeface="Comfortaa"/>
                <a:sym typeface="Comfortaa"/>
              </a:rPr>
              <a:t>Importance of decision tree hyperparameters on generalization</a:t>
            </a:r>
            <a:endParaRPr sz="318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22" y="1430625"/>
            <a:ext cx="5956351" cy="35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>
            <p:ph type="ctrTitle"/>
          </p:nvPr>
        </p:nvSpPr>
        <p:spPr>
          <a:xfrm>
            <a:off x="515652" y="500300"/>
            <a:ext cx="68772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latin typeface="Comfortaa"/>
                <a:ea typeface="Comfortaa"/>
                <a:cs typeface="Comfortaa"/>
                <a:sym typeface="Comfortaa"/>
              </a:rPr>
              <a:t>Effect of max-</a:t>
            </a:r>
            <a:r>
              <a:rPr lang="en" sz="2680">
                <a:latin typeface="Comfortaa"/>
                <a:ea typeface="Comfortaa"/>
                <a:cs typeface="Comfortaa"/>
                <a:sym typeface="Comfortaa"/>
              </a:rPr>
              <a:t>depth: shallow</a:t>
            </a:r>
            <a:endParaRPr sz="268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00" y="1170500"/>
            <a:ext cx="5313675" cy="3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/>
        </p:nvSpPr>
        <p:spPr>
          <a:xfrm>
            <a:off x="43900" y="368650"/>
            <a:ext cx="8073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Effect of max-depth: shallow (regression)</a:t>
            </a:r>
            <a:endParaRPr sz="268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75" y="1360475"/>
            <a:ext cx="6079275" cy="35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-61450" y="631525"/>
            <a:ext cx="8748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Effect of max-depth: overfit? noisy,</a:t>
            </a:r>
            <a:endParaRPr sz="268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88" y="1388875"/>
            <a:ext cx="5745175" cy="3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 txBox="1"/>
          <p:nvPr/>
        </p:nvSpPr>
        <p:spPr>
          <a:xfrm>
            <a:off x="-61450" y="631525"/>
            <a:ext cx="8748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Effect of max-depth: By using CV on max_depth</a:t>
            </a:r>
            <a:endParaRPr sz="268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232708" y="20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fortaa"/>
                <a:ea typeface="Comfortaa"/>
                <a:cs typeface="Comfortaa"/>
                <a:sym typeface="Comfortaa"/>
              </a:rPr>
              <a:t>Should the tree be always symmetric?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06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is a decision tree?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23" y="851400"/>
            <a:ext cx="4902825" cy="39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75" y="1022600"/>
            <a:ext cx="5348775" cy="35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00" y="213850"/>
            <a:ext cx="4863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75" y="922575"/>
            <a:ext cx="5340000" cy="3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662" y="382300"/>
            <a:ext cx="6438675" cy="45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50" y="569825"/>
            <a:ext cx="63436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96" y="1769125"/>
            <a:ext cx="4132075" cy="27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0" y="644025"/>
            <a:ext cx="4830974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00" y="1420459"/>
            <a:ext cx="9143999" cy="115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650" y="2074625"/>
            <a:ext cx="25527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925" y="1548000"/>
            <a:ext cx="34290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00" y="3359750"/>
            <a:ext cx="52197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833825" y="526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Gini Impurity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838" y="752500"/>
            <a:ext cx="5524325" cy="39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5" y="118312"/>
            <a:ext cx="3707425" cy="490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697" y="1114725"/>
            <a:ext cx="4324650" cy="30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11700" y="206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Growing a classification tree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5" y="1466200"/>
            <a:ext cx="7723200" cy="35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2211850" y="956725"/>
            <a:ext cx="408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Classification with a decision tree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13" y="1307225"/>
            <a:ext cx="6972574" cy="34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258350"/>
            <a:ext cx="7381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