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84" r:id="rId3"/>
    <p:sldId id="285" r:id="rId4"/>
    <p:sldId id="286" r:id="rId5"/>
    <p:sldId id="287" r:id="rId6"/>
    <p:sldId id="288" r:id="rId7"/>
    <p:sldId id="289" r:id="rId8"/>
    <p:sldId id="256" r:id="rId9"/>
    <p:sldId id="257" r:id="rId10"/>
    <p:sldId id="258" r:id="rId11"/>
    <p:sldId id="260" r:id="rId12"/>
    <p:sldId id="290" r:id="rId13"/>
    <p:sldId id="261" r:id="rId14"/>
    <p:sldId id="262" r:id="rId15"/>
    <p:sldId id="291"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292"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AE2FDE-6F46-456A-92A1-E441B4655C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129047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E2FDE-6F46-456A-92A1-E441B4655C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1111347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E2FDE-6F46-456A-92A1-E441B4655C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120797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AE2FDE-6F46-456A-92A1-E441B4655C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4085159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AE2FDE-6F46-456A-92A1-E441B4655C92}"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560441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AE2FDE-6F46-456A-92A1-E441B4655C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71578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AE2FDE-6F46-456A-92A1-E441B4655C92}"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409842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AE2FDE-6F46-456A-92A1-E441B4655C92}"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358478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E2FDE-6F46-456A-92A1-E441B4655C92}"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171579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E2FDE-6F46-456A-92A1-E441B4655C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665625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AE2FDE-6F46-456A-92A1-E441B4655C92}"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ED814-D723-433F-B965-C222BF050189}" type="slidenum">
              <a:rPr lang="en-US" smtClean="0"/>
              <a:t>‹#›</a:t>
            </a:fld>
            <a:endParaRPr lang="en-US"/>
          </a:p>
        </p:txBody>
      </p:sp>
    </p:spTree>
    <p:extLst>
      <p:ext uri="{BB962C8B-B14F-4D97-AF65-F5344CB8AC3E}">
        <p14:creationId xmlns:p14="http://schemas.microsoft.com/office/powerpoint/2010/main" val="8604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AE2FDE-6F46-456A-92A1-E441B4655C92}" type="datetimeFigureOut">
              <a:rPr lang="en-US" smtClean="0"/>
              <a:t>9/27/2023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ED814-D723-433F-B965-C222BF050189}" type="slidenum">
              <a:rPr lang="en-US" smtClean="0"/>
              <a:t>‹#›</a:t>
            </a:fld>
            <a:endParaRPr lang="en-US"/>
          </a:p>
        </p:txBody>
      </p:sp>
    </p:spTree>
    <p:extLst>
      <p:ext uri="{BB962C8B-B14F-4D97-AF65-F5344CB8AC3E}">
        <p14:creationId xmlns:p14="http://schemas.microsoft.com/office/powerpoint/2010/main" val="3523680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508" y="1875271"/>
            <a:ext cx="10771909" cy="2696729"/>
          </a:xfrm>
        </p:spPr>
        <p:txBody>
          <a:bodyPr>
            <a:normAutofit/>
          </a:bodyPr>
          <a:lstStyle/>
          <a:p>
            <a:pPr algn="ctr"/>
            <a:r>
              <a:rPr lang="en-US" b="1" dirty="0" err="1" smtClean="0"/>
              <a:t>Pytest</a:t>
            </a:r>
            <a:endParaRPr lang="en-US" b="1" dirty="0"/>
          </a:p>
        </p:txBody>
      </p:sp>
    </p:spTree>
    <p:extLst>
      <p:ext uri="{BB962C8B-B14F-4D97-AF65-F5344CB8AC3E}">
        <p14:creationId xmlns:p14="http://schemas.microsoft.com/office/powerpoint/2010/main" val="2267678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Why use </a:t>
            </a:r>
            <a:r>
              <a:rPr lang="en-US" dirty="0" err="1"/>
              <a:t>Pytest</a:t>
            </a:r>
            <a:r>
              <a:rPr lang="en-US" dirty="0" smtClean="0"/>
              <a:t>?</a:t>
            </a:r>
            <a:endParaRPr lang="en-US" dirty="0"/>
          </a:p>
        </p:txBody>
      </p:sp>
    </p:spTree>
    <p:extLst>
      <p:ext uri="{BB962C8B-B14F-4D97-AF65-F5344CB8AC3E}">
        <p14:creationId xmlns:p14="http://schemas.microsoft.com/office/powerpoint/2010/main" val="3910233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Pytest</a:t>
            </a:r>
            <a:r>
              <a:rPr lang="en-US" dirty="0"/>
              <a:t> </a:t>
            </a:r>
            <a:r>
              <a:rPr lang="en-US" dirty="0" smtClean="0"/>
              <a:t>features</a:t>
            </a:r>
            <a:endParaRPr lang="en-US" dirty="0"/>
          </a:p>
        </p:txBody>
      </p:sp>
    </p:spTree>
    <p:extLst>
      <p:ext uri="{BB962C8B-B14F-4D97-AF65-F5344CB8AC3E}">
        <p14:creationId xmlns:p14="http://schemas.microsoft.com/office/powerpoint/2010/main" val="257363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Fixtures: Fixtures can be used to set up and tear down test environments, and to provide data to test cases. This can help to make your tests more reusable and maintainable.</a:t>
            </a:r>
          </a:p>
          <a:p>
            <a:r>
              <a:rPr lang="en-US" dirty="0"/>
              <a:t>Parameterization: Parameterization allows you to run a single test with different sets of data. This can help to reduce code duplication and improve test coverage.</a:t>
            </a:r>
          </a:p>
          <a:p>
            <a:r>
              <a:rPr lang="en-US" dirty="0"/>
              <a:t>Markers: Markers allow you to categorize your tests and to control how they are run. For example, you can use markers to skip tests on certain platforms or to run tests in a specific order.</a:t>
            </a:r>
          </a:p>
          <a:p>
            <a:r>
              <a:rPr lang="en-US" dirty="0"/>
              <a:t>Reporting: </a:t>
            </a:r>
            <a:r>
              <a:rPr lang="en-US" dirty="0" err="1"/>
              <a:t>Pytest</a:t>
            </a:r>
            <a:r>
              <a:rPr lang="en-US" dirty="0"/>
              <a:t> provides a number of reporting options, including HTML, JUnit XML, and JSON. This can help you to identify and fix problems in your code.</a:t>
            </a:r>
          </a:p>
          <a:p>
            <a:endParaRPr lang="en-US" dirty="0"/>
          </a:p>
        </p:txBody>
      </p:sp>
    </p:spTree>
    <p:extLst>
      <p:ext uri="{BB962C8B-B14F-4D97-AF65-F5344CB8AC3E}">
        <p14:creationId xmlns:p14="http://schemas.microsoft.com/office/powerpoint/2010/main" val="333736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Why use </a:t>
            </a:r>
            <a:r>
              <a:rPr lang="en-US" dirty="0" err="1"/>
              <a:t>Pytest</a:t>
            </a:r>
            <a:r>
              <a:rPr lang="en-US" dirty="0" smtClean="0"/>
              <a:t>?</a:t>
            </a:r>
            <a:endParaRPr lang="en-US" dirty="0"/>
          </a:p>
        </p:txBody>
      </p:sp>
    </p:spTree>
    <p:extLst>
      <p:ext uri="{BB962C8B-B14F-4D97-AF65-F5344CB8AC3E}">
        <p14:creationId xmlns:p14="http://schemas.microsoft.com/office/powerpoint/2010/main" val="309457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
            </a:r>
            <a:br>
              <a:rPr lang="en-US" dirty="0"/>
            </a:br>
            <a:r>
              <a:rPr lang="en-US" dirty="0" err="1"/>
              <a:t>Pytest</a:t>
            </a:r>
            <a:r>
              <a:rPr lang="en-US" dirty="0"/>
              <a:t> installation and </a:t>
            </a:r>
            <a:r>
              <a:rPr lang="en-US" dirty="0" smtClean="0"/>
              <a:t>configuration</a:t>
            </a:r>
            <a:endParaRPr lang="en-US" dirty="0"/>
          </a:p>
        </p:txBody>
      </p:sp>
    </p:spTree>
    <p:extLst>
      <p:ext uri="{BB962C8B-B14F-4D97-AF65-F5344CB8AC3E}">
        <p14:creationId xmlns:p14="http://schemas.microsoft.com/office/powerpoint/2010/main" val="716403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26" y="2817380"/>
            <a:ext cx="6476999" cy="1325563"/>
          </a:xfrm>
        </p:spPr>
        <p:style>
          <a:lnRef idx="2">
            <a:schemeClr val="dk1"/>
          </a:lnRef>
          <a:fillRef idx="1">
            <a:schemeClr val="lt1"/>
          </a:fillRef>
          <a:effectRef idx="0">
            <a:schemeClr val="dk1"/>
          </a:effectRef>
          <a:fontRef idx="minor">
            <a:schemeClr val="dk1"/>
          </a:fontRef>
        </p:style>
        <p:txBody>
          <a:bodyPr/>
          <a:lstStyle/>
          <a:p>
            <a:pPr algn="ctr"/>
            <a:r>
              <a:rPr lang="en-US" dirty="0">
                <a:latin typeface="+mj-lt"/>
              </a:rPr>
              <a:t>pip install </a:t>
            </a:r>
            <a:r>
              <a:rPr lang="en-US" dirty="0" err="1">
                <a:latin typeface="+mj-lt"/>
              </a:rPr>
              <a:t>pytest</a:t>
            </a:r>
            <a:endParaRPr lang="en-US" dirty="0">
              <a:latin typeface="+mj-lt"/>
            </a:endParaRPr>
          </a:p>
        </p:txBody>
      </p:sp>
    </p:spTree>
    <p:extLst>
      <p:ext uri="{BB962C8B-B14F-4D97-AF65-F5344CB8AC3E}">
        <p14:creationId xmlns:p14="http://schemas.microsoft.com/office/powerpoint/2010/main" val="164110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1302328"/>
            <a:ext cx="10515600" cy="2037052"/>
          </a:xfrm>
        </p:spPr>
        <p:txBody>
          <a:bodyPr>
            <a:normAutofit/>
          </a:bodyPr>
          <a:lstStyle/>
          <a:p>
            <a:r>
              <a:rPr lang="en-US" dirty="0"/>
              <a:t>techniques and functions for handling assertions and error checking</a:t>
            </a:r>
          </a:p>
        </p:txBody>
      </p:sp>
    </p:spTree>
    <p:extLst>
      <p:ext uri="{BB962C8B-B14F-4D97-AF65-F5344CB8AC3E}">
        <p14:creationId xmlns:p14="http://schemas.microsoft.com/office/powerpoint/2010/main" val="2311737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assert Statement:</a:t>
            </a:r>
            <a:endParaRPr lang="en-US" dirty="0"/>
          </a:p>
        </p:txBody>
      </p:sp>
      <p:pic>
        <p:nvPicPr>
          <p:cNvPr id="6" name="Picture 5"/>
          <p:cNvPicPr>
            <a:picLocks noChangeAspect="1"/>
          </p:cNvPicPr>
          <p:nvPr/>
        </p:nvPicPr>
        <p:blipFill>
          <a:blip r:embed="rId2"/>
          <a:stretch>
            <a:fillRect/>
          </a:stretch>
        </p:blipFill>
        <p:spPr>
          <a:xfrm>
            <a:off x="1363191" y="3214254"/>
            <a:ext cx="9048351" cy="885853"/>
          </a:xfrm>
          <a:prstGeom prst="rect">
            <a:avLst/>
          </a:prstGeom>
        </p:spPr>
      </p:pic>
    </p:spTree>
    <p:extLst>
      <p:ext uri="{BB962C8B-B14F-4D97-AF65-F5344CB8AC3E}">
        <p14:creationId xmlns:p14="http://schemas.microsoft.com/office/powerpoint/2010/main" val="13112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Raise Exceptions Manually:</a:t>
            </a:r>
            <a:endParaRPr lang="en-US" dirty="0"/>
          </a:p>
        </p:txBody>
      </p:sp>
      <p:pic>
        <p:nvPicPr>
          <p:cNvPr id="4" name="Picture 3"/>
          <p:cNvPicPr>
            <a:picLocks noChangeAspect="1"/>
          </p:cNvPicPr>
          <p:nvPr/>
        </p:nvPicPr>
        <p:blipFill>
          <a:blip r:embed="rId2"/>
          <a:stretch>
            <a:fillRect/>
          </a:stretch>
        </p:blipFill>
        <p:spPr>
          <a:xfrm>
            <a:off x="927862" y="2023197"/>
            <a:ext cx="10425938" cy="2230148"/>
          </a:xfrm>
          <a:prstGeom prst="rect">
            <a:avLst/>
          </a:prstGeom>
        </p:spPr>
      </p:pic>
    </p:spTree>
    <p:extLst>
      <p:ext uri="{BB962C8B-B14F-4D97-AF65-F5344CB8AC3E}">
        <p14:creationId xmlns:p14="http://schemas.microsoft.com/office/powerpoint/2010/main" val="261810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Custom Exception Classes:</a:t>
            </a:r>
            <a:endParaRPr lang="en-US" dirty="0"/>
          </a:p>
        </p:txBody>
      </p:sp>
      <p:pic>
        <p:nvPicPr>
          <p:cNvPr id="4" name="Picture 3"/>
          <p:cNvPicPr>
            <a:picLocks noChangeAspect="1"/>
          </p:cNvPicPr>
          <p:nvPr/>
        </p:nvPicPr>
        <p:blipFill>
          <a:blip r:embed="rId2"/>
          <a:stretch>
            <a:fillRect/>
          </a:stretch>
        </p:blipFill>
        <p:spPr>
          <a:xfrm>
            <a:off x="838200" y="1953491"/>
            <a:ext cx="8849051" cy="2792667"/>
          </a:xfrm>
          <a:prstGeom prst="rect">
            <a:avLst/>
          </a:prstGeom>
        </p:spPr>
      </p:pic>
    </p:spTree>
    <p:extLst>
      <p:ext uri="{BB962C8B-B14F-4D97-AF65-F5344CB8AC3E}">
        <p14:creationId xmlns:p14="http://schemas.microsoft.com/office/powerpoint/2010/main" val="139425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catch bugs early</a:t>
            </a:r>
          </a:p>
        </p:txBody>
      </p:sp>
    </p:spTree>
    <p:extLst>
      <p:ext uri="{BB962C8B-B14F-4D97-AF65-F5344CB8AC3E}">
        <p14:creationId xmlns:p14="http://schemas.microsoft.com/office/powerpoint/2010/main" val="2265927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Try and Except Blocks:</a:t>
            </a:r>
            <a:endParaRPr lang="en-US" dirty="0"/>
          </a:p>
        </p:txBody>
      </p:sp>
      <p:pic>
        <p:nvPicPr>
          <p:cNvPr id="4" name="Picture 3"/>
          <p:cNvPicPr>
            <a:picLocks noChangeAspect="1"/>
          </p:cNvPicPr>
          <p:nvPr/>
        </p:nvPicPr>
        <p:blipFill>
          <a:blip r:embed="rId2"/>
          <a:stretch>
            <a:fillRect/>
          </a:stretch>
        </p:blipFill>
        <p:spPr>
          <a:xfrm>
            <a:off x="2978727" y="2317469"/>
            <a:ext cx="5358007" cy="2121258"/>
          </a:xfrm>
          <a:prstGeom prst="rect">
            <a:avLst/>
          </a:prstGeom>
        </p:spPr>
      </p:pic>
    </p:spTree>
    <p:extLst>
      <p:ext uri="{BB962C8B-B14F-4D97-AF65-F5344CB8AC3E}">
        <p14:creationId xmlns:p14="http://schemas.microsoft.com/office/powerpoint/2010/main" val="2119266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Logging</a:t>
            </a:r>
            <a:endParaRPr lang="en-US" dirty="0"/>
          </a:p>
        </p:txBody>
      </p:sp>
      <p:pic>
        <p:nvPicPr>
          <p:cNvPr id="4" name="Picture 3"/>
          <p:cNvPicPr>
            <a:picLocks noChangeAspect="1"/>
          </p:cNvPicPr>
          <p:nvPr/>
        </p:nvPicPr>
        <p:blipFill>
          <a:blip r:embed="rId2"/>
          <a:stretch>
            <a:fillRect/>
          </a:stretch>
        </p:blipFill>
        <p:spPr>
          <a:xfrm>
            <a:off x="1925783" y="1690688"/>
            <a:ext cx="7265298" cy="3992913"/>
          </a:xfrm>
          <a:prstGeom prst="rect">
            <a:avLst/>
          </a:prstGeom>
        </p:spPr>
      </p:pic>
    </p:spTree>
    <p:extLst>
      <p:ext uri="{BB962C8B-B14F-4D97-AF65-F5344CB8AC3E}">
        <p14:creationId xmlns:p14="http://schemas.microsoft.com/office/powerpoint/2010/main" val="151787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Unit Testing Frameworks (using </a:t>
            </a:r>
            <a:r>
              <a:rPr lang="en-US" dirty="0" err="1" smtClean="0"/>
              <a:t>pytest</a:t>
            </a:r>
            <a:r>
              <a:rPr lang="en-US" dirty="0" smtClean="0"/>
              <a:t>)</a:t>
            </a:r>
            <a:endParaRPr lang="en-US" dirty="0"/>
          </a:p>
        </p:txBody>
      </p:sp>
      <p:pic>
        <p:nvPicPr>
          <p:cNvPr id="4" name="Picture 3"/>
          <p:cNvPicPr>
            <a:picLocks noChangeAspect="1"/>
          </p:cNvPicPr>
          <p:nvPr/>
        </p:nvPicPr>
        <p:blipFill>
          <a:blip r:embed="rId2"/>
          <a:stretch>
            <a:fillRect/>
          </a:stretch>
        </p:blipFill>
        <p:spPr>
          <a:xfrm>
            <a:off x="1931678" y="2466109"/>
            <a:ext cx="7890666" cy="2822551"/>
          </a:xfrm>
          <a:prstGeom prst="rect">
            <a:avLst/>
          </a:prstGeom>
        </p:spPr>
      </p:pic>
    </p:spTree>
    <p:extLst>
      <p:ext uri="{BB962C8B-B14F-4D97-AF65-F5344CB8AC3E}">
        <p14:creationId xmlns:p14="http://schemas.microsoft.com/office/powerpoint/2010/main" val="281210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 Checking (using </a:t>
            </a:r>
            <a:r>
              <a:rPr lang="en-US" dirty="0" err="1" smtClean="0"/>
              <a:t>mypy</a:t>
            </a:r>
            <a:r>
              <a:rPr lang="en-US" dirty="0" smtClean="0"/>
              <a:t>)</a:t>
            </a:r>
            <a:endParaRPr lang="en-US" dirty="0"/>
          </a:p>
        </p:txBody>
      </p:sp>
      <p:pic>
        <p:nvPicPr>
          <p:cNvPr id="4" name="Picture 3"/>
          <p:cNvPicPr>
            <a:picLocks noChangeAspect="1"/>
          </p:cNvPicPr>
          <p:nvPr/>
        </p:nvPicPr>
        <p:blipFill>
          <a:blip r:embed="rId2"/>
          <a:stretch>
            <a:fillRect/>
          </a:stretch>
        </p:blipFill>
        <p:spPr>
          <a:xfrm>
            <a:off x="1057912" y="2133600"/>
            <a:ext cx="9844693" cy="2396062"/>
          </a:xfrm>
          <a:prstGeom prst="rect">
            <a:avLst/>
          </a:prstGeom>
        </p:spPr>
      </p:pic>
    </p:spTree>
    <p:extLst>
      <p:ext uri="{BB962C8B-B14F-4D97-AF65-F5344CB8AC3E}">
        <p14:creationId xmlns:p14="http://schemas.microsoft.com/office/powerpoint/2010/main" val="3019269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Contract-Based Programming (using </a:t>
            </a:r>
            <a:r>
              <a:rPr lang="en-US" dirty="0" err="1" smtClean="0"/>
              <a:t>PyContracts</a:t>
            </a:r>
            <a:r>
              <a:rPr lang="en-US" dirty="0" smtClean="0"/>
              <a:t>)</a:t>
            </a:r>
            <a:endParaRPr lang="en-US" dirty="0"/>
          </a:p>
        </p:txBody>
      </p:sp>
      <p:pic>
        <p:nvPicPr>
          <p:cNvPr id="6" name="Picture 5"/>
          <p:cNvPicPr>
            <a:picLocks noChangeAspect="1"/>
          </p:cNvPicPr>
          <p:nvPr/>
        </p:nvPicPr>
        <p:blipFill>
          <a:blip r:embed="rId2"/>
          <a:stretch>
            <a:fillRect/>
          </a:stretch>
        </p:blipFill>
        <p:spPr>
          <a:xfrm>
            <a:off x="838200" y="1968034"/>
            <a:ext cx="10090276" cy="3712329"/>
          </a:xfrm>
          <a:prstGeom prst="rect">
            <a:avLst/>
          </a:prstGeom>
        </p:spPr>
      </p:pic>
      <p:pic>
        <p:nvPicPr>
          <p:cNvPr id="7" name="Picture 6"/>
          <p:cNvPicPr>
            <a:picLocks noChangeAspect="1"/>
          </p:cNvPicPr>
          <p:nvPr/>
        </p:nvPicPr>
        <p:blipFill>
          <a:blip r:embed="rId3"/>
          <a:stretch>
            <a:fillRect/>
          </a:stretch>
        </p:blipFill>
        <p:spPr>
          <a:xfrm>
            <a:off x="8070577" y="5805436"/>
            <a:ext cx="2857899" cy="733527"/>
          </a:xfrm>
          <a:prstGeom prst="rect">
            <a:avLst/>
          </a:prstGeom>
        </p:spPr>
      </p:pic>
    </p:spTree>
    <p:extLst>
      <p:ext uri="{BB962C8B-B14F-4D97-AF65-F5344CB8AC3E}">
        <p14:creationId xmlns:p14="http://schemas.microsoft.com/office/powerpoint/2010/main" val="237998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Error Handling with Context Managers</a:t>
            </a:r>
            <a:endParaRPr lang="en-US" dirty="0"/>
          </a:p>
        </p:txBody>
      </p:sp>
      <p:pic>
        <p:nvPicPr>
          <p:cNvPr id="4" name="Picture 3"/>
          <p:cNvPicPr>
            <a:picLocks noChangeAspect="1"/>
          </p:cNvPicPr>
          <p:nvPr/>
        </p:nvPicPr>
        <p:blipFill>
          <a:blip r:embed="rId2"/>
          <a:stretch>
            <a:fillRect/>
          </a:stretch>
        </p:blipFill>
        <p:spPr>
          <a:xfrm>
            <a:off x="1715339" y="2161311"/>
            <a:ext cx="8265410" cy="2696098"/>
          </a:xfrm>
          <a:prstGeom prst="rect">
            <a:avLst/>
          </a:prstGeom>
        </p:spPr>
      </p:pic>
    </p:spTree>
    <p:extLst>
      <p:ext uri="{BB962C8B-B14F-4D97-AF65-F5344CB8AC3E}">
        <p14:creationId xmlns:p14="http://schemas.microsoft.com/office/powerpoint/2010/main" val="4014248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Validation Functions</a:t>
            </a:r>
            <a:endParaRPr lang="en-US" dirty="0"/>
          </a:p>
        </p:txBody>
      </p:sp>
      <p:pic>
        <p:nvPicPr>
          <p:cNvPr id="5" name="Picture 4"/>
          <p:cNvPicPr>
            <a:picLocks noChangeAspect="1"/>
          </p:cNvPicPr>
          <p:nvPr/>
        </p:nvPicPr>
        <p:blipFill>
          <a:blip r:embed="rId2"/>
          <a:stretch>
            <a:fillRect/>
          </a:stretch>
        </p:blipFill>
        <p:spPr>
          <a:xfrm>
            <a:off x="1168567" y="2258291"/>
            <a:ext cx="9854866" cy="1941429"/>
          </a:xfrm>
          <a:prstGeom prst="rect">
            <a:avLst/>
          </a:prstGeom>
        </p:spPr>
      </p:pic>
    </p:spTree>
    <p:extLst>
      <p:ext uri="{BB962C8B-B14F-4D97-AF65-F5344CB8AC3E}">
        <p14:creationId xmlns:p14="http://schemas.microsoft.com/office/powerpoint/2010/main" val="1797391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Error Codes and Messages</a:t>
            </a:r>
            <a:endParaRPr lang="en-US" dirty="0"/>
          </a:p>
        </p:txBody>
      </p:sp>
      <p:pic>
        <p:nvPicPr>
          <p:cNvPr id="5" name="Picture 4"/>
          <p:cNvPicPr>
            <a:picLocks noChangeAspect="1"/>
          </p:cNvPicPr>
          <p:nvPr/>
        </p:nvPicPr>
        <p:blipFill>
          <a:blip r:embed="rId2"/>
          <a:stretch>
            <a:fillRect/>
          </a:stretch>
        </p:blipFill>
        <p:spPr>
          <a:xfrm>
            <a:off x="1536771" y="2216727"/>
            <a:ext cx="8122798" cy="2160970"/>
          </a:xfrm>
          <a:prstGeom prst="rect">
            <a:avLst/>
          </a:prstGeom>
        </p:spPr>
      </p:pic>
    </p:spTree>
    <p:extLst>
      <p:ext uri="{BB962C8B-B14F-4D97-AF65-F5344CB8AC3E}">
        <p14:creationId xmlns:p14="http://schemas.microsoft.com/office/powerpoint/2010/main" val="3342794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Error Reporting Services</a:t>
            </a:r>
            <a:endParaRPr lang="en-US" dirty="0"/>
          </a:p>
        </p:txBody>
      </p:sp>
      <p:sp>
        <p:nvSpPr>
          <p:cNvPr id="3" name="Content Placeholder 2"/>
          <p:cNvSpPr>
            <a:spLocks noGrp="1"/>
          </p:cNvSpPr>
          <p:nvPr>
            <p:ph idx="1"/>
          </p:nvPr>
        </p:nvSpPr>
        <p:spPr/>
        <p:txBody>
          <a:bodyPr/>
          <a:lstStyle/>
          <a:p>
            <a:pPr marL="0" indent="0">
              <a:buNone/>
            </a:pPr>
            <a:r>
              <a:rPr lang="en-US" dirty="0" smtClean="0"/>
              <a:t>Usage depends on the specific service (e.g., Sentry, </a:t>
            </a:r>
            <a:r>
              <a:rPr lang="en-US" dirty="0" err="1" smtClean="0"/>
              <a:t>Rollbar</a:t>
            </a:r>
            <a:r>
              <a:rPr lang="en-US" dirty="0" smtClean="0"/>
              <a:t>) and requires API configuration.</a:t>
            </a:r>
            <a:endParaRPr lang="en-US" dirty="0"/>
          </a:p>
        </p:txBody>
      </p:sp>
    </p:spTree>
    <p:extLst>
      <p:ext uri="{BB962C8B-B14F-4D97-AF65-F5344CB8AC3E}">
        <p14:creationId xmlns:p14="http://schemas.microsoft.com/office/powerpoint/2010/main" val="2076835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Contract </a:t>
            </a:r>
            <a:r>
              <a:rPr lang="en-US" b="1" dirty="0" smtClean="0"/>
              <a:t>Testing</a:t>
            </a:r>
            <a:endParaRPr lang="en-US" dirty="0"/>
          </a:p>
        </p:txBody>
      </p:sp>
      <p:sp>
        <p:nvSpPr>
          <p:cNvPr id="3" name="Content Placeholder 2"/>
          <p:cNvSpPr>
            <a:spLocks noGrp="1"/>
          </p:cNvSpPr>
          <p:nvPr>
            <p:ph idx="1"/>
          </p:nvPr>
        </p:nvSpPr>
        <p:spPr/>
        <p:txBody>
          <a:bodyPr/>
          <a:lstStyle/>
          <a:p>
            <a:r>
              <a:rPr lang="en-US" dirty="0" smtClean="0"/>
              <a:t> Usage depends on the specific contract testing library (e.g., Pact).</a:t>
            </a:r>
            <a:endParaRPr lang="en-US" dirty="0"/>
          </a:p>
        </p:txBody>
      </p:sp>
    </p:spTree>
    <p:extLst>
      <p:ext uri="{BB962C8B-B14F-4D97-AF65-F5344CB8AC3E}">
        <p14:creationId xmlns:p14="http://schemas.microsoft.com/office/powerpoint/2010/main" val="1567546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2595707"/>
            <a:ext cx="10515600" cy="1325563"/>
          </a:xfrm>
        </p:spPr>
        <p:txBody>
          <a:bodyPr/>
          <a:lstStyle/>
          <a:p>
            <a:pPr algn="ctr"/>
            <a:r>
              <a:rPr lang="en-US" dirty="0"/>
              <a:t>To improve the quality of your code</a:t>
            </a:r>
          </a:p>
        </p:txBody>
      </p:sp>
    </p:spTree>
    <p:extLst>
      <p:ext uri="{BB962C8B-B14F-4D97-AF65-F5344CB8AC3E}">
        <p14:creationId xmlns:p14="http://schemas.microsoft.com/office/powerpoint/2010/main" val="1465305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Decorator-Based Validation</a:t>
            </a:r>
            <a:endParaRPr lang="en-US" dirty="0"/>
          </a:p>
        </p:txBody>
      </p:sp>
      <p:pic>
        <p:nvPicPr>
          <p:cNvPr id="5" name="Picture 4"/>
          <p:cNvPicPr>
            <a:picLocks noChangeAspect="1"/>
          </p:cNvPicPr>
          <p:nvPr/>
        </p:nvPicPr>
        <p:blipFill>
          <a:blip r:embed="rId2"/>
          <a:stretch>
            <a:fillRect/>
          </a:stretch>
        </p:blipFill>
        <p:spPr>
          <a:xfrm>
            <a:off x="1222711" y="1910441"/>
            <a:ext cx="9542147" cy="4615050"/>
          </a:xfrm>
          <a:prstGeom prst="rect">
            <a:avLst/>
          </a:prstGeom>
        </p:spPr>
      </p:pic>
    </p:spTree>
    <p:extLst>
      <p:ext uri="{BB962C8B-B14F-4D97-AF65-F5344CB8AC3E}">
        <p14:creationId xmlns:p14="http://schemas.microsoft.com/office/powerpoint/2010/main" val="2990587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Tools</a:t>
            </a:r>
            <a:endParaRPr lang="en-US" dirty="0"/>
          </a:p>
        </p:txBody>
      </p:sp>
      <p:sp>
        <p:nvSpPr>
          <p:cNvPr id="3" name="Content Placeholder 2"/>
          <p:cNvSpPr>
            <a:spLocks noGrp="1"/>
          </p:cNvSpPr>
          <p:nvPr>
            <p:ph idx="1"/>
          </p:nvPr>
        </p:nvSpPr>
        <p:spPr/>
        <p:txBody>
          <a:bodyPr/>
          <a:lstStyle/>
          <a:p>
            <a:pPr marL="0" indent="0">
              <a:buNone/>
            </a:pPr>
            <a:r>
              <a:rPr lang="en-US" dirty="0" smtClean="0"/>
              <a:t>Use tools like </a:t>
            </a:r>
            <a:r>
              <a:rPr lang="en-US" dirty="0" err="1" smtClean="0"/>
              <a:t>pylint</a:t>
            </a:r>
            <a:r>
              <a:rPr lang="en-US" dirty="0" smtClean="0"/>
              <a:t> and flake8 to analyze and enforce code quality and style. Configuration and usage vary based on the tool.</a:t>
            </a:r>
            <a:endParaRPr lang="en-US" dirty="0"/>
          </a:p>
        </p:txBody>
      </p:sp>
    </p:spTree>
    <p:extLst>
      <p:ext uri="{BB962C8B-B14F-4D97-AF65-F5344CB8AC3E}">
        <p14:creationId xmlns:p14="http://schemas.microsoft.com/office/powerpoint/2010/main" val="667975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964" y="1279525"/>
            <a:ext cx="10515600" cy="1325563"/>
          </a:xfrm>
        </p:spPr>
        <p:txBody>
          <a:bodyPr/>
          <a:lstStyle/>
          <a:p>
            <a:r>
              <a:rPr lang="en-US" dirty="0"/>
              <a:t>pytest.ini</a:t>
            </a:r>
          </a:p>
        </p:txBody>
      </p:sp>
      <p:pic>
        <p:nvPicPr>
          <p:cNvPr id="5" name="Picture 4"/>
          <p:cNvPicPr>
            <a:picLocks noChangeAspect="1"/>
          </p:cNvPicPr>
          <p:nvPr/>
        </p:nvPicPr>
        <p:blipFill>
          <a:blip r:embed="rId2"/>
          <a:stretch>
            <a:fillRect/>
          </a:stretch>
        </p:blipFill>
        <p:spPr>
          <a:xfrm>
            <a:off x="274777" y="2707738"/>
            <a:ext cx="11313802" cy="1226953"/>
          </a:xfrm>
          <a:prstGeom prst="rect">
            <a:avLst/>
          </a:prstGeom>
        </p:spPr>
      </p:pic>
      <p:pic>
        <p:nvPicPr>
          <p:cNvPr id="6" name="Picture 5"/>
          <p:cNvPicPr>
            <a:picLocks noChangeAspect="1"/>
          </p:cNvPicPr>
          <p:nvPr/>
        </p:nvPicPr>
        <p:blipFill>
          <a:blip r:embed="rId3"/>
          <a:stretch>
            <a:fillRect/>
          </a:stretch>
        </p:blipFill>
        <p:spPr>
          <a:xfrm>
            <a:off x="477979" y="3934691"/>
            <a:ext cx="10993586" cy="1316182"/>
          </a:xfrm>
          <a:prstGeom prst="rect">
            <a:avLst/>
          </a:prstGeom>
        </p:spPr>
      </p:pic>
      <p:pic>
        <p:nvPicPr>
          <p:cNvPr id="7" name="Picture 6"/>
          <p:cNvPicPr>
            <a:picLocks noChangeAspect="1"/>
          </p:cNvPicPr>
          <p:nvPr/>
        </p:nvPicPr>
        <p:blipFill>
          <a:blip r:embed="rId4"/>
          <a:stretch>
            <a:fillRect/>
          </a:stretch>
        </p:blipFill>
        <p:spPr>
          <a:xfrm>
            <a:off x="353312" y="5404959"/>
            <a:ext cx="11235267" cy="871149"/>
          </a:xfrm>
          <a:prstGeom prst="rect">
            <a:avLst/>
          </a:prstGeom>
        </p:spPr>
      </p:pic>
    </p:spTree>
    <p:extLst>
      <p:ext uri="{BB962C8B-B14F-4D97-AF65-F5344CB8AC3E}">
        <p14:creationId xmlns:p14="http://schemas.microsoft.com/office/powerpoint/2010/main" val="3839235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2" y="2554143"/>
            <a:ext cx="10515600" cy="1325563"/>
          </a:xfrm>
        </p:spPr>
        <p:txBody>
          <a:bodyPr/>
          <a:lstStyle/>
          <a:p>
            <a:pPr algn="ctr"/>
            <a:r>
              <a:rPr lang="en-US" b="1" dirty="0" err="1"/>
              <a:t>Pytest</a:t>
            </a:r>
            <a:r>
              <a:rPr lang="en-US" b="1" dirty="0"/>
              <a:t> </a:t>
            </a:r>
            <a:r>
              <a:rPr lang="en-US" b="1" dirty="0" smtClean="0"/>
              <a:t>Fixtures</a:t>
            </a:r>
            <a:endParaRPr lang="en-US" b="1" dirty="0"/>
          </a:p>
        </p:txBody>
      </p:sp>
    </p:spTree>
    <p:extLst>
      <p:ext uri="{BB962C8B-B14F-4D97-AF65-F5344CB8AC3E}">
        <p14:creationId xmlns:p14="http://schemas.microsoft.com/office/powerpoint/2010/main" val="3875881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are fixtures</a:t>
            </a:r>
            <a:r>
              <a:rPr lang="en-US" dirty="0" smtClean="0"/>
              <a:t>?</a:t>
            </a:r>
            <a:endParaRPr lang="en-US" dirty="0"/>
          </a:p>
        </p:txBody>
      </p:sp>
    </p:spTree>
    <p:extLst>
      <p:ext uri="{BB962C8B-B14F-4D97-AF65-F5344CB8AC3E}">
        <p14:creationId xmlns:p14="http://schemas.microsoft.com/office/powerpoint/2010/main" val="12955917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Scopes of fixtures</a:t>
            </a:r>
            <a:br>
              <a:rPr lang="en-US" dirty="0"/>
            </a:br>
            <a:endParaRPr lang="en-US" dirty="0"/>
          </a:p>
        </p:txBody>
      </p:sp>
    </p:spTree>
    <p:extLst>
      <p:ext uri="{BB962C8B-B14F-4D97-AF65-F5344CB8AC3E}">
        <p14:creationId xmlns:p14="http://schemas.microsoft.com/office/powerpoint/2010/main" val="1494554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Fixtures for data setup and teardown</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524097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928" y="2360180"/>
            <a:ext cx="10515600" cy="1325563"/>
          </a:xfrm>
        </p:spPr>
        <p:txBody>
          <a:bodyPr>
            <a:normAutofit/>
          </a:bodyPr>
          <a:lstStyle/>
          <a:p>
            <a:r>
              <a:rPr lang="en-US" dirty="0"/>
              <a:t>Fixtures for </a:t>
            </a:r>
            <a:r>
              <a:rPr lang="en-US" dirty="0" smtClean="0"/>
              <a:t>parameterization</a:t>
            </a:r>
            <a:endParaRPr lang="en-US" dirty="0"/>
          </a:p>
        </p:txBody>
      </p:sp>
    </p:spTree>
    <p:extLst>
      <p:ext uri="{BB962C8B-B14F-4D97-AF65-F5344CB8AC3E}">
        <p14:creationId xmlns:p14="http://schemas.microsoft.com/office/powerpoint/2010/main" val="1500391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491" y="2180071"/>
            <a:ext cx="10515600" cy="1325563"/>
          </a:xfrm>
        </p:spPr>
        <p:txBody>
          <a:bodyPr>
            <a:normAutofit/>
          </a:bodyPr>
          <a:lstStyle/>
          <a:p>
            <a:pPr algn="ctr"/>
            <a:r>
              <a:rPr lang="en-US" dirty="0"/>
              <a:t/>
            </a:r>
            <a:br>
              <a:rPr lang="en-US" dirty="0"/>
            </a:br>
            <a:r>
              <a:rPr lang="en-US" dirty="0"/>
              <a:t>Fixtures for </a:t>
            </a:r>
            <a:r>
              <a:rPr lang="en-US" dirty="0" smtClean="0"/>
              <a:t>mocker</a:t>
            </a:r>
            <a:endParaRPr lang="en-US" dirty="0"/>
          </a:p>
        </p:txBody>
      </p:sp>
    </p:spTree>
    <p:extLst>
      <p:ext uri="{BB962C8B-B14F-4D97-AF65-F5344CB8AC3E}">
        <p14:creationId xmlns:p14="http://schemas.microsoft.com/office/powerpoint/2010/main" val="18979720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Pytest</a:t>
            </a:r>
            <a:r>
              <a:rPr lang="en-US" b="1" dirty="0"/>
              <a:t> Test </a:t>
            </a:r>
            <a:r>
              <a:rPr lang="en-US" b="1" dirty="0" smtClean="0"/>
              <a:t>Cases</a:t>
            </a:r>
            <a:endParaRPr lang="en-US" b="1" dirty="0"/>
          </a:p>
        </p:txBody>
      </p:sp>
    </p:spTree>
    <p:extLst>
      <p:ext uri="{BB962C8B-B14F-4D97-AF65-F5344CB8AC3E}">
        <p14:creationId xmlns:p14="http://schemas.microsoft.com/office/powerpoint/2010/main" val="302061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164" y="2290907"/>
            <a:ext cx="10515600" cy="1325563"/>
          </a:xfrm>
        </p:spPr>
        <p:txBody>
          <a:bodyPr/>
          <a:lstStyle/>
          <a:p>
            <a:pPr algn="ctr"/>
            <a:r>
              <a:rPr lang="en-US" dirty="0"/>
              <a:t>To increase confidence in your code</a:t>
            </a:r>
          </a:p>
        </p:txBody>
      </p:sp>
    </p:spTree>
    <p:extLst>
      <p:ext uri="{BB962C8B-B14F-4D97-AF65-F5344CB8AC3E}">
        <p14:creationId xmlns:p14="http://schemas.microsoft.com/office/powerpoint/2010/main" val="3044837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2164" y="1690256"/>
            <a:ext cx="10515600" cy="2411124"/>
          </a:xfrm>
        </p:spPr>
        <p:txBody>
          <a:bodyPr>
            <a:normAutofit/>
          </a:bodyPr>
          <a:lstStyle/>
          <a:p>
            <a:r>
              <a:rPr lang="en-US" dirty="0"/>
              <a:t>Writing test </a:t>
            </a:r>
            <a:r>
              <a:rPr lang="en-US" dirty="0" smtClean="0"/>
              <a:t>cases</a:t>
            </a:r>
            <a:endParaRPr lang="en-US" dirty="0"/>
          </a:p>
        </p:txBody>
      </p:sp>
    </p:spTree>
    <p:extLst>
      <p:ext uri="{BB962C8B-B14F-4D97-AF65-F5344CB8AC3E}">
        <p14:creationId xmlns:p14="http://schemas.microsoft.com/office/powerpoint/2010/main" val="984505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2332470"/>
            <a:ext cx="10515600" cy="1325563"/>
          </a:xfrm>
        </p:spPr>
        <p:txBody>
          <a:bodyPr>
            <a:normAutofit/>
          </a:bodyPr>
          <a:lstStyle/>
          <a:p>
            <a:r>
              <a:rPr lang="en-US" dirty="0"/>
              <a:t>Organizing test </a:t>
            </a:r>
            <a:r>
              <a:rPr lang="en-US" dirty="0" smtClean="0"/>
              <a:t>cases</a:t>
            </a:r>
            <a:endParaRPr lang="en-US" dirty="0"/>
          </a:p>
        </p:txBody>
      </p:sp>
    </p:spTree>
    <p:extLst>
      <p:ext uri="{BB962C8B-B14F-4D97-AF65-F5344CB8AC3E}">
        <p14:creationId xmlns:p14="http://schemas.microsoft.com/office/powerpoint/2010/main" val="14622655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2554143"/>
            <a:ext cx="10515600" cy="1325563"/>
          </a:xfrm>
        </p:spPr>
        <p:txBody>
          <a:bodyPr>
            <a:normAutofit/>
          </a:bodyPr>
          <a:lstStyle/>
          <a:p>
            <a:r>
              <a:rPr lang="en-US" dirty="0"/>
              <a:t>Parameterizing test </a:t>
            </a:r>
            <a:r>
              <a:rPr lang="en-US" dirty="0" smtClean="0"/>
              <a:t>cases</a:t>
            </a:r>
            <a:endParaRPr lang="en-US" dirty="0"/>
          </a:p>
        </p:txBody>
      </p:sp>
    </p:spTree>
    <p:extLst>
      <p:ext uri="{BB962C8B-B14F-4D97-AF65-F5344CB8AC3E}">
        <p14:creationId xmlns:p14="http://schemas.microsoft.com/office/powerpoint/2010/main" val="9344821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5181" y="2415598"/>
            <a:ext cx="10515600" cy="1325563"/>
          </a:xfrm>
        </p:spPr>
        <p:txBody>
          <a:bodyPr>
            <a:normAutofit fontScale="90000"/>
          </a:bodyPr>
          <a:lstStyle/>
          <a:p>
            <a:r>
              <a:rPr lang="en-US" dirty="0"/>
              <a:t/>
            </a:r>
            <a:br>
              <a:rPr lang="en-US" dirty="0"/>
            </a:br>
            <a:r>
              <a:rPr lang="en-US" dirty="0"/>
              <a:t>Skipping and failing test </a:t>
            </a:r>
            <a:r>
              <a:rPr lang="en-US" dirty="0" smtClean="0"/>
              <a:t>cases</a:t>
            </a:r>
            <a:endParaRPr lang="en-US" dirty="0"/>
          </a:p>
        </p:txBody>
      </p:sp>
    </p:spTree>
    <p:extLst>
      <p:ext uri="{BB962C8B-B14F-4D97-AF65-F5344CB8AC3E}">
        <p14:creationId xmlns:p14="http://schemas.microsoft.com/office/powerpoint/2010/main" val="12239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2554143"/>
            <a:ext cx="10515600" cy="1325563"/>
          </a:xfrm>
        </p:spPr>
        <p:txBody>
          <a:bodyPr/>
          <a:lstStyle/>
          <a:p>
            <a:r>
              <a:rPr lang="en-US" b="1" dirty="0" err="1"/>
              <a:t>Pytest</a:t>
            </a:r>
            <a:r>
              <a:rPr lang="en-US" b="1" dirty="0"/>
              <a:t> Test </a:t>
            </a:r>
            <a:r>
              <a:rPr lang="en-US" b="1" dirty="0" smtClean="0"/>
              <a:t>Reports</a:t>
            </a:r>
            <a:endParaRPr lang="en-US" b="1" dirty="0"/>
          </a:p>
        </p:txBody>
      </p:sp>
    </p:spTree>
    <p:extLst>
      <p:ext uri="{BB962C8B-B14F-4D97-AF65-F5344CB8AC3E}">
        <p14:creationId xmlns:p14="http://schemas.microsoft.com/office/powerpoint/2010/main" val="2533796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3" y="2443307"/>
            <a:ext cx="10515600" cy="1325563"/>
          </a:xfrm>
        </p:spPr>
        <p:txBody>
          <a:bodyPr>
            <a:normAutofit/>
          </a:bodyPr>
          <a:lstStyle/>
          <a:p>
            <a:r>
              <a:rPr lang="en-US" dirty="0"/>
              <a:t>Generating test </a:t>
            </a:r>
            <a:r>
              <a:rPr lang="en-US" dirty="0" smtClean="0"/>
              <a:t>reports</a:t>
            </a:r>
            <a:endParaRPr lang="en-US" dirty="0"/>
          </a:p>
        </p:txBody>
      </p:sp>
    </p:spTree>
    <p:extLst>
      <p:ext uri="{BB962C8B-B14F-4D97-AF65-F5344CB8AC3E}">
        <p14:creationId xmlns:p14="http://schemas.microsoft.com/office/powerpoint/2010/main" val="419433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Understanding test </a:t>
            </a:r>
            <a:r>
              <a:rPr lang="en-US" dirty="0" smtClean="0"/>
              <a:t>reports</a:t>
            </a:r>
            <a:endParaRPr lang="en-US" dirty="0"/>
          </a:p>
        </p:txBody>
      </p:sp>
    </p:spTree>
    <p:extLst>
      <p:ext uri="{BB962C8B-B14F-4D97-AF65-F5344CB8AC3E}">
        <p14:creationId xmlns:p14="http://schemas.microsoft.com/office/powerpoint/2010/main" val="2901154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332470"/>
            <a:ext cx="10515600" cy="1325563"/>
          </a:xfrm>
        </p:spPr>
        <p:txBody>
          <a:bodyPr>
            <a:normAutofit fontScale="90000"/>
          </a:bodyPr>
          <a:lstStyle/>
          <a:p>
            <a:r>
              <a:rPr lang="en-US" dirty="0"/>
              <a:t/>
            </a:r>
            <a:br>
              <a:rPr lang="en-US" dirty="0"/>
            </a:br>
            <a:r>
              <a:rPr lang="en-US" dirty="0"/>
              <a:t>Using test reports to improve your code</a:t>
            </a:r>
            <a:br>
              <a:rPr lang="en-US" dirty="0"/>
            </a:br>
            <a:r>
              <a:rPr lang="en-US" dirty="0" smtClean="0"/>
              <a:t/>
            </a:r>
            <a:br>
              <a:rPr lang="en-US" dirty="0" smtClean="0"/>
            </a:br>
            <a:endParaRPr lang="en-US" dirty="0"/>
          </a:p>
        </p:txBody>
      </p:sp>
    </p:spTree>
    <p:extLst>
      <p:ext uri="{BB962C8B-B14F-4D97-AF65-F5344CB8AC3E}">
        <p14:creationId xmlns:p14="http://schemas.microsoft.com/office/powerpoint/2010/main" val="3607407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37271"/>
            <a:ext cx="10515600" cy="1325563"/>
          </a:xfrm>
        </p:spPr>
        <p:txBody>
          <a:bodyPr/>
          <a:lstStyle/>
          <a:p>
            <a:pPr algn="ctr"/>
            <a:r>
              <a:rPr lang="en-US" b="1" dirty="0"/>
              <a:t>Advanced </a:t>
            </a:r>
            <a:r>
              <a:rPr lang="en-US" b="1" dirty="0" err="1"/>
              <a:t>Pytest</a:t>
            </a:r>
            <a:r>
              <a:rPr lang="en-US" b="1" dirty="0"/>
              <a:t> </a:t>
            </a:r>
            <a:r>
              <a:rPr lang="en-US" b="1" dirty="0" smtClean="0"/>
              <a:t>Topics</a:t>
            </a:r>
            <a:endParaRPr lang="en-US" b="1" dirty="0"/>
          </a:p>
        </p:txBody>
      </p:sp>
    </p:spTree>
    <p:extLst>
      <p:ext uri="{BB962C8B-B14F-4D97-AF65-F5344CB8AC3E}">
        <p14:creationId xmlns:p14="http://schemas.microsoft.com/office/powerpoint/2010/main" val="304199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764" y="2526434"/>
            <a:ext cx="10515600" cy="1325563"/>
          </a:xfrm>
        </p:spPr>
        <p:txBody>
          <a:bodyPr>
            <a:normAutofit/>
          </a:bodyPr>
          <a:lstStyle/>
          <a:p>
            <a:r>
              <a:rPr lang="en-US" dirty="0"/>
              <a:t>Using </a:t>
            </a:r>
            <a:r>
              <a:rPr lang="en-US" dirty="0" err="1"/>
              <a:t>Pytest</a:t>
            </a:r>
            <a:r>
              <a:rPr lang="en-US" dirty="0"/>
              <a:t> with </a:t>
            </a:r>
            <a:r>
              <a:rPr lang="en-US" dirty="0" smtClean="0"/>
              <a:t>plugins</a:t>
            </a:r>
            <a:endParaRPr lang="en-US" dirty="0"/>
          </a:p>
        </p:txBody>
      </p:sp>
    </p:spTree>
    <p:extLst>
      <p:ext uri="{BB962C8B-B14F-4D97-AF65-F5344CB8AC3E}">
        <p14:creationId xmlns:p14="http://schemas.microsoft.com/office/powerpoint/2010/main" val="3950720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7472" y="2387889"/>
            <a:ext cx="10515600" cy="1325563"/>
          </a:xfrm>
        </p:spPr>
        <p:txBody>
          <a:bodyPr/>
          <a:lstStyle/>
          <a:p>
            <a:pPr algn="ctr"/>
            <a:r>
              <a:rPr lang="en-US" dirty="0"/>
              <a:t>To reduce the cost of maintenance</a:t>
            </a:r>
          </a:p>
        </p:txBody>
      </p:sp>
    </p:spTree>
    <p:extLst>
      <p:ext uri="{BB962C8B-B14F-4D97-AF65-F5344CB8AC3E}">
        <p14:creationId xmlns:p14="http://schemas.microsoft.com/office/powerpoint/2010/main" val="3366419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87889"/>
            <a:ext cx="10515600" cy="1325563"/>
          </a:xfrm>
        </p:spPr>
        <p:txBody>
          <a:bodyPr>
            <a:normAutofit/>
          </a:bodyPr>
          <a:lstStyle/>
          <a:p>
            <a:r>
              <a:rPr lang="en-US" dirty="0"/>
              <a:t>Integrating </a:t>
            </a:r>
            <a:r>
              <a:rPr lang="en-US" dirty="0" err="1"/>
              <a:t>Pytest</a:t>
            </a:r>
            <a:r>
              <a:rPr lang="en-US" dirty="0"/>
              <a:t> with </a:t>
            </a:r>
            <a:r>
              <a:rPr lang="en-US" dirty="0" smtClean="0"/>
              <a:t>CI/CD</a:t>
            </a:r>
            <a:endParaRPr lang="en-US" dirty="0"/>
          </a:p>
        </p:txBody>
      </p:sp>
    </p:spTree>
    <p:extLst>
      <p:ext uri="{BB962C8B-B14F-4D97-AF65-F5344CB8AC3E}">
        <p14:creationId xmlns:p14="http://schemas.microsoft.com/office/powerpoint/2010/main" val="2592609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327" y="2401743"/>
            <a:ext cx="10515600" cy="1325563"/>
          </a:xfrm>
        </p:spPr>
        <p:txBody>
          <a:bodyPr>
            <a:normAutofit/>
          </a:bodyPr>
          <a:lstStyle/>
          <a:p>
            <a:r>
              <a:rPr lang="en-US" dirty="0"/>
              <a:t/>
            </a:r>
            <a:br>
              <a:rPr lang="en-US" dirty="0"/>
            </a:br>
            <a:r>
              <a:rPr lang="en-US" dirty="0" err="1"/>
              <a:t>Pytest</a:t>
            </a:r>
            <a:r>
              <a:rPr lang="en-US" dirty="0"/>
              <a:t> best </a:t>
            </a:r>
            <a:r>
              <a:rPr lang="en-US" dirty="0" smtClean="0"/>
              <a:t>practices</a:t>
            </a:r>
            <a:endParaRPr lang="en-US" dirty="0"/>
          </a:p>
        </p:txBody>
      </p:sp>
    </p:spTree>
    <p:extLst>
      <p:ext uri="{BB962C8B-B14F-4D97-AF65-F5344CB8AC3E}">
        <p14:creationId xmlns:p14="http://schemas.microsoft.com/office/powerpoint/2010/main" val="1160654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4" name="Rectangle 3"/>
          <p:cNvSpPr/>
          <p:nvPr/>
        </p:nvSpPr>
        <p:spPr>
          <a:xfrm>
            <a:off x="1039091" y="2272145"/>
            <a:ext cx="9822873" cy="1569660"/>
          </a:xfrm>
          <a:prstGeom prst="rect">
            <a:avLst/>
          </a:prstGeom>
        </p:spPr>
        <p:txBody>
          <a:bodyPr wrap="square">
            <a:spAutoFit/>
          </a:bodyPr>
          <a:lstStyle/>
          <a:p>
            <a:pPr>
              <a:buFont typeface="Arial" panose="020B0604020202020204" pitchFamily="34" charset="0"/>
              <a:buChar char="•"/>
            </a:pPr>
            <a:r>
              <a:rPr lang="en-US" sz="3200" b="0" i="0" dirty="0" smtClean="0">
                <a:effectLst/>
                <a:latin typeface="+mj-lt"/>
              </a:rPr>
              <a:t>Summary of key concepts</a:t>
            </a:r>
          </a:p>
          <a:p>
            <a:pPr>
              <a:buFont typeface="Arial" panose="020B0604020202020204" pitchFamily="34" charset="0"/>
              <a:buChar char="•"/>
            </a:pPr>
            <a:r>
              <a:rPr lang="en-US" sz="3200" b="0" i="0" dirty="0" smtClean="0">
                <a:effectLst/>
                <a:latin typeface="+mj-lt"/>
              </a:rPr>
              <a:t>Resources for learning more about </a:t>
            </a:r>
            <a:r>
              <a:rPr lang="en-US" sz="3200" b="0" i="0" dirty="0" err="1" smtClean="0">
                <a:effectLst/>
                <a:latin typeface="+mj-lt"/>
              </a:rPr>
              <a:t>Pytest</a:t>
            </a:r>
            <a:endParaRPr lang="en-US" sz="3200" b="0" i="0" dirty="0">
              <a:effectLst/>
              <a:latin typeface="+mj-lt"/>
            </a:endParaRPr>
          </a:p>
        </p:txBody>
      </p:sp>
    </p:spTree>
    <p:extLst>
      <p:ext uri="{BB962C8B-B14F-4D97-AF65-F5344CB8AC3E}">
        <p14:creationId xmlns:p14="http://schemas.microsoft.com/office/powerpoint/2010/main" val="312531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9873" y="2567998"/>
            <a:ext cx="10515600" cy="1325563"/>
          </a:xfrm>
        </p:spPr>
        <p:txBody>
          <a:bodyPr/>
          <a:lstStyle/>
          <a:p>
            <a:pPr algn="ctr"/>
            <a:r>
              <a:rPr lang="en-US" dirty="0"/>
              <a:t>To improve communication</a:t>
            </a:r>
          </a:p>
        </p:txBody>
      </p:sp>
    </p:spTree>
    <p:extLst>
      <p:ext uri="{BB962C8B-B14F-4D97-AF65-F5344CB8AC3E}">
        <p14:creationId xmlns:p14="http://schemas.microsoft.com/office/powerpoint/2010/main" val="120011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Unit tests: Unit tests can be used to test individual units of code, such as functions and classes. This can help you to catch bugs early and to ensure that your code is working as expected.</a:t>
            </a:r>
          </a:p>
          <a:p>
            <a:r>
              <a:rPr lang="en-US" dirty="0"/>
              <a:t>Integration tests: Integration tests can be used to test how different units of code work together. This can help you to catch bugs that may not be caught by unit tests.</a:t>
            </a:r>
          </a:p>
          <a:p>
            <a:r>
              <a:rPr lang="en-US" dirty="0"/>
              <a:t>End-to-end tests: End-to-end tests can be used to test your entire application from start to finish. This can help you to ensure that your application works as expected in a real-world environment.</a:t>
            </a:r>
          </a:p>
          <a:p>
            <a:pPr marL="0" indent="0">
              <a:buNone/>
            </a:pPr>
            <a:endParaRPr lang="en-US" dirty="0"/>
          </a:p>
        </p:txBody>
      </p:sp>
    </p:spTree>
    <p:extLst>
      <p:ext uri="{BB962C8B-B14F-4D97-AF65-F5344CB8AC3E}">
        <p14:creationId xmlns:p14="http://schemas.microsoft.com/office/powerpoint/2010/main" val="2550714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What is </a:t>
            </a:r>
            <a:r>
              <a:rPr lang="en-US" dirty="0" err="1"/>
              <a:t>Pytest</a:t>
            </a:r>
            <a:r>
              <a:rPr lang="en-US" dirty="0" smtClean="0"/>
              <a:t>?</a:t>
            </a:r>
            <a:endParaRPr lang="en-US" dirty="0"/>
          </a:p>
        </p:txBody>
      </p:sp>
    </p:spTree>
    <p:extLst>
      <p:ext uri="{BB962C8B-B14F-4D97-AF65-F5344CB8AC3E}">
        <p14:creationId xmlns:p14="http://schemas.microsoft.com/office/powerpoint/2010/main" val="229148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Why use </a:t>
            </a:r>
            <a:r>
              <a:rPr lang="en-US" dirty="0" err="1"/>
              <a:t>Pytest</a:t>
            </a:r>
            <a:r>
              <a:rPr lang="en-US" dirty="0" smtClean="0"/>
              <a:t>?</a:t>
            </a:r>
            <a:endParaRPr lang="en-US" dirty="0"/>
          </a:p>
        </p:txBody>
      </p:sp>
    </p:spTree>
    <p:extLst>
      <p:ext uri="{BB962C8B-B14F-4D97-AF65-F5344CB8AC3E}">
        <p14:creationId xmlns:p14="http://schemas.microsoft.com/office/powerpoint/2010/main" val="3122902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7">
      <a:majorFont>
        <a:latin typeface="Source Code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237</Words>
  <Application>Microsoft Office PowerPoint</Application>
  <PresentationFormat>Widescreen</PresentationFormat>
  <Paragraphs>62</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Source Code Pro</vt:lpstr>
      <vt:lpstr>Office Theme</vt:lpstr>
      <vt:lpstr>Pytest</vt:lpstr>
      <vt:lpstr>To catch bugs early</vt:lpstr>
      <vt:lpstr>To improve the quality of your code</vt:lpstr>
      <vt:lpstr>To increase confidence in your code</vt:lpstr>
      <vt:lpstr>To reduce the cost of maintenance</vt:lpstr>
      <vt:lpstr>To improve communication</vt:lpstr>
      <vt:lpstr>PowerPoint Presentation</vt:lpstr>
      <vt:lpstr>What is Pytest?</vt:lpstr>
      <vt:lpstr>Why use Pytest?</vt:lpstr>
      <vt:lpstr>Why use Pytest?</vt:lpstr>
      <vt:lpstr>Pytest features</vt:lpstr>
      <vt:lpstr>PowerPoint Presentation</vt:lpstr>
      <vt:lpstr>Why use Pytest?</vt:lpstr>
      <vt:lpstr> Pytest installation and configuration</vt:lpstr>
      <vt:lpstr>pip install pytest</vt:lpstr>
      <vt:lpstr>techniques and functions for handling assertions and error checking</vt:lpstr>
      <vt:lpstr>assert Statement:</vt:lpstr>
      <vt:lpstr>Raise Exceptions Manually:</vt:lpstr>
      <vt:lpstr>Custom Exception Classes:</vt:lpstr>
      <vt:lpstr>Try and Except Blocks:</vt:lpstr>
      <vt:lpstr>Logging</vt:lpstr>
      <vt:lpstr>Unit Testing Frameworks (using pytest)</vt:lpstr>
      <vt:lpstr>Type Checking (using mypy)</vt:lpstr>
      <vt:lpstr>Contract-Based Programming (using PyContracts)</vt:lpstr>
      <vt:lpstr>Error Handling with Context Managers</vt:lpstr>
      <vt:lpstr>Validation Functions</vt:lpstr>
      <vt:lpstr>Error Codes and Messages</vt:lpstr>
      <vt:lpstr>Error Reporting Services</vt:lpstr>
      <vt:lpstr>Contract Testing</vt:lpstr>
      <vt:lpstr>Decorator-Based Validation</vt:lpstr>
      <vt:lpstr>Static Analysis Tools</vt:lpstr>
      <vt:lpstr>pytest.ini</vt:lpstr>
      <vt:lpstr>Pytest Fixtures</vt:lpstr>
      <vt:lpstr>What are fixtures?</vt:lpstr>
      <vt:lpstr>Scopes of fixtures </vt:lpstr>
      <vt:lpstr>Fixtures for data setup and teardown  </vt:lpstr>
      <vt:lpstr>Fixtures for parameterization</vt:lpstr>
      <vt:lpstr> Fixtures for mocker</vt:lpstr>
      <vt:lpstr>Pytest Test Cases</vt:lpstr>
      <vt:lpstr>Writing test cases</vt:lpstr>
      <vt:lpstr>Organizing test cases</vt:lpstr>
      <vt:lpstr>Parameterizing test cases</vt:lpstr>
      <vt:lpstr> Skipping and failing test cases</vt:lpstr>
      <vt:lpstr>Pytest Test Reports</vt:lpstr>
      <vt:lpstr>Generating test reports</vt:lpstr>
      <vt:lpstr>Understanding test reports</vt:lpstr>
      <vt:lpstr> Using test reports to improve your code  </vt:lpstr>
      <vt:lpstr>Advanced Pytest Topics</vt:lpstr>
      <vt:lpstr>Using Pytest with plugins</vt:lpstr>
      <vt:lpstr>Integrating Pytest with CI/CD</vt:lpstr>
      <vt:lpstr> Pytest best practices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Pytest?</dc:title>
  <dc:creator>PC</dc:creator>
  <cp:lastModifiedBy>PC</cp:lastModifiedBy>
  <cp:revision>72</cp:revision>
  <dcterms:created xsi:type="dcterms:W3CDTF">2023-09-27T07:28:28Z</dcterms:created>
  <dcterms:modified xsi:type="dcterms:W3CDTF">2023-09-27T14:05:44Z</dcterms:modified>
</cp:coreProperties>
</file>