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6E6D-07E7-46E1-9AF3-AADF1694942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E3E2-8952-4668-AC2E-79B68595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6E6D-07E7-46E1-9AF3-AADF1694942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E3E2-8952-4668-AC2E-79B68595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6E6D-07E7-46E1-9AF3-AADF1694942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E3E2-8952-4668-AC2E-79B68595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6E6D-07E7-46E1-9AF3-AADF1694942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E3E2-8952-4668-AC2E-79B68595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5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6E6D-07E7-46E1-9AF3-AADF1694942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E3E2-8952-4668-AC2E-79B68595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6E6D-07E7-46E1-9AF3-AADF1694942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E3E2-8952-4668-AC2E-79B68595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5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6E6D-07E7-46E1-9AF3-AADF1694942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E3E2-8952-4668-AC2E-79B68595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0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6E6D-07E7-46E1-9AF3-AADF1694942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E3E2-8952-4668-AC2E-79B68595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6E6D-07E7-46E1-9AF3-AADF1694942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E3E2-8952-4668-AC2E-79B68595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6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6E6D-07E7-46E1-9AF3-AADF1694942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E3E2-8952-4668-AC2E-79B68595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6E6D-07E7-46E1-9AF3-AADF1694942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E3E2-8952-4668-AC2E-79B68595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5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6E6D-07E7-46E1-9AF3-AADF16949429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E3E2-8952-4668-AC2E-79B68595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1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Design Patterns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4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2" y="1045029"/>
            <a:ext cx="10515600" cy="1059724"/>
          </a:xfrm>
        </p:spPr>
        <p:txBody>
          <a:bodyPr>
            <a:normAutofit/>
          </a:bodyPr>
          <a:lstStyle/>
          <a:p>
            <a:pPr algn="ctr"/>
            <a:r>
              <a:rPr lang="fa-IR" sz="2400" dirty="0" smtClean="0"/>
              <a:t>چه نیازی داریم؟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71" y="2104753"/>
            <a:ext cx="7364186" cy="36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2" y="1045029"/>
            <a:ext cx="10515600" cy="105972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SHARED RESOURCES</a:t>
            </a:r>
            <a:br>
              <a:rPr lang="en-US" sz="2400" dirty="0" smtClean="0"/>
            </a:br>
            <a:r>
              <a:rPr lang="en-US" sz="2400" dirty="0" smtClean="0"/>
              <a:t>DATABASE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71" y="2104753"/>
            <a:ext cx="7364186" cy="36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0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2" y="1045029"/>
            <a:ext cx="10515600" cy="105972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SHARED RESOURCES</a:t>
            </a:r>
            <a:br>
              <a:rPr lang="en-US" sz="2400" dirty="0" smtClean="0"/>
            </a:br>
            <a:r>
              <a:rPr lang="en-US" sz="2400" dirty="0" smtClean="0"/>
              <a:t>DATABASE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71" y="2104753"/>
            <a:ext cx="7364186" cy="36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4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82848" y="1791959"/>
            <a:ext cx="3360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  <a:latin typeface="+mj-lt"/>
              </a:rPr>
              <a:t>یک کلاس فقط یک نمونه خواهد داشت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9492" y="3957434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solidFill>
                  <a:srgbClr val="FF0000"/>
                </a:solidFill>
                <a:latin typeface="+mj-lt"/>
              </a:rPr>
              <a:t>نقطه اتصال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global</a:t>
            </a:r>
            <a:r>
              <a:rPr lang="fa-IR" dirty="0" smtClean="0">
                <a:solidFill>
                  <a:srgbClr val="FF0000"/>
                </a:solidFill>
                <a:latin typeface="+mj-lt"/>
              </a:rPr>
              <a:t> ایجاد خواهد شد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6410" y="2161291"/>
            <a:ext cx="978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+mj-lt"/>
              </a:rPr>
              <a:t>فرض کنید که یک شی درست کرده‌اید و میخواهید مجدد همان شی را ایجاد کند، در حالت عادی این کار ممکن نیست.</a:t>
            </a:r>
            <a:endParaRPr lang="en-US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66402" y="4326766"/>
            <a:ext cx="9576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+mj-lt"/>
              </a:rPr>
              <a:t>همه یک شی خواهند دید و استفاده خواهند کرد و البته از تغییر آن جلوگیری و بطور کلی از نمونه محافظت می‌شود.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5521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0792" y="1154566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+mj-lt"/>
              </a:rPr>
              <a:t>singleton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2117" y="3182022"/>
            <a:ext cx="107352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the default constructor private, to prevent other objects from using the new operator with the Singleton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static creation method that acts as a constructor. Under the hood, this method calls the private constructor to create an object and saves it in a static field. All following calls to this method return the cached 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67786" y="1677786"/>
            <a:ext cx="2763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000" dirty="0" smtClean="0">
                <a:solidFill>
                  <a:srgbClr val="FF0000"/>
                </a:solidFill>
                <a:latin typeface="+mj-lt"/>
              </a:rPr>
              <a:t>کاری که عموما انجام می‌شود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734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917" y="1035424"/>
            <a:ext cx="4805083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Gang of Four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659" y="-1"/>
            <a:ext cx="3088341" cy="3836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201" y="3838154"/>
            <a:ext cx="680179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362" y="1761565"/>
            <a:ext cx="4177556" cy="3214128"/>
          </a:xfrm>
        </p:spPr>
        <p:txBody>
          <a:bodyPr>
            <a:noAutofit/>
          </a:bodyPr>
          <a:lstStyle/>
          <a:p>
            <a:r>
              <a:rPr lang="en-US" sz="3200" dirty="0" smtClean="0"/>
              <a:t>Creational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Structural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Behavioral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586" y="1761565"/>
            <a:ext cx="4177556" cy="3214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dirty="0" smtClean="0"/>
              <a:t>ایجاد کننده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fa-IR" sz="3200" dirty="0" smtClean="0"/>
              <a:t>ساختاری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fa-IR" sz="3200" dirty="0" smtClean="0"/>
              <a:t>رفتاری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Creational Design Patterns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94" y="1435659"/>
            <a:ext cx="11909612" cy="528787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Singleton </a:t>
            </a:r>
            <a:r>
              <a:rPr lang="en-US" sz="1800" b="1" dirty="0"/>
              <a:t>Pattern</a:t>
            </a:r>
            <a:endParaRPr lang="en-US" sz="1800" dirty="0"/>
          </a:p>
          <a:p>
            <a:pPr lvl="1"/>
            <a:r>
              <a:rPr lang="en-US" sz="1400" dirty="0"/>
              <a:t>Category: Creational</a:t>
            </a:r>
          </a:p>
          <a:p>
            <a:pPr lvl="1"/>
            <a:r>
              <a:rPr lang="en-US" sz="1400" dirty="0"/>
              <a:t>Description: Ensures that a class has only one instance and provides a global point of access to that instance.</a:t>
            </a:r>
          </a:p>
          <a:p>
            <a:r>
              <a:rPr lang="en-US" sz="1800" b="1" dirty="0"/>
              <a:t>Factory Method Pattern</a:t>
            </a:r>
            <a:endParaRPr lang="en-US" sz="1800" dirty="0"/>
          </a:p>
          <a:p>
            <a:pPr lvl="1"/>
            <a:r>
              <a:rPr lang="en-US" sz="1400" dirty="0"/>
              <a:t>Category: Creational</a:t>
            </a:r>
          </a:p>
          <a:p>
            <a:pPr lvl="1"/>
            <a:r>
              <a:rPr lang="en-US" sz="1400" dirty="0"/>
              <a:t>Description: Defines an interface for creating an object but allows subclasses to alter the type of objects that will be created.</a:t>
            </a:r>
          </a:p>
          <a:p>
            <a:r>
              <a:rPr lang="en-US" sz="1800" b="1" dirty="0"/>
              <a:t>Abstract Factory Pattern</a:t>
            </a:r>
            <a:endParaRPr lang="en-US" sz="1800" dirty="0"/>
          </a:p>
          <a:p>
            <a:pPr lvl="1"/>
            <a:r>
              <a:rPr lang="en-US" sz="1400" dirty="0"/>
              <a:t>Category: Creational</a:t>
            </a:r>
          </a:p>
          <a:p>
            <a:pPr lvl="1"/>
            <a:r>
              <a:rPr lang="en-US" sz="1400" dirty="0"/>
              <a:t>Description: Provides an interface for creating families of related or dependent objects without specifying their concrete classes</a:t>
            </a:r>
            <a:r>
              <a:rPr lang="en-US" sz="1400" dirty="0" smtClean="0"/>
              <a:t>.</a:t>
            </a:r>
          </a:p>
          <a:p>
            <a:r>
              <a:rPr lang="en-US" sz="1800" b="1" dirty="0" smtClean="0"/>
              <a:t>Builder Pattern</a:t>
            </a:r>
            <a:endParaRPr lang="en-US" sz="1800" dirty="0" smtClean="0"/>
          </a:p>
          <a:p>
            <a:pPr lvl="1"/>
            <a:r>
              <a:rPr lang="en-US" sz="1400" dirty="0" smtClean="0"/>
              <a:t>Category: Creational</a:t>
            </a:r>
          </a:p>
          <a:p>
            <a:pPr lvl="1"/>
            <a:r>
              <a:rPr lang="en-US" sz="1400" dirty="0" smtClean="0"/>
              <a:t>Description: Separates the construction of a complex object from its representation, allowing the same construction process to create various representations.</a:t>
            </a:r>
          </a:p>
          <a:p>
            <a:r>
              <a:rPr lang="en-US" sz="1800" b="1" dirty="0" smtClean="0"/>
              <a:t>Prototype Pattern</a:t>
            </a:r>
            <a:endParaRPr lang="en-US" sz="1800" dirty="0" smtClean="0"/>
          </a:p>
          <a:p>
            <a:pPr lvl="1"/>
            <a:r>
              <a:rPr lang="en-US" sz="1400" dirty="0" smtClean="0"/>
              <a:t>Category: Creational</a:t>
            </a:r>
          </a:p>
          <a:p>
            <a:pPr lvl="1"/>
            <a:r>
              <a:rPr lang="en-US" sz="1400" dirty="0" smtClean="0"/>
              <a:t>Description: Creates new objects by copying an existing object, known as the prototype.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Structural Design Patterns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Adapter </a:t>
            </a:r>
            <a:r>
              <a:rPr lang="en-US" b="1" dirty="0"/>
              <a:t>Pattern</a:t>
            </a:r>
            <a:endParaRPr lang="en-US" dirty="0"/>
          </a:p>
          <a:p>
            <a:pPr lvl="1"/>
            <a:r>
              <a:rPr lang="en-US" dirty="0"/>
              <a:t>Category: Structural</a:t>
            </a:r>
          </a:p>
          <a:p>
            <a:pPr lvl="1"/>
            <a:r>
              <a:rPr lang="en-US" dirty="0"/>
              <a:t>Description: Allows the interface of an existing class to be used as another interface, making it compatible with the client's requirements.</a:t>
            </a:r>
          </a:p>
          <a:p>
            <a:r>
              <a:rPr lang="en-US" b="1" dirty="0"/>
              <a:t>Decorator Pattern</a:t>
            </a:r>
            <a:endParaRPr lang="en-US" dirty="0"/>
          </a:p>
          <a:p>
            <a:pPr lvl="1"/>
            <a:r>
              <a:rPr lang="en-US" dirty="0"/>
              <a:t>Category: Structural</a:t>
            </a:r>
          </a:p>
          <a:p>
            <a:pPr lvl="1"/>
            <a:r>
              <a:rPr lang="en-US" dirty="0"/>
              <a:t>Description: Attaches additional responsibilities to an object dynamically, providing a flexible alternative to </a:t>
            </a:r>
            <a:r>
              <a:rPr lang="en-US" dirty="0" err="1"/>
              <a:t>subclassing</a:t>
            </a:r>
            <a:r>
              <a:rPr lang="en-US" dirty="0"/>
              <a:t> for extending functionality.</a:t>
            </a:r>
          </a:p>
          <a:p>
            <a:r>
              <a:rPr lang="en-US" b="1" dirty="0"/>
              <a:t>Composite Pattern</a:t>
            </a:r>
            <a:endParaRPr lang="en-US" dirty="0"/>
          </a:p>
          <a:p>
            <a:pPr lvl="1"/>
            <a:r>
              <a:rPr lang="en-US" dirty="0"/>
              <a:t>Category: Structural</a:t>
            </a:r>
          </a:p>
          <a:p>
            <a:pPr lvl="1"/>
            <a:r>
              <a:rPr lang="en-US" dirty="0"/>
              <a:t>Description: Composes objects into tree structures to represent part-whole hierarchies, allowing clients to treat individual objects and compositions of objects uniformly.</a:t>
            </a:r>
          </a:p>
          <a:p>
            <a:r>
              <a:rPr lang="en-US" b="1" dirty="0"/>
              <a:t>Proxy Pattern</a:t>
            </a:r>
            <a:endParaRPr lang="en-US" dirty="0"/>
          </a:p>
          <a:p>
            <a:pPr lvl="1"/>
            <a:r>
              <a:rPr lang="en-US" dirty="0"/>
              <a:t>Category: Structural</a:t>
            </a:r>
          </a:p>
          <a:p>
            <a:pPr lvl="1"/>
            <a:r>
              <a:rPr lang="en-US" dirty="0"/>
              <a:t>Description: Provides a surrogate or placeholder for another object to control access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8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 Design Patterns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30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Observer </a:t>
            </a:r>
            <a:r>
              <a:rPr lang="en-US" b="1" dirty="0"/>
              <a:t>Pattern</a:t>
            </a:r>
            <a:endParaRPr lang="en-US" dirty="0"/>
          </a:p>
          <a:p>
            <a:pPr lvl="1"/>
            <a:r>
              <a:rPr lang="en-US" dirty="0"/>
              <a:t>Category: Behavioral</a:t>
            </a:r>
          </a:p>
          <a:p>
            <a:pPr lvl="1"/>
            <a:r>
              <a:rPr lang="en-US" dirty="0"/>
              <a:t>Description: Defines a one-to-many dependency between objects, so that when one object changes state, all its dependents are notified and updated automatically.</a:t>
            </a:r>
          </a:p>
          <a:p>
            <a:r>
              <a:rPr lang="en-US" b="1" dirty="0"/>
              <a:t>Strategy Pattern</a:t>
            </a:r>
            <a:endParaRPr lang="en-US" dirty="0"/>
          </a:p>
          <a:p>
            <a:pPr lvl="1"/>
            <a:r>
              <a:rPr lang="en-US" dirty="0"/>
              <a:t>Category: Behavioral</a:t>
            </a:r>
          </a:p>
          <a:p>
            <a:pPr lvl="1"/>
            <a:r>
              <a:rPr lang="en-US" dirty="0"/>
              <a:t>Description: Defines a family of algorithms, encapsulates each one, and makes them interchangeable. It lets the algorithm vary independently from clients that use it.</a:t>
            </a:r>
          </a:p>
          <a:p>
            <a:r>
              <a:rPr lang="en-US" b="1" dirty="0"/>
              <a:t>Command Pattern</a:t>
            </a:r>
            <a:endParaRPr lang="en-US" dirty="0"/>
          </a:p>
          <a:p>
            <a:pPr lvl="1"/>
            <a:r>
              <a:rPr lang="en-US" dirty="0"/>
              <a:t>Category: Behavioral</a:t>
            </a:r>
          </a:p>
          <a:p>
            <a:pPr lvl="1"/>
            <a:r>
              <a:rPr lang="en-US" dirty="0"/>
              <a:t>Description: Encapsulates a request as an object, thereby allowing for parameterization of clients with queues, requests, and operations.</a:t>
            </a:r>
          </a:p>
          <a:p>
            <a:r>
              <a:rPr lang="en-US" b="1" dirty="0"/>
              <a:t>State Pattern</a:t>
            </a:r>
            <a:endParaRPr lang="en-US" dirty="0"/>
          </a:p>
          <a:p>
            <a:pPr lvl="1"/>
            <a:r>
              <a:rPr lang="en-US" dirty="0"/>
              <a:t>Category: Behavioral</a:t>
            </a:r>
          </a:p>
          <a:p>
            <a:pPr lvl="1"/>
            <a:r>
              <a:rPr lang="en-US" dirty="0"/>
              <a:t>Description: Allows an object to alter its behavior when its internal state changes. The object will appear to change its class.</a:t>
            </a:r>
          </a:p>
          <a:p>
            <a:r>
              <a:rPr lang="en-US" b="1" dirty="0"/>
              <a:t>Memento Pattern</a:t>
            </a:r>
            <a:endParaRPr lang="en-US" dirty="0"/>
          </a:p>
          <a:p>
            <a:pPr lvl="1"/>
            <a:r>
              <a:rPr lang="en-US" dirty="0"/>
              <a:t>Category: Behavioral</a:t>
            </a:r>
          </a:p>
          <a:p>
            <a:pPr lvl="1"/>
            <a:r>
              <a:rPr lang="en-US" dirty="0"/>
              <a:t>Description: Captures and externalizes an object's internal state so that the object can be restored to this state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5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189" y="117057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Singleton in </a:t>
            </a:r>
            <a:r>
              <a:rPr lang="en-US" dirty="0" smtClean="0"/>
              <a:t>Python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2" descr="Single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77" y="431073"/>
            <a:ext cx="2706624" cy="19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8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753" y="2312124"/>
            <a:ext cx="9645682" cy="23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8" y="809897"/>
            <a:ext cx="10515600" cy="3631475"/>
          </a:xfrm>
        </p:spPr>
        <p:txBody>
          <a:bodyPr>
            <a:normAutofit/>
          </a:bodyPr>
          <a:lstStyle/>
          <a:p>
            <a:r>
              <a:rPr lang="en-US" sz="2400" dirty="0"/>
              <a:t>Singleton is a </a:t>
            </a:r>
            <a:r>
              <a:rPr lang="en-US" sz="2400" b="1" dirty="0"/>
              <a:t>creational</a:t>
            </a:r>
            <a:r>
              <a:rPr lang="en-US" sz="2400" dirty="0"/>
              <a:t> design pattern that lets you ensure that a class has only one instance, while providing a global access point to this instance.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03" y="2895600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9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ching">
      <a:majorFont>
        <a:latin typeface="Source Code Pro"/>
        <a:ea typeface=""/>
        <a:cs typeface="B Yekan"/>
      </a:majorFont>
      <a:minorFont>
        <a:latin typeface="Source Code Pro"/>
        <a:ea typeface=""/>
        <a:cs typeface="B Yek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567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 Yekan</vt:lpstr>
      <vt:lpstr>Consolas</vt:lpstr>
      <vt:lpstr>Source Code Pro</vt:lpstr>
      <vt:lpstr>Office Theme</vt:lpstr>
      <vt:lpstr>Design Patterns</vt:lpstr>
      <vt:lpstr>Gang of Four</vt:lpstr>
      <vt:lpstr>Creational  Structural  Behavioral </vt:lpstr>
      <vt:lpstr>Creational Design Patterns:</vt:lpstr>
      <vt:lpstr>Structural Design Patterns:</vt:lpstr>
      <vt:lpstr>Behavioral Design Patterns:</vt:lpstr>
      <vt:lpstr>Singleton in Python</vt:lpstr>
      <vt:lpstr>PowerPoint Presentation</vt:lpstr>
      <vt:lpstr>Singleton is a creational design pattern that lets you ensure that a class has only one instance, while providing a global access point to this instance.  </vt:lpstr>
      <vt:lpstr>چه نیازی داریم؟</vt:lpstr>
      <vt:lpstr>SHARED RESOURCES DATABASE</vt:lpstr>
      <vt:lpstr>SHARED RESOURCES DATABASE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PC</dc:creator>
  <cp:lastModifiedBy>PC</cp:lastModifiedBy>
  <cp:revision>30</cp:revision>
  <dcterms:created xsi:type="dcterms:W3CDTF">2023-09-22T05:04:21Z</dcterms:created>
  <dcterms:modified xsi:type="dcterms:W3CDTF">2023-09-22T05:54:43Z</dcterms:modified>
</cp:coreProperties>
</file>