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38.png" ContentType="image/png"/>
  <Override PartName="/ppt/media/image28.png" ContentType="image/png"/>
  <Override PartName="/ppt/media/image65.png" ContentType="image/png"/>
  <Override PartName="/ppt/media/image27.png" ContentType="image/png"/>
  <Override PartName="/ppt/media/image64.png" ContentType="image/png"/>
  <Override PartName="/ppt/media/image8.jpeg" ContentType="image/jpe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57.png" ContentType="image/png"/>
  <Override PartName="/ppt/media/image20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9.png" ContentType="image/png"/>
  <Override PartName="/ppt/media/image39.png" ContentType="image/png"/>
  <Override PartName="/ppt/media/image1.png" ContentType="image/png"/>
  <Override PartName="/ppt/media/image13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9FCEBC-725E-4078-A6D7-95DB5D36E08F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7E1D5E6-1F5E-4D3D-91B5-1BDFAD50F49C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-2286000" y="1828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Source Code Pro"/>
                <a:ea typeface="Arial"/>
              </a:rPr>
              <a:t>Flask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-2205360" y="24361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Source Code Pro"/>
                <a:ea typeface="Arial"/>
              </a:rPr>
              <a:t>Microframework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0" name="Google Shape;56;p13" descr="Flask (web framework) - Wikipedia"/>
          <p:cNvPicPr/>
          <p:nvPr/>
        </p:nvPicPr>
        <p:blipFill>
          <a:blip r:embed="rId1"/>
          <a:stretch/>
        </p:blipFill>
        <p:spPr>
          <a:xfrm>
            <a:off x="4255560" y="859320"/>
            <a:ext cx="4284720" cy="167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 descr="http://xplordat.com/wp-content/uploads/2020/02/communication-2.jpg"/>
          <p:cNvPicPr/>
          <p:nvPr/>
        </p:nvPicPr>
        <p:blipFill>
          <a:blip r:embed="rId1"/>
          <a:stretch/>
        </p:blipFill>
        <p:spPr>
          <a:xfrm>
            <a:off x="1332720" y="1008000"/>
            <a:ext cx="6581520" cy="178092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553320" y="3326040"/>
            <a:ext cx="8287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fa-IR" sz="1400" spc="-1" strike="noStrike">
                <a:solidFill>
                  <a:srgbClr val="444444"/>
                </a:solidFill>
                <a:latin typeface="Source Code Pro"/>
                <a:cs typeface="B Yekan"/>
              </a:rPr>
              <a:t>ارتباط میان وب سرور و اپلیکیشن توسط </a:t>
            </a:r>
            <a:r>
              <a:rPr b="0" lang="en-US" sz="1400" spc="-1" strike="noStrike">
                <a:solidFill>
                  <a:srgbClr val="444444"/>
                </a:solidFill>
                <a:latin typeface="Source Code Pro"/>
                <a:ea typeface="Arial"/>
              </a:rPr>
              <a:t> </a:t>
            </a:r>
            <a:r>
              <a:rPr b="0" lang="en-US" sz="1400" spc="-1" strike="noStrike">
                <a:solidFill>
                  <a:srgbClr val="444444"/>
                </a:solidFill>
                <a:latin typeface="Source Code Pro"/>
                <a:ea typeface="Arial"/>
              </a:rPr>
              <a:t>WSGI Server</a:t>
            </a:r>
            <a:r>
              <a:rPr b="0" lang="fa-IR" sz="1400" spc="-1" strike="noStrike">
                <a:solidFill>
                  <a:srgbClr val="444444"/>
                </a:solidFill>
                <a:latin typeface="Source Code Pro"/>
                <a:cs typeface="B Yekan"/>
              </a:rPr>
              <a:t>انجام می‌شود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53320" y="3872880"/>
            <a:ext cx="8287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fa-IR" sz="1400" spc="-1" strike="noStrike">
                <a:solidFill>
                  <a:srgbClr val="444444"/>
                </a:solidFill>
                <a:latin typeface="Source Code Pro"/>
                <a:cs typeface="B Yekan"/>
              </a:rPr>
              <a:t>فقط یک مترجم است؟</a:t>
            </a:r>
            <a:endParaRPr b="0" lang="en-US" sz="14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fa-IR" sz="1400" spc="-1" strike="noStrike">
                <a:solidFill>
                  <a:srgbClr val="444444"/>
                </a:solidFill>
                <a:latin typeface="Source Code Pro"/>
                <a:cs typeface="B Yekan"/>
              </a:rPr>
              <a:t>خیر! هدفش توزیع ریکوست به صورت </a:t>
            </a:r>
            <a:r>
              <a:rPr b="0" lang="en-US" sz="1400" spc="-1" strike="noStrike">
                <a:solidFill>
                  <a:srgbClr val="444444"/>
                </a:solidFill>
                <a:latin typeface="Source Code Pro"/>
                <a:ea typeface="Arial"/>
              </a:rPr>
              <a:t>threading</a:t>
            </a:r>
            <a:r>
              <a:rPr b="0" lang="en-US" sz="1400" spc="-1" strike="noStrike">
                <a:solidFill>
                  <a:srgbClr val="444444"/>
                </a:solidFill>
                <a:latin typeface="Source Code Pro"/>
                <a:ea typeface="Arial"/>
              </a:rPr>
              <a:t> بر روی نمونه‌هایی از اپلیکیشن فلسک می‌باشد.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743200" y="2144160"/>
            <a:ext cx="3016080" cy="577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2864880" y="2176560"/>
            <a:ext cx="299952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Source Code Pro"/>
                <a:ea typeface="Arial"/>
              </a:rPr>
              <a:t>pip install Flask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6;p22" descr=""/>
          <p:cNvPicPr/>
          <p:nvPr/>
        </p:nvPicPr>
        <p:blipFill>
          <a:blip r:embed="rId1"/>
          <a:stretch/>
        </p:blipFill>
        <p:spPr>
          <a:xfrm>
            <a:off x="273600" y="1456920"/>
            <a:ext cx="8638920" cy="35524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2938320" y="476280"/>
            <a:ext cx="29995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Source Code Pro"/>
                <a:ea typeface="Arial"/>
              </a:rPr>
              <a:t>Hello World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22;p23" descr=""/>
          <p:cNvPicPr/>
          <p:nvPr/>
        </p:nvPicPr>
        <p:blipFill>
          <a:blip r:embed="rId1"/>
          <a:stretch/>
        </p:blipFill>
        <p:spPr>
          <a:xfrm>
            <a:off x="252360" y="1456920"/>
            <a:ext cx="8638920" cy="355248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3944520" y="2089080"/>
            <a:ext cx="299952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Source Code Pro"/>
                <a:ea typeface="Arial"/>
              </a:rPr>
              <a:t>Flask constructor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938320" y="476280"/>
            <a:ext cx="29995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Source Code Pro"/>
                <a:ea typeface="Arial"/>
              </a:rPr>
              <a:t>Hello World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29;p24" descr=""/>
          <p:cNvPicPr/>
          <p:nvPr/>
        </p:nvPicPr>
        <p:blipFill>
          <a:blip r:embed="rId1"/>
          <a:stretch/>
        </p:blipFill>
        <p:spPr>
          <a:xfrm>
            <a:off x="285840" y="1247760"/>
            <a:ext cx="8572320" cy="9712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600120" y="2647800"/>
            <a:ext cx="8112600" cy="10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298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The </a:t>
            </a:r>
            <a:r>
              <a:rPr b="1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rule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parameter represents URL binding with the function.</a:t>
            </a:r>
            <a:endParaRPr b="0" lang="en-US" sz="16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The </a:t>
            </a:r>
            <a:r>
              <a:rPr b="1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options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is a list of parameters to be forwarded to the underlying Rule object.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35;p25" descr=""/>
          <p:cNvPicPr/>
          <p:nvPr/>
        </p:nvPicPr>
        <p:blipFill>
          <a:blip r:embed="rId1"/>
          <a:stretch/>
        </p:blipFill>
        <p:spPr>
          <a:xfrm>
            <a:off x="310680" y="1501200"/>
            <a:ext cx="8534160" cy="98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40;p26" descr=""/>
          <p:cNvPicPr/>
          <p:nvPr/>
        </p:nvPicPr>
        <p:blipFill>
          <a:blip r:embed="rId1"/>
          <a:stretch/>
        </p:blipFill>
        <p:spPr>
          <a:xfrm>
            <a:off x="2711880" y="253440"/>
            <a:ext cx="6138000" cy="46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62080" y="844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a-IR" sz="2800" spc="-1" strike="noStrike">
                <a:solidFill>
                  <a:srgbClr val="000000"/>
                </a:solidFill>
                <a:latin typeface="Arial"/>
                <a:cs typeface="B Yekan"/>
              </a:rPr>
              <a:t>اجرای اپلیکیشن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146;p27" descr=""/>
          <p:cNvPicPr/>
          <p:nvPr/>
        </p:nvPicPr>
        <p:blipFill>
          <a:blip r:embed="rId1"/>
          <a:stretch/>
        </p:blipFill>
        <p:spPr>
          <a:xfrm>
            <a:off x="262080" y="2085840"/>
            <a:ext cx="8619840" cy="9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52;p28" descr=""/>
          <p:cNvPicPr/>
          <p:nvPr/>
        </p:nvPicPr>
        <p:blipFill>
          <a:blip r:embed="rId1"/>
          <a:stretch/>
        </p:blipFill>
        <p:spPr>
          <a:xfrm>
            <a:off x="285840" y="2095560"/>
            <a:ext cx="8572320" cy="9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58;p29" descr=""/>
          <p:cNvPicPr/>
          <p:nvPr/>
        </p:nvPicPr>
        <p:blipFill>
          <a:blip r:embed="rId1"/>
          <a:stretch/>
        </p:blipFill>
        <p:spPr>
          <a:xfrm>
            <a:off x="271440" y="1743120"/>
            <a:ext cx="8600760" cy="165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1;p14" descr=""/>
          <p:cNvPicPr/>
          <p:nvPr/>
        </p:nvPicPr>
        <p:blipFill>
          <a:blip r:embed="rId1"/>
          <a:stretch/>
        </p:blipFill>
        <p:spPr>
          <a:xfrm>
            <a:off x="3191040" y="1351800"/>
            <a:ext cx="5290560" cy="332280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48480" y="963720"/>
            <a:ext cx="3622680" cy="4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600" spc="-1" strike="noStrike">
                <a:solidFill>
                  <a:srgbClr val="ff0000"/>
                </a:solidFill>
                <a:latin typeface="Source Code Pro"/>
                <a:ea typeface="Arial"/>
              </a:rPr>
              <a:t>Linux, Apache, MySQL, PHP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48480" y="431280"/>
            <a:ext cx="3591000" cy="6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Source Code Pro"/>
                <a:ea typeface="Arial"/>
              </a:rPr>
              <a:t>LAMP architecture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865600" y="246960"/>
            <a:ext cx="3072240" cy="1024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n-GB" sz="2300" spc="-1" strike="noStrike">
                <a:solidFill>
                  <a:srgbClr val="000000"/>
                </a:solidFill>
                <a:latin typeface="Source Code Pro"/>
                <a:ea typeface="Arial"/>
              </a:rPr>
              <a:t>Flask – Routing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64;p30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677080" cy="1552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65;p30" descr=""/>
          <p:cNvPicPr/>
          <p:nvPr/>
        </p:nvPicPr>
        <p:blipFill>
          <a:blip r:embed="rId2"/>
          <a:stretch/>
        </p:blipFill>
        <p:spPr>
          <a:xfrm>
            <a:off x="200160" y="2969640"/>
            <a:ext cx="8581680" cy="157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52280" y="199800"/>
            <a:ext cx="8520120" cy="116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n-GB" sz="2300" spc="-1" strike="noStrike">
                <a:solidFill>
                  <a:srgbClr val="000000"/>
                </a:solidFill>
                <a:latin typeface="Source Code Pro"/>
                <a:ea typeface="Arial"/>
              </a:rPr>
              <a:t>Variable Rules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171;p31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619840" cy="355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77;p32" descr=""/>
          <p:cNvPicPr/>
          <p:nvPr/>
        </p:nvPicPr>
        <p:blipFill>
          <a:blip r:embed="rId1"/>
          <a:stretch/>
        </p:blipFill>
        <p:spPr>
          <a:xfrm>
            <a:off x="247680" y="2090880"/>
            <a:ext cx="8648280" cy="9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184;p33" descr=""/>
          <p:cNvPicPr/>
          <p:nvPr/>
        </p:nvPicPr>
        <p:blipFill>
          <a:blip r:embed="rId1"/>
          <a:stretch/>
        </p:blipFill>
        <p:spPr>
          <a:xfrm>
            <a:off x="204840" y="142920"/>
            <a:ext cx="8733960" cy="485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191;p34" descr=""/>
          <p:cNvPicPr/>
          <p:nvPr/>
        </p:nvPicPr>
        <p:blipFill>
          <a:blip r:embed="rId1"/>
          <a:stretch/>
        </p:blipFill>
        <p:spPr>
          <a:xfrm>
            <a:off x="228600" y="138240"/>
            <a:ext cx="8686440" cy="486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198;p35" descr=""/>
          <p:cNvPicPr/>
          <p:nvPr/>
        </p:nvPicPr>
        <p:blipFill>
          <a:blip r:embed="rId1"/>
          <a:stretch/>
        </p:blipFill>
        <p:spPr>
          <a:xfrm>
            <a:off x="247680" y="147600"/>
            <a:ext cx="8648280" cy="484776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4152960" y="2743200"/>
            <a:ext cx="299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canonical URL.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686480" y="3251520"/>
            <a:ext cx="29995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100" spc="-1" strike="noStrike" u="sng">
                <a:solidFill>
                  <a:srgbClr val="000000"/>
                </a:solidFill>
                <a:uFillTx/>
                <a:latin typeface="Source Code Pro"/>
                <a:ea typeface="Arial"/>
              </a:rPr>
              <a:t>/python</a:t>
            </a:r>
            <a:r>
              <a:rPr b="0" lang="en-GB" sz="1100" spc="-1" strike="noStrike">
                <a:solidFill>
                  <a:srgbClr val="000000"/>
                </a:solidFill>
                <a:latin typeface="Source Code Pro"/>
                <a:ea typeface="Arial"/>
              </a:rPr>
              <a:t> or </a:t>
            </a:r>
            <a:r>
              <a:rPr b="1" lang="en-GB" sz="1100" spc="-1" strike="noStrike" u="sng">
                <a:solidFill>
                  <a:srgbClr val="000000"/>
                </a:solidFill>
                <a:uFillTx/>
                <a:latin typeface="Source Code Pro"/>
                <a:ea typeface="Arial"/>
              </a:rPr>
              <a:t>/python/</a:t>
            </a:r>
            <a:r>
              <a:rPr b="0" lang="en-GB" sz="1100" spc="-1" strike="noStrike">
                <a:solidFill>
                  <a:srgbClr val="000000"/>
                </a:solidFill>
                <a:latin typeface="Source Code Pro"/>
                <a:ea typeface="Arial"/>
              </a:rPr>
              <a:t> returns the same output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428360" y="1433160"/>
            <a:ext cx="299952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600" spc="-1" strike="noStrike" u="sng">
                <a:solidFill>
                  <a:srgbClr val="000000"/>
                </a:solidFill>
                <a:uFillTx/>
                <a:latin typeface="Source Code Pro"/>
                <a:ea typeface="Arial"/>
              </a:rPr>
              <a:t>/flask/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URL results in </a:t>
            </a:r>
            <a:r>
              <a:rPr b="1" lang="en-GB" sz="1600" spc="-1" strike="noStrike" u="sng">
                <a:solidFill>
                  <a:srgbClr val="000000"/>
                </a:solidFill>
                <a:uFillTx/>
                <a:latin typeface="Source Code Pro"/>
                <a:ea typeface="Arial"/>
              </a:rPr>
              <a:t>404 Not Found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349920"/>
            <a:ext cx="25549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17000"/>
          </a:bodyPr>
          <a:p>
            <a:pPr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1" lang="en-GB" sz="2300" spc="-1" strike="noStrike">
                <a:solidFill>
                  <a:srgbClr val="000000"/>
                </a:solidFill>
                <a:latin typeface="Source Code Pro"/>
                <a:ea typeface="Arial"/>
              </a:rPr>
              <a:t>Flask – URL Building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207;p36" descr=""/>
          <p:cNvPicPr/>
          <p:nvPr/>
        </p:nvPicPr>
        <p:blipFill>
          <a:blip r:embed="rId1"/>
          <a:stretch/>
        </p:blipFill>
        <p:spPr>
          <a:xfrm>
            <a:off x="2905560" y="0"/>
            <a:ext cx="623808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213;p37" descr=""/>
          <p:cNvPicPr/>
          <p:nvPr/>
        </p:nvPicPr>
        <p:blipFill>
          <a:blip r:embed="rId1"/>
          <a:stretch/>
        </p:blipFill>
        <p:spPr>
          <a:xfrm>
            <a:off x="376200" y="1814400"/>
            <a:ext cx="8562600" cy="90468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214;p37" descr=""/>
          <p:cNvPicPr/>
          <p:nvPr/>
        </p:nvPicPr>
        <p:blipFill>
          <a:blip r:embed="rId2"/>
          <a:stretch/>
        </p:blipFill>
        <p:spPr>
          <a:xfrm>
            <a:off x="347760" y="3586320"/>
            <a:ext cx="8667360" cy="97128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476280" y="1371600"/>
            <a:ext cx="5094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http://localhost:5000/user/admin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76280" y="3152880"/>
            <a:ext cx="4683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http://localhost:5000/user/mvl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133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n-GB" sz="2300" spc="-1" strike="noStrike">
                <a:solidFill>
                  <a:srgbClr val="000000"/>
                </a:solidFill>
                <a:latin typeface="Source Code Pro"/>
                <a:ea typeface="Arial"/>
              </a:rPr>
              <a:t>HTTP methods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Google Shape;222;p38" descr=""/>
          <p:cNvPicPr/>
          <p:nvPr/>
        </p:nvPicPr>
        <p:blipFill>
          <a:blip r:embed="rId1"/>
          <a:stretch/>
        </p:blipFill>
        <p:spPr>
          <a:xfrm>
            <a:off x="3533760" y="141480"/>
            <a:ext cx="5488920" cy="490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Source Code Pro"/>
                <a:ea typeface="Arial"/>
              </a:rPr>
              <a:t>login.html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228;p39" descr=""/>
          <p:cNvPicPr/>
          <p:nvPr/>
        </p:nvPicPr>
        <p:blipFill>
          <a:blip r:embed="rId1"/>
          <a:stretch/>
        </p:blipFill>
        <p:spPr>
          <a:xfrm>
            <a:off x="285840" y="1371600"/>
            <a:ext cx="8572320" cy="32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17800" y="359280"/>
            <a:ext cx="8520120" cy="80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b="1" lang="en-GB" sz="3200" spc="-1" strike="noStrike">
                <a:solidFill>
                  <a:srgbClr val="000000"/>
                </a:solidFill>
                <a:latin typeface="Source Code Pro"/>
                <a:ea typeface="Arial"/>
              </a:rPr>
              <a:t>LAMP architecture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800" y="1447920"/>
            <a:ext cx="852012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ource Code Pro"/>
                <a:ea typeface="Arial"/>
              </a:rPr>
              <a:t>Linux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ource Code Pro"/>
                <a:ea typeface="Arial"/>
              </a:rPr>
              <a:t>Apache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(web server software for handling incoming HTTP)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ource Code Pro"/>
                <a:ea typeface="Arial"/>
              </a:rPr>
              <a:t>MySQL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Relational database management system (RDBMS)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ource Code Pro"/>
                <a:ea typeface="Arial"/>
              </a:rPr>
              <a:t>PHP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(or Perl/Python)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233;p40" descr=""/>
          <p:cNvPicPr/>
          <p:nvPr/>
        </p:nvPicPr>
        <p:blipFill>
          <a:blip r:embed="rId1"/>
          <a:stretch/>
        </p:blipFill>
        <p:spPr>
          <a:xfrm>
            <a:off x="1282320" y="265320"/>
            <a:ext cx="6890040" cy="476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238;p41" descr=""/>
          <p:cNvPicPr/>
          <p:nvPr/>
        </p:nvPicPr>
        <p:blipFill>
          <a:blip r:embed="rId1"/>
          <a:stretch/>
        </p:blipFill>
        <p:spPr>
          <a:xfrm>
            <a:off x="2085840" y="509400"/>
            <a:ext cx="5617800" cy="41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243;p42" descr=""/>
          <p:cNvPicPr/>
          <p:nvPr/>
        </p:nvPicPr>
        <p:blipFill>
          <a:blip r:embed="rId1"/>
          <a:stretch/>
        </p:blipFill>
        <p:spPr>
          <a:xfrm>
            <a:off x="266760" y="2109960"/>
            <a:ext cx="8610120" cy="92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248;p43" descr=""/>
          <p:cNvPicPr/>
          <p:nvPr/>
        </p:nvPicPr>
        <p:blipFill>
          <a:blip r:embed="rId1"/>
          <a:stretch/>
        </p:blipFill>
        <p:spPr>
          <a:xfrm>
            <a:off x="1305000" y="438120"/>
            <a:ext cx="5812560" cy="42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15940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920" spc="-1" strike="noStrike">
                <a:solidFill>
                  <a:srgbClr val="000000"/>
                </a:solidFill>
                <a:latin typeface="Arial"/>
                <a:ea typeface="Arial"/>
              </a:rPr>
              <a:t>Change to GET in the </a:t>
            </a:r>
            <a:r>
              <a:rPr b="1" lang="en-GB" sz="1590" spc="-1" strike="noStrike">
                <a:solidFill>
                  <a:srgbClr val="4285f4"/>
                </a:solidFill>
                <a:latin typeface="Arial"/>
                <a:ea typeface="Arial"/>
              </a:rPr>
              <a:t>login.html</a:t>
            </a:r>
            <a:endParaRPr b="0" lang="en-US" sz="15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oogle Shape;254;p44" descr=""/>
          <p:cNvPicPr/>
          <p:nvPr/>
        </p:nvPicPr>
        <p:blipFill>
          <a:blip r:embed="rId1"/>
          <a:stretch/>
        </p:blipFill>
        <p:spPr>
          <a:xfrm>
            <a:off x="247680" y="2166840"/>
            <a:ext cx="8648280" cy="80928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380880" y="3495600"/>
            <a:ext cx="29995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Args is a dictionary object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n-GB" sz="2300" spc="-1" strike="noStrike">
                <a:solidFill>
                  <a:srgbClr val="000000"/>
                </a:solidFill>
                <a:latin typeface="Source Code Pro"/>
                <a:ea typeface="Arial"/>
              </a:rPr>
              <a:t>Templates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61;p45" descr=""/>
          <p:cNvPicPr/>
          <p:nvPr/>
        </p:nvPicPr>
        <p:blipFill>
          <a:blip r:embed="rId1"/>
          <a:stretch/>
        </p:blipFill>
        <p:spPr>
          <a:xfrm>
            <a:off x="304920" y="1170000"/>
            <a:ext cx="8638920" cy="330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267;p46" descr=""/>
          <p:cNvPicPr/>
          <p:nvPr/>
        </p:nvPicPr>
        <p:blipFill>
          <a:blip r:embed="rId1"/>
          <a:stretch/>
        </p:blipFill>
        <p:spPr>
          <a:xfrm>
            <a:off x="247680" y="1442880"/>
            <a:ext cx="8648280" cy="332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Flask will try to find the HTML file in the templates folder, in the same folder in which this script is present.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Application folder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Hello.py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templates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hello.html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797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Flask uses </a:t>
            </a: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jinja2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template engine.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279;p48" descr=""/>
          <p:cNvPicPr/>
          <p:nvPr/>
        </p:nvPicPr>
        <p:blipFill>
          <a:blip r:embed="rId1"/>
          <a:stretch/>
        </p:blipFill>
        <p:spPr>
          <a:xfrm>
            <a:off x="228600" y="1685880"/>
            <a:ext cx="8686440" cy="293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Run it with the template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285;p49" descr=""/>
          <p:cNvPicPr/>
          <p:nvPr/>
        </p:nvPicPr>
        <p:blipFill>
          <a:blip r:embed="rId1"/>
          <a:stretch/>
        </p:blipFill>
        <p:spPr>
          <a:xfrm>
            <a:off x="252360" y="1305000"/>
            <a:ext cx="8638920" cy="337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2760" y="880200"/>
            <a:ext cx="3535560" cy="4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600" spc="-1" strike="noStrike">
                <a:solidFill>
                  <a:srgbClr val="ff0000"/>
                </a:solidFill>
                <a:latin typeface="Source Code Pro"/>
                <a:ea typeface="Arial"/>
              </a:rPr>
              <a:t>Linux, Apache, MySQL, PHP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92760" y="495720"/>
            <a:ext cx="29995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Source Code Pro"/>
                <a:ea typeface="Arial"/>
              </a:rPr>
              <a:t>LAMP architecture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8" name="Google Shape;71;p15" descr=""/>
          <p:cNvPicPr/>
          <p:nvPr/>
        </p:nvPicPr>
        <p:blipFill>
          <a:blip r:embed="rId1"/>
          <a:stretch/>
        </p:blipFill>
        <p:spPr>
          <a:xfrm>
            <a:off x="3648960" y="1474200"/>
            <a:ext cx="5244120" cy="322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renders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91;p50" descr=""/>
          <p:cNvPicPr/>
          <p:nvPr/>
        </p:nvPicPr>
        <p:blipFill>
          <a:blip r:embed="rId1"/>
          <a:stretch/>
        </p:blipFill>
        <p:spPr>
          <a:xfrm>
            <a:off x="2590920" y="1690560"/>
            <a:ext cx="3962160" cy="294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Load and image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10280" y="996120"/>
            <a:ext cx="7781400" cy="387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HTML file (place inside static/image_example.html):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731520" y="957960"/>
            <a:ext cx="6771600" cy="343116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5366880" y="236520"/>
            <a:ext cx="3685680" cy="186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jinja2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297;p51" descr=""/>
          <p:cNvPicPr/>
          <p:nvPr/>
        </p:nvPicPr>
        <p:blipFill>
          <a:blip r:embed="rId1"/>
          <a:stretch/>
        </p:blipFill>
        <p:spPr>
          <a:xfrm>
            <a:off x="1109520" y="2019240"/>
            <a:ext cx="6738480" cy="15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302;p52" descr=""/>
          <p:cNvPicPr/>
          <p:nvPr/>
        </p:nvPicPr>
        <p:blipFill>
          <a:blip r:embed="rId1"/>
          <a:stretch/>
        </p:blipFill>
        <p:spPr>
          <a:xfrm>
            <a:off x="266760" y="1019160"/>
            <a:ext cx="8610120" cy="33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307;p53" descr=""/>
          <p:cNvPicPr/>
          <p:nvPr/>
        </p:nvPicPr>
        <p:blipFill>
          <a:blip r:embed="rId1"/>
          <a:stretch/>
        </p:blipFill>
        <p:spPr>
          <a:xfrm>
            <a:off x="223920" y="976320"/>
            <a:ext cx="8695800" cy="360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312;p54" descr=""/>
          <p:cNvPicPr/>
          <p:nvPr/>
        </p:nvPicPr>
        <p:blipFill>
          <a:blip r:embed="rId1"/>
          <a:stretch/>
        </p:blipFill>
        <p:spPr>
          <a:xfrm>
            <a:off x="219240" y="1119240"/>
            <a:ext cx="8705520" cy="357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319;p55" descr=""/>
          <p:cNvPicPr/>
          <p:nvPr/>
        </p:nvPicPr>
        <p:blipFill>
          <a:blip r:embed="rId1"/>
          <a:stretch/>
        </p:blipFill>
        <p:spPr>
          <a:xfrm>
            <a:off x="271440" y="357120"/>
            <a:ext cx="8600760" cy="450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324;p56" descr=""/>
          <p:cNvPicPr/>
          <p:nvPr/>
        </p:nvPicPr>
        <p:blipFill>
          <a:blip r:embed="rId1"/>
          <a:stretch/>
        </p:blipFill>
        <p:spPr>
          <a:xfrm>
            <a:off x="1609200" y="485640"/>
            <a:ext cx="5925600" cy="41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With jinja2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74320" y="1202400"/>
            <a:ext cx="8534160" cy="355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31120" y="769320"/>
            <a:ext cx="3163320" cy="4138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31120" y="769320"/>
            <a:ext cx="2999520" cy="38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298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CRUD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(Create, Read, Update, Delete)</a:t>
            </a:r>
            <a:br/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Read and parse </a:t>
            </a:r>
            <a:r>
              <a:rPr b="1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GET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and </a:t>
            </a:r>
            <a:r>
              <a:rPr b="1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POST 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parameters</a:t>
            </a:r>
            <a:br/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Handle </a:t>
            </a:r>
            <a:r>
              <a:rPr b="1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users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(register, login, password...)</a:t>
            </a:r>
            <a:br/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Write </a:t>
            </a:r>
            <a:r>
              <a:rPr b="1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HTML</a:t>
            </a: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 pages with a lot in common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267080" y="473400"/>
            <a:ext cx="383580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 rtl="1">
              <a:lnSpc>
                <a:spcPct val="115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fa-IR" sz="2000" spc="-1" strike="noStrike">
                <a:solidFill>
                  <a:srgbClr val="212121"/>
                </a:solidFill>
                <a:latin typeface="Source Code Pro"/>
                <a:cs typeface="B Yekan"/>
              </a:rPr>
              <a:t>همواره کارهای تکراری انجام می‌دهیم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759480" y="1965600"/>
            <a:ext cx="5226480" cy="10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Development principle: </a:t>
            </a:r>
            <a:r>
              <a:rPr b="1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DRY</a:t>
            </a: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 (Don't Repeat Yourself)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Code organization: </a:t>
            </a:r>
            <a:r>
              <a:rPr b="1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Model - View - Controller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Jinja html static file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91440" y="1540440"/>
            <a:ext cx="9143640" cy="284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40000"/>
          </a:bodyPr>
          <a:p>
            <a:pPr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1" lang="en-GB" sz="2300" spc="-1" strike="noStrike">
                <a:solidFill>
                  <a:srgbClr val="000000"/>
                </a:solidFill>
                <a:latin typeface="Arial"/>
                <a:ea typeface="Arial"/>
              </a:rPr>
              <a:t>Flask – Static Files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CSS or Javascript files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/static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A special endpoint ‘static’ is used to generate URL for static files.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b="0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 function defined in </a:t>
            </a:r>
            <a:r>
              <a:rPr b="1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hello.js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336;p58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619840" cy="32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341;p59" descr=""/>
          <p:cNvPicPr/>
          <p:nvPr/>
        </p:nvPicPr>
        <p:blipFill>
          <a:blip r:embed="rId1"/>
          <a:stretch/>
        </p:blipFill>
        <p:spPr>
          <a:xfrm>
            <a:off x="257040" y="1414440"/>
            <a:ext cx="8629200" cy="231408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314280" y="1060560"/>
            <a:ext cx="29995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index.html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81160" y="1676520"/>
            <a:ext cx="8520120" cy="322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hello.js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Google Shape;348;p60" descr=""/>
          <p:cNvPicPr/>
          <p:nvPr/>
        </p:nvPicPr>
        <p:blipFill>
          <a:blip r:embed="rId1"/>
          <a:stretch/>
        </p:blipFill>
        <p:spPr>
          <a:xfrm>
            <a:off x="281160" y="2048040"/>
            <a:ext cx="8581680" cy="104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40000"/>
          </a:bodyPr>
          <a:p>
            <a:pPr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1" lang="en-GB" sz="2300" spc="-1" strike="noStrike">
                <a:solidFill>
                  <a:srgbClr val="000000"/>
                </a:solidFill>
                <a:latin typeface="Arial"/>
                <a:ea typeface="Arial"/>
              </a:rPr>
              <a:t>Flask – Request Object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66640" y="2228760"/>
            <a:ext cx="8010360" cy="16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Form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− It is a dictionary object containing key and value pairs of form parameters and their values.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args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− parsed contents of query string which is part of URL after question mark (?).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Cookies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− dictionary object holding Cookie names and values.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files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− data pertaining to uploaded file.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method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− current request method.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76280" y="1057320"/>
            <a:ext cx="8191080" cy="9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When a user interacts with a web page, for example by filling out a form and submitting it, the data from that interaction is sent to the server. In Flask, this data is made available as a global request object.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40000"/>
          </a:bodyPr>
          <a:p>
            <a:pPr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1" lang="en-GB" sz="2300" spc="-1" strike="noStrike">
                <a:solidFill>
                  <a:srgbClr val="000000"/>
                </a:solidFill>
                <a:latin typeface="Arial"/>
                <a:ea typeface="Arial"/>
              </a:rPr>
              <a:t>Flask – Sending Form Data to Template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oogle Shape;361;p62" descr=""/>
          <p:cNvPicPr/>
          <p:nvPr/>
        </p:nvPicPr>
        <p:blipFill>
          <a:blip r:embed="rId1"/>
          <a:stretch/>
        </p:blipFill>
        <p:spPr>
          <a:xfrm>
            <a:off x="1209600" y="1160640"/>
            <a:ext cx="686052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366;p63" descr=""/>
          <p:cNvPicPr/>
          <p:nvPr/>
        </p:nvPicPr>
        <p:blipFill>
          <a:blip r:embed="rId1"/>
          <a:stretch/>
        </p:blipFill>
        <p:spPr>
          <a:xfrm>
            <a:off x="324000" y="1224000"/>
            <a:ext cx="8496000" cy="360972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457200" y="819000"/>
            <a:ext cx="29995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student.html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372;p64" descr=""/>
          <p:cNvPicPr/>
          <p:nvPr/>
        </p:nvPicPr>
        <p:blipFill>
          <a:blip r:embed="rId1"/>
          <a:stretch/>
        </p:blipFill>
        <p:spPr>
          <a:xfrm>
            <a:off x="304920" y="785880"/>
            <a:ext cx="8534160" cy="431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377;p65" descr=""/>
          <p:cNvPicPr/>
          <p:nvPr/>
        </p:nvPicPr>
        <p:blipFill>
          <a:blip r:embed="rId1"/>
          <a:stretch/>
        </p:blipFill>
        <p:spPr>
          <a:xfrm>
            <a:off x="2227320" y="402480"/>
            <a:ext cx="4689000" cy="433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83;p17" descr=""/>
          <p:cNvPicPr/>
          <p:nvPr/>
        </p:nvPicPr>
        <p:blipFill>
          <a:blip r:embed="rId1"/>
          <a:stretch/>
        </p:blipFill>
        <p:spPr>
          <a:xfrm>
            <a:off x="2649960" y="1133640"/>
            <a:ext cx="3929400" cy="37483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847960" y="0"/>
            <a:ext cx="410940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Source Code Pro"/>
                <a:ea typeface="Arial"/>
              </a:rPr>
              <a:t>Model - View - Controller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382;p66" descr=""/>
          <p:cNvPicPr/>
          <p:nvPr/>
        </p:nvPicPr>
        <p:blipFill>
          <a:blip r:embed="rId1"/>
          <a:stretch/>
        </p:blipFill>
        <p:spPr>
          <a:xfrm>
            <a:off x="2381400" y="808200"/>
            <a:ext cx="4901400" cy="401904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428760" y="571680"/>
            <a:ext cx="29995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result.html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40000"/>
          </a:bodyPr>
          <a:p>
            <a:pPr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1" lang="en-GB" sz="2300" spc="-1" strike="noStrike">
                <a:solidFill>
                  <a:srgbClr val="000000"/>
                </a:solidFill>
                <a:latin typeface="Arial"/>
                <a:ea typeface="Arial"/>
              </a:rPr>
              <a:t>Flask – Cookies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23840" y="1017720"/>
            <a:ext cx="901980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 cookie is stored on a client’s computer in the form of a text file. Its purpose is to remember and track data pertaining to a client’s usage for better visitor experience and site statistics.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09520" y="2152800"/>
            <a:ext cx="736272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Request object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 contains:</a:t>
            </a:r>
            <a:endParaRPr b="0" lang="en-US" sz="11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a cookie’s attribute (It is a dictionary object of all the cookie variables and their corresponding values, a client has transmitted)</a:t>
            </a:r>
            <a:endParaRPr b="0" lang="en-US" sz="11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cookie also stores its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expiry time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path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domain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 of the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site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In Flask, cookies are set on response object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11760" y="1962000"/>
            <a:ext cx="29995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make_response()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2028960" y="1895400"/>
            <a:ext cx="29995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to get response object from return value of a view function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428760" y="2962440"/>
            <a:ext cx="29995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use the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set_cookie()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 function of response object to store a cookie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404;p69" descr=""/>
          <p:cNvPicPr/>
          <p:nvPr/>
        </p:nvPicPr>
        <p:blipFill>
          <a:blip r:embed="rId1"/>
          <a:stretch/>
        </p:blipFill>
        <p:spPr>
          <a:xfrm>
            <a:off x="2583000" y="549720"/>
            <a:ext cx="5886720" cy="404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n-GB" sz="2300" spc="-1" strike="noStrike">
                <a:solidFill>
                  <a:srgbClr val="000000"/>
                </a:solidFill>
                <a:latin typeface="Source Code Pro"/>
                <a:ea typeface="Arial"/>
              </a:rPr>
              <a:t>Sessions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981000" y="1017720"/>
            <a:ext cx="299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stored on client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123920" y="1523880"/>
            <a:ext cx="29995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each client is assigned a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Session ID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866880" y="2095560"/>
            <a:ext cx="7562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The Session data is stored on top of cookies and the server signs them cryptographically.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704880" y="2666880"/>
            <a:ext cx="73720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For this encryption, a Flask application needs a defined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SECRET_KEY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18;p71" descr=""/>
          <p:cNvPicPr/>
          <p:nvPr/>
        </p:nvPicPr>
        <p:blipFill>
          <a:blip r:embed="rId1"/>
          <a:stretch/>
        </p:blipFill>
        <p:spPr>
          <a:xfrm>
            <a:off x="219240" y="838080"/>
            <a:ext cx="8705520" cy="971280"/>
          </a:xfrm>
          <a:prstGeom prst="rect">
            <a:avLst/>
          </a:prstGeom>
          <a:ln>
            <a:noFill/>
          </a:ln>
        </p:spPr>
      </p:pic>
      <p:pic>
        <p:nvPicPr>
          <p:cNvPr id="222" name="Google Shape;419;p71" descr=""/>
          <p:cNvPicPr/>
          <p:nvPr/>
        </p:nvPicPr>
        <p:blipFill>
          <a:blip r:embed="rId2"/>
          <a:stretch/>
        </p:blipFill>
        <p:spPr>
          <a:xfrm>
            <a:off x="361800" y="2019240"/>
            <a:ext cx="8562600" cy="9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Session 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Google Shape;425;p72" descr=""/>
          <p:cNvPicPr/>
          <p:nvPr/>
        </p:nvPicPr>
        <p:blipFill>
          <a:blip r:embed="rId1"/>
          <a:stretch/>
        </p:blipFill>
        <p:spPr>
          <a:xfrm>
            <a:off x="237960" y="1442880"/>
            <a:ext cx="8667360" cy="296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40000"/>
          </a:bodyPr>
          <a:p>
            <a:pPr>
              <a:lnSpc>
                <a:spcPct val="115000"/>
              </a:lnSpc>
              <a:spcBef>
                <a:spcPts val="2401"/>
              </a:spcBef>
              <a:tabLst>
                <a:tab algn="l" pos="0"/>
              </a:tabLst>
            </a:pPr>
            <a:r>
              <a:rPr b="1" lang="en-GB" sz="2300" spc="-1" strike="noStrike">
                <a:solidFill>
                  <a:srgbClr val="000000"/>
                </a:solidFill>
                <a:latin typeface="Arial"/>
                <a:ea typeface="Arial"/>
              </a:rPr>
              <a:t>Flask – Redirect &amp; Errors</a:t>
            </a:r>
            <a:br/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431;p73" descr=""/>
          <p:cNvPicPr/>
          <p:nvPr/>
        </p:nvPicPr>
        <p:blipFill>
          <a:blip r:embed="rId1"/>
          <a:stretch/>
        </p:blipFill>
        <p:spPr>
          <a:xfrm>
            <a:off x="223920" y="1932120"/>
            <a:ext cx="8695800" cy="9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436;p74" descr=""/>
          <p:cNvPicPr/>
          <p:nvPr/>
        </p:nvPicPr>
        <p:blipFill>
          <a:blip r:embed="rId1"/>
          <a:stretch/>
        </p:blipFill>
        <p:spPr>
          <a:xfrm>
            <a:off x="2014560" y="1231560"/>
            <a:ext cx="5114520" cy="355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441;p75" descr=""/>
          <p:cNvPicPr/>
          <p:nvPr/>
        </p:nvPicPr>
        <p:blipFill>
          <a:blip r:embed="rId1"/>
          <a:stretch/>
        </p:blipFill>
        <p:spPr>
          <a:xfrm>
            <a:off x="2529720" y="99000"/>
            <a:ext cx="6528240" cy="494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914200" y="214920"/>
            <a:ext cx="299952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Source Code Pro"/>
                <a:ea typeface="Arial"/>
              </a:rPr>
              <a:t>Frameworks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6" name="Google Shape;90;p18" descr=""/>
          <p:cNvPicPr/>
          <p:nvPr/>
        </p:nvPicPr>
        <p:blipFill>
          <a:blip r:embed="rId1"/>
          <a:stretch/>
        </p:blipFill>
        <p:spPr>
          <a:xfrm>
            <a:off x="1497600" y="1481040"/>
            <a:ext cx="5833440" cy="321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446;p76" descr=""/>
          <p:cNvPicPr/>
          <p:nvPr/>
        </p:nvPicPr>
        <p:blipFill>
          <a:blip r:embed="rId1"/>
          <a:stretch/>
        </p:blipFill>
        <p:spPr>
          <a:xfrm>
            <a:off x="309600" y="2062080"/>
            <a:ext cx="8524440" cy="8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487600" y="199440"/>
            <a:ext cx="3839400" cy="13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Source Code Pro"/>
                <a:ea typeface="Arial"/>
              </a:rPr>
              <a:t>Microframeworks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8" name="Google Shape;96;p19" descr=""/>
          <p:cNvPicPr/>
          <p:nvPr/>
        </p:nvPicPr>
        <p:blipFill>
          <a:blip r:embed="rId1"/>
          <a:stretch/>
        </p:blipFill>
        <p:spPr>
          <a:xfrm>
            <a:off x="1546560" y="1043640"/>
            <a:ext cx="6310800" cy="351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9200" y="2523240"/>
            <a:ext cx="5163840" cy="1121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0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Source Code Pro"/>
                <a:ea typeface="Arial"/>
              </a:rPr>
              <a:t>What is Flask?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11760" y="3054600"/>
            <a:ext cx="4880160" cy="591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Source Code Pro"/>
                <a:ea typeface="Arial"/>
              </a:rPr>
              <a:t>Web Server Gateway Interface (WSGI)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59200" y="3866760"/>
            <a:ext cx="5163840" cy="11307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103" name="Google Shape;103;p20" descr=""/>
          <p:cNvPicPr/>
          <p:nvPr/>
        </p:nvPicPr>
        <p:blipFill>
          <a:blip r:embed="rId1"/>
          <a:stretch/>
        </p:blipFill>
        <p:spPr>
          <a:xfrm>
            <a:off x="6837480" y="870120"/>
            <a:ext cx="1849320" cy="1849320"/>
          </a:xfrm>
          <a:prstGeom prst="rect">
            <a:avLst/>
          </a:prstGeom>
          <a:ln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316080" y="2388240"/>
            <a:ext cx="29995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Source Code Pro"/>
                <a:ea typeface="Arial"/>
              </a:rPr>
              <a:t>WSGI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311760" y="1360080"/>
            <a:ext cx="62672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Flask is based on the </a:t>
            </a:r>
            <a:r>
              <a:rPr b="1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Werkzeug WSGI toolkit </a:t>
            </a: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and </a:t>
            </a:r>
            <a:r>
              <a:rPr b="1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Jinja2</a:t>
            </a: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 template engine.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59200" y="3693240"/>
            <a:ext cx="5048280" cy="10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Source Code Pro"/>
                <a:ea typeface="Arial"/>
              </a:rPr>
              <a:t>Jinja2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Arial"/>
              </a:rPr>
              <a:t>Jinja2 is a popular templating engine for Python.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LibreOffice/6.4.7.2$Linux_X86_64 LibreOffice_project/40$Build-2</Application>
  <Words>574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2025-09-22T13:23:01Z</dcterms:modified>
  <cp:revision>39</cp:revision>
  <dc:subject/>
  <dc:title>Flask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66</vt:i4>
  </property>
</Properties>
</file>