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81" r:id="rId25"/>
    <p:sldId id="282" r:id="rId26"/>
    <p:sldId id="279" r:id="rId27"/>
    <p:sldId id="283" r:id="rId28"/>
    <p:sldId id="284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8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31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11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1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667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98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77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6928-3D53-47A6-AF02-5F156BF0CC2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76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36928-3D53-47A6-AF02-5F156BF0CC20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37F1D-D4DE-4273-A392-B3DE46956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874" y="1775506"/>
            <a:ext cx="9144000" cy="2387600"/>
          </a:xfrm>
        </p:spPr>
        <p:txBody>
          <a:bodyPr/>
          <a:lstStyle/>
          <a:p>
            <a:r>
              <a:rPr lang="fa-IR" b="1" dirty="0" smtClean="0">
                <a:cs typeface="B Yekan" panose="00000400000000000000" pitchFamily="2" charset="-78"/>
              </a:rPr>
              <a:t>الگوریتم</a:t>
            </a:r>
            <a:r>
              <a:rPr lang="en-US" b="1" dirty="0" smtClean="0">
                <a:cs typeface="B Yekan" panose="00000400000000000000" pitchFamily="2" charset="-78"/>
              </a:rPr>
              <a:t> </a:t>
            </a:r>
            <a:r>
              <a:rPr lang="fa-IR" b="1" dirty="0" smtClean="0">
                <a:cs typeface="B Yekan" panose="00000400000000000000" pitchFamily="2" charset="-78"/>
              </a:rPr>
              <a:t>ساختار داده و</a:t>
            </a:r>
            <a:r>
              <a:rPr lang="en-US" b="1" dirty="0" smtClean="0">
                <a:cs typeface="B Yekan" panose="00000400000000000000" pitchFamily="2" charset="-78"/>
              </a:rPr>
              <a:t/>
            </a:r>
            <a:br>
              <a:rPr lang="en-US" b="1" dirty="0" smtClean="0">
                <a:cs typeface="B Yekan" panose="00000400000000000000" pitchFamily="2" charset="-78"/>
              </a:rPr>
            </a:br>
            <a:r>
              <a:rPr lang="fa-IR" b="1" dirty="0" smtClean="0">
                <a:cs typeface="B Yekan" panose="00000400000000000000" pitchFamily="2" charset="-78"/>
              </a:rPr>
              <a:t> </a:t>
            </a:r>
            <a:r>
              <a:rPr lang="fa-IR" sz="44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در پایتون</a:t>
            </a:r>
            <a:endParaRPr lang="en-US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7090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400" y="1012825"/>
            <a:ext cx="10515600" cy="1325563"/>
          </a:xfrm>
        </p:spPr>
        <p:txBody>
          <a:bodyPr/>
          <a:lstStyle/>
          <a:p>
            <a:pPr algn="ctr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مفاهیم اصلی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052" name="Picture 4" descr="Example Node of a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3925" y="2951162"/>
            <a:ext cx="33337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921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مفاهیم اصلی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050" name="Picture 2" descr="Example Structure of a Linked Li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0" y="1690688"/>
            <a:ext cx="10782300" cy="2868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404397" y="5422955"/>
            <a:ext cx="53832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dirty="0" smtClean="0">
                <a:cs typeface="B Yekan" panose="00000400000000000000" pitchFamily="2" charset="-78"/>
              </a:rPr>
              <a:t>یک لیست پیوندی مجموعه‌ای از نود‌ها می‌باشد.</a:t>
            </a:r>
            <a:endParaRPr lang="en-US" sz="2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60814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اولین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node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638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6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head</a:t>
            </a:r>
            <a:endParaRPr lang="en-US" sz="6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77900" y="3438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نقطه شروع</a:t>
            </a:r>
            <a:endParaRPr lang="en-US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1462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rtl="1"/>
            <a:r>
              <a:rPr lang="fa-IR" dirty="0" smtClean="0">
                <a:cs typeface="B Yekan" panose="00000400000000000000" pitchFamily="2" charset="-78"/>
              </a:rPr>
              <a:t>آخرین </a:t>
            </a:r>
            <a:r>
              <a:rPr lang="en-US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node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2638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en-US" sz="6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None</a:t>
            </a:r>
            <a:endParaRPr lang="en-US" sz="6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9800" y="35528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fa-IR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نقطه انتها</a:t>
            </a:r>
            <a:endParaRPr lang="en-US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37778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4008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a-IR" sz="5400" dirty="0" smtClean="0">
                <a:cs typeface="B Yekan" panose="00000400000000000000" pitchFamily="2" charset="-78"/>
              </a:rPr>
              <a:t>کاربرد</a:t>
            </a:r>
            <a:endParaRPr lang="en-US" sz="5400" dirty="0"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133117" y="2739627"/>
            <a:ext cx="184858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dirty="0" smtClean="0">
                <a:latin typeface="Source Code Pro" panose="020B0509030403020204" pitchFamily="49" charset="0"/>
              </a:rPr>
              <a:t>queues</a:t>
            </a:r>
          </a:p>
          <a:p>
            <a:pPr algn="ctr"/>
            <a:r>
              <a:rPr lang="en-US" sz="3600" dirty="0" smtClean="0">
                <a:latin typeface="Source Code Pro" panose="020B0509030403020204" pitchFamily="49" charset="0"/>
              </a:rPr>
              <a:t>stacks</a:t>
            </a:r>
          </a:p>
          <a:p>
            <a:pPr algn="ctr"/>
            <a:r>
              <a:rPr lang="en-US" sz="3600" dirty="0" smtClean="0">
                <a:latin typeface="Source Code Pro" panose="020B0509030403020204" pitchFamily="49" charset="0"/>
              </a:rPr>
              <a:t>graphs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84091" y="2739627"/>
            <a:ext cx="109517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صف</a:t>
            </a:r>
            <a:endParaRPr lang="en-US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ctr"/>
            <a: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پشته</a:t>
            </a:r>
            <a:endParaRPr lang="en-US" sz="3600" dirty="0" smtClean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ctr"/>
            <a: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گراف</a:t>
            </a:r>
            <a:endParaRPr lang="en-US" sz="3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8894" y="1726406"/>
            <a:ext cx="41056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نقطه‌ شروعی برای ایجاد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611082" y="4860843"/>
            <a:ext cx="512191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Source Code Pro" panose="020B0509030403020204" pitchFamily="49" charset="0"/>
              </a:rPr>
              <a:t>lifecycle management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302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389" y="508816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Source Code Pro" panose="020B0509030403020204" pitchFamily="49" charset="0"/>
              </a:rPr>
              <a:t>Queues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877389" y="1171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صف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6146" name="Picture 2" descr="Example Structure of a Queu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3789" y="1834378"/>
            <a:ext cx="71628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2553789" y="5873234"/>
            <a:ext cx="74879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222222"/>
                </a:solidFill>
                <a:latin typeface="Source Code Pro" panose="020B0509030403020204" pitchFamily="49" charset="0"/>
              </a:rPr>
              <a:t>First-In/First-Out</a:t>
            </a:r>
            <a:r>
              <a:rPr lang="en-US" sz="2800" dirty="0">
                <a:solidFill>
                  <a:srgbClr val="222222"/>
                </a:solidFill>
                <a:latin typeface="Source Code Pro" panose="020B0509030403020204" pitchFamily="49" charset="0"/>
              </a:rPr>
              <a:t> (FIFO) approach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96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6047" y="1101938"/>
            <a:ext cx="4177095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1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697" y="6525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latin typeface="Source Code Pro" panose="020B0509030403020204" pitchFamily="49" charset="0"/>
              </a:rPr>
              <a:t>stack</a:t>
            </a:r>
            <a:endParaRPr lang="en-US" sz="4800" dirty="0">
              <a:latin typeface="Source Code Pro" panose="020B0509030403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33697" y="1488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پشته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8194" name="Picture 2" descr="Example Structure of a Sta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1" y="914763"/>
            <a:ext cx="459105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6309384" y="3650119"/>
            <a:ext cx="5339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222222"/>
                </a:solidFill>
                <a:latin typeface="Source Code Pro" panose="020B0509030403020204" pitchFamily="49" charset="0"/>
              </a:rPr>
              <a:t>Last-In/First-Out</a:t>
            </a:r>
            <a:r>
              <a:rPr lang="en-US" sz="2800" dirty="0">
                <a:solidFill>
                  <a:srgbClr val="222222"/>
                </a:solidFill>
                <a:latin typeface="Source Code Pro" panose="020B0509030403020204" pitchFamily="49" charset="0"/>
              </a:rPr>
              <a:t> (LIFO)</a:t>
            </a:r>
            <a:endParaRPr lang="en-US" sz="2800" dirty="0"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31345" y="584538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Code Pro" panose="020B0509030403020204" pitchFamily="49" charset="0"/>
              </a:rPr>
              <a:t>the last element inserted (at the top) will be the first to be retrieved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7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628" y="1032781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Source Code Pro" panose="020B0509030403020204" pitchFamily="49" charset="0"/>
              </a:rPr>
              <a:t>Graphs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65628" y="19181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48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گراف</a:t>
            </a:r>
            <a:endParaRPr lang="en-US" sz="4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9218" name="Picture 2" descr="Example Directed 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728" y="3304039"/>
            <a:ext cx="43434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24074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308" y="1461813"/>
            <a:ext cx="10631384" cy="3934374"/>
          </a:xfrm>
          <a:prstGeom prst="rect">
            <a:avLst/>
          </a:prstGeom>
        </p:spPr>
      </p:pic>
      <p:pic>
        <p:nvPicPr>
          <p:cNvPr id="5" name="Picture 2" descr="Example Directed Grap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100" y="2381249"/>
            <a:ext cx="43434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446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3189" y="1775506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A specific Set of instructions that we write to our computer to 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tell </a:t>
            </a:r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it what to do</a:t>
            </a:r>
            <a:endParaRPr lang="en-US" sz="32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0671" y="6013660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A0A23"/>
                </a:solidFill>
                <a:effectLst/>
                <a:latin typeface="Source Code Pro" panose="020B0509030403020204" pitchFamily="49" charset="0"/>
              </a:rPr>
              <a:t>Joy Brock 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039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574766" y="2233749"/>
            <a:ext cx="11064240" cy="220762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2086" y="2957739"/>
            <a:ext cx="10515600" cy="1207861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2000" dirty="0">
                <a:cs typeface="B Yekan" panose="00000400000000000000" pitchFamily="2" charset="-78"/>
              </a:rPr>
              <a:t>توجه: در مثال بالا می توانید از ذخیره مقادیر </a:t>
            </a:r>
            <a:r>
              <a:rPr lang="en-US" sz="2000" dirty="0" smtClean="0">
                <a:cs typeface="B Yekan" panose="00000400000000000000" pitchFamily="2" charset="-78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None</a:t>
            </a:r>
            <a:r>
              <a:rPr lang="en-US" sz="2000" dirty="0" smtClean="0">
                <a:cs typeface="B Yekan" panose="00000400000000000000" pitchFamily="2" charset="-78"/>
              </a:rPr>
              <a:t> </a:t>
            </a:r>
            <a:r>
              <a:rPr lang="fa-IR" sz="2000" dirty="0">
                <a:cs typeface="B Yekan" panose="00000400000000000000" pitchFamily="2" charset="-78"/>
              </a:rPr>
              <a:t>خودداری کنید، اما ما آنها را برای وضوح و سازگاری با مثال های بعدی در اینجا حفظ </a:t>
            </a:r>
            <a:r>
              <a:rPr lang="fa-IR" sz="2000" dirty="0" smtClean="0">
                <a:cs typeface="B Yekan" panose="00000400000000000000" pitchFamily="2" charset="-78"/>
              </a:rPr>
              <a:t>کرده‌ایم</a:t>
            </a:r>
            <a:r>
              <a:rPr lang="fa-IR" sz="2000" dirty="0">
                <a:cs typeface="B Yekan" panose="00000400000000000000" pitchFamily="2" charset="-78"/>
              </a:rPr>
              <a:t>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1823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لیست در پایتون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337" y="3239589"/>
            <a:ext cx="10515600" cy="1108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Source Code Pro" panose="020B0509030403020204" pitchFamily="49" charset="0"/>
              </a:rPr>
              <a:t>https://docs.python.org/3.7/faq/design.html#how-are-lists-implemented-in-cpython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6646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dynamic array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5251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3944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Source Code Pro" panose="020B0509030403020204" pitchFamily="49" charset="0"/>
              </a:rPr>
              <a:t>Insertion and Deletion of Elements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6906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4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افزودن و حذف مقادیر در لیست</a:t>
            </a:r>
            <a:endParaRPr lang="en-US" sz="4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5037056" y="3450696"/>
            <a:ext cx="2117887" cy="193899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.insert()</a:t>
            </a:r>
            <a:endParaRPr lang="en-US" altLang="en-US" sz="4000" dirty="0">
              <a:solidFill>
                <a:srgbClr val="222222"/>
              </a:solidFill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.remove()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.append()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rgbClr val="222222"/>
              </a:solidFill>
              <a:effectLst/>
              <a:latin typeface="Source Code Pro" panose="020B050903040302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222222"/>
                </a:solidFill>
                <a:effectLst/>
                <a:latin typeface="Source Code Pro" panose="020B0509030403020204" pitchFamily="49" charset="0"/>
              </a:rPr>
              <a:t>.pop()</a:t>
            </a: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ource Code Pro" panose="020B0509030403020204" pitchFamily="49" charset="0"/>
              </a:rPr>
              <a:t> </a:t>
            </a:r>
            <a:endParaRPr kumimoji="0" lang="en-US" altLang="en-US" sz="5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66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86874" y="2329936"/>
            <a:ext cx="2406428" cy="2923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Source Code Pro" panose="020B0509030403020204" pitchFamily="49" charset="0"/>
              </a:rPr>
              <a:t>.append</a:t>
            </a:r>
            <a:r>
              <a:rPr lang="en-US" sz="3200" dirty="0" smtClean="0">
                <a:latin typeface="Source Code Pro" panose="020B0509030403020204" pitchFamily="49" charset="0"/>
              </a:rPr>
              <a:t>()</a:t>
            </a:r>
          </a:p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.</a:t>
            </a:r>
            <a:r>
              <a:rPr lang="en-US" sz="3200" dirty="0">
                <a:latin typeface="Source Code Pro" panose="020B0509030403020204" pitchFamily="49" charset="0"/>
              </a:rPr>
              <a:t>insert</a:t>
            </a:r>
            <a:r>
              <a:rPr lang="en-US" sz="3200" dirty="0" smtClean="0">
                <a:latin typeface="Source Code Pro" panose="020B0509030403020204" pitchFamily="49" charset="0"/>
              </a:rPr>
              <a:t>()</a:t>
            </a:r>
          </a:p>
          <a:p>
            <a:pPr algn="ctr"/>
            <a:endParaRPr lang="fa-IR" sz="4000" dirty="0" smtClean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ctr"/>
            <a:r>
              <a:rPr lang="fa-IR" sz="4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زمان ثابت</a:t>
            </a:r>
            <a:endParaRPr lang="en-US" sz="4000" dirty="0" smtClean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ctr"/>
            <a:r>
              <a:rPr lang="en-US" sz="4000" dirty="0" smtClean="0">
                <a:latin typeface="Source Code Pro" panose="020B0509030403020204" pitchFamily="49" charset="0"/>
              </a:rPr>
              <a:t>O(1)</a:t>
            </a:r>
            <a:endParaRPr 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60101" y="1010586"/>
            <a:ext cx="36599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افزودن/حذف از آخر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6571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86874" y="2329936"/>
            <a:ext cx="2406428" cy="2923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Source Code Pro" panose="020B0509030403020204" pitchFamily="49" charset="0"/>
              </a:rPr>
              <a:t>.append</a:t>
            </a:r>
            <a:r>
              <a:rPr lang="en-US" sz="3200" dirty="0" smtClean="0">
                <a:latin typeface="Source Code Pro" panose="020B0509030403020204" pitchFamily="49" charset="0"/>
              </a:rPr>
              <a:t>()</a:t>
            </a:r>
          </a:p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.</a:t>
            </a:r>
            <a:r>
              <a:rPr lang="en-US" sz="3200" dirty="0">
                <a:latin typeface="Source Code Pro" panose="020B0509030403020204" pitchFamily="49" charset="0"/>
              </a:rPr>
              <a:t>insert</a:t>
            </a:r>
            <a:r>
              <a:rPr lang="en-US" sz="3200" dirty="0" smtClean="0">
                <a:latin typeface="Source Code Pro" panose="020B0509030403020204" pitchFamily="49" charset="0"/>
              </a:rPr>
              <a:t>()</a:t>
            </a:r>
          </a:p>
          <a:p>
            <a:pPr algn="ctr"/>
            <a:endParaRPr lang="fa-IR" sz="4000" dirty="0" smtClean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ctr"/>
            <a:r>
              <a:rPr lang="fa-IR" sz="4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زمان خطی</a:t>
            </a:r>
            <a:endParaRPr lang="en-US" sz="4000" dirty="0" smtClean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ctr"/>
            <a:r>
              <a:rPr lang="en-US" sz="4000" dirty="0" smtClean="0">
                <a:latin typeface="Source Code Pro" panose="020B0509030403020204" pitchFamily="49" charset="0"/>
              </a:rPr>
              <a:t>O(n)</a:t>
            </a:r>
            <a:endParaRPr 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4646" y="1010586"/>
            <a:ext cx="3930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افزودن/حذف به ابتدا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86397" y="1383937"/>
            <a:ext cx="120738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لیست</a:t>
            </a:r>
            <a:endParaRPr lang="en-US" sz="3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834826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686874" y="2329936"/>
            <a:ext cx="2406428" cy="29238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Source Code Pro" panose="020B0509030403020204" pitchFamily="49" charset="0"/>
              </a:rPr>
              <a:t>.append</a:t>
            </a:r>
            <a:r>
              <a:rPr lang="en-US" sz="3200" dirty="0" smtClean="0">
                <a:latin typeface="Source Code Pro" panose="020B0509030403020204" pitchFamily="49" charset="0"/>
              </a:rPr>
              <a:t>()</a:t>
            </a:r>
          </a:p>
          <a:p>
            <a:pPr algn="ctr"/>
            <a:r>
              <a:rPr lang="en-US" sz="3200" dirty="0" smtClean="0">
                <a:latin typeface="Source Code Pro" panose="020B0509030403020204" pitchFamily="49" charset="0"/>
              </a:rPr>
              <a:t>.</a:t>
            </a:r>
            <a:r>
              <a:rPr lang="en-US" sz="3200" dirty="0">
                <a:latin typeface="Source Code Pro" panose="020B0509030403020204" pitchFamily="49" charset="0"/>
              </a:rPr>
              <a:t>insert</a:t>
            </a:r>
            <a:r>
              <a:rPr lang="en-US" sz="3200" dirty="0" smtClean="0">
                <a:latin typeface="Source Code Pro" panose="020B0509030403020204" pitchFamily="49" charset="0"/>
              </a:rPr>
              <a:t>()</a:t>
            </a:r>
          </a:p>
          <a:p>
            <a:pPr algn="ctr"/>
            <a:endParaRPr lang="fa-IR" sz="4000" dirty="0" smtClean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ctr"/>
            <a:r>
              <a:rPr lang="fa-IR" sz="40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زمان ثابت</a:t>
            </a:r>
            <a:endParaRPr lang="en-US" sz="4000" dirty="0" smtClean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ctr"/>
            <a:r>
              <a:rPr lang="en-US" sz="4000" dirty="0" smtClean="0">
                <a:latin typeface="Source Code Pro" panose="020B0509030403020204" pitchFamily="49" charset="0"/>
              </a:rPr>
              <a:t>O(</a:t>
            </a:r>
            <a:r>
              <a:rPr lang="fa-IR" sz="4000" dirty="0" smtClean="0">
                <a:latin typeface="Source Code Pro" panose="020B0509030403020204" pitchFamily="49" charset="0"/>
              </a:rPr>
              <a:t>1</a:t>
            </a:r>
            <a:r>
              <a:rPr lang="en-US" sz="4000" dirty="0" smtClean="0">
                <a:latin typeface="Source Code Pro" panose="020B0509030403020204" pitchFamily="49" charset="0"/>
              </a:rPr>
              <a:t>)</a:t>
            </a:r>
            <a:endParaRPr lang="en-US" sz="4000" dirty="0">
              <a:latin typeface="Source Code Pro" panose="020B050903040302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24646" y="1010586"/>
            <a:ext cx="39308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افزودن/حذف به ابتدا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26761" y="1501503"/>
            <a:ext cx="25266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a-IR" sz="36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لیست پیوندی</a:t>
            </a:r>
            <a:endParaRPr lang="en-US" sz="36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59794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Source Code Pro" panose="020B0509030403020204" pitchFamily="49" charset="0"/>
              </a:rPr>
              <a:t>Retrieval of </a:t>
            </a:r>
            <a:r>
              <a:rPr lang="en-US" dirty="0" smtClean="0">
                <a:latin typeface="Source Code Pro" panose="020B0509030403020204" pitchFamily="49" charset="0"/>
              </a:rPr>
              <a:t>Elements</a:t>
            </a:r>
            <a:endParaRPr lang="en-US" dirty="0">
              <a:latin typeface="Source Code Pro" panose="020B0509030403020204" pitchFamily="49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38200" y="12204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یافتن مقدار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942704" y="297363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اوضاع لیست بهتر است!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231210" y="4486705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222222"/>
                </a:solidFill>
                <a:latin typeface="Source Code Pro" panose="020B0509030403020204" pitchFamily="49" charset="0"/>
              </a:rPr>
              <a:t> </a:t>
            </a:r>
            <a:r>
              <a:rPr lang="en-US" sz="3200" i="1" dirty="0">
                <a:solidFill>
                  <a:srgbClr val="222222"/>
                </a:solidFill>
                <a:latin typeface="Source Code Pro" panose="020B0509030403020204" pitchFamily="49" charset="0"/>
              </a:rPr>
              <a:t>O</a:t>
            </a:r>
            <a:r>
              <a:rPr lang="en-US" sz="3200" dirty="0">
                <a:solidFill>
                  <a:srgbClr val="222222"/>
                </a:solidFill>
                <a:latin typeface="Source Code Pro" panose="020B0509030403020204" pitchFamily="49" charset="0"/>
              </a:rPr>
              <a:t>(1)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35529" y="5258985"/>
            <a:ext cx="157126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222222"/>
                </a:solidFill>
                <a:latin typeface="Source Code Pro" panose="020B0509030403020204" pitchFamily="49" charset="0"/>
              </a:rPr>
              <a:t> </a:t>
            </a:r>
            <a:r>
              <a:rPr lang="en-US" sz="3600" i="1" dirty="0" smtClean="0">
                <a:solidFill>
                  <a:srgbClr val="222222"/>
                </a:solidFill>
                <a:latin typeface="Source Code Pro" panose="020B0509030403020204" pitchFamily="49" charset="0"/>
              </a:rPr>
              <a:t>O</a:t>
            </a:r>
            <a:r>
              <a:rPr lang="en-US" sz="3600" dirty="0" smtClean="0">
                <a:solidFill>
                  <a:srgbClr val="222222"/>
                </a:solidFill>
                <a:latin typeface="Source Code Pro" panose="020B0509030403020204" pitchFamily="49" charset="0"/>
              </a:rPr>
              <a:t>(n)</a:t>
            </a:r>
            <a:endParaRPr lang="en-US" sz="3600" dirty="0">
              <a:latin typeface="Source Code Pro" panose="020B0509030403020204" pitchFamily="49" charset="0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902132" y="41103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لیست</a:t>
            </a:r>
            <a:endParaRPr lang="en-US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019698" y="4966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a-IR" sz="28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لیست پیوندی</a:t>
            </a:r>
            <a:endParaRPr lang="en-US" sz="2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40471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412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latin typeface="Source Code Pro" panose="020B0509030403020204" pitchFamily="49" charset="0"/>
              </a:rPr>
              <a:t>Big O</a:t>
            </a:r>
            <a:endParaRPr lang="en-US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295" y="1154557"/>
            <a:ext cx="8751410" cy="546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781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" y="925430"/>
            <a:ext cx="11181806" cy="593257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52057" y="367827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000" b="1" dirty="0">
                <a:solidFill>
                  <a:srgbClr val="444444"/>
                </a:solidFill>
                <a:latin typeface="Source Code Pro" panose="020B0509030403020204" pitchFamily="49" charset="0"/>
              </a:rPr>
              <a:t>Common Data Structure </a:t>
            </a:r>
            <a:r>
              <a:rPr lang="en-US" sz="2000" b="1" dirty="0" smtClean="0">
                <a:solidFill>
                  <a:srgbClr val="444444"/>
                </a:solidFill>
                <a:latin typeface="Source Code Pro" panose="020B0509030403020204" pitchFamily="49" charset="0"/>
              </a:rPr>
              <a:t>Operations</a:t>
            </a:r>
            <a:endParaRPr lang="en-US" sz="2000" b="1" dirty="0">
              <a:solidFill>
                <a:srgbClr val="444444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08575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Source Code Pro" panose="020B0509030403020204" pitchFamily="49" charset="0"/>
              </a:rPr>
              <a:t>Array Sorting </a:t>
            </a:r>
            <a:r>
              <a:rPr lang="en-US" b="1" dirty="0" smtClean="0">
                <a:latin typeface="Source Code Pro" panose="020B0509030403020204" pitchFamily="49" charset="0"/>
              </a:rPr>
              <a:t>Algorithms</a:t>
            </a:r>
            <a:endParaRPr lang="en-US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401" y="1449977"/>
            <a:ext cx="7323522" cy="529514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283798" y="6336597"/>
            <a:ext cx="27161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https://www.bigocheatsheet.com/</a:t>
            </a:r>
          </a:p>
        </p:txBody>
      </p:sp>
    </p:spTree>
    <p:extLst>
      <p:ext uri="{BB962C8B-B14F-4D97-AF65-F5344CB8AC3E}">
        <p14:creationId xmlns:p14="http://schemas.microsoft.com/office/powerpoint/2010/main" val="39463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450" y="315448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err="1">
                <a:latin typeface="Source Code Pro" panose="020B0509030403020204" pitchFamily="49" charset="0"/>
              </a:rPr>
              <a:t>Pascals</a:t>
            </a:r>
            <a:r>
              <a:rPr lang="en-US" dirty="0">
                <a:latin typeface="Source Code Pro" panose="020B0509030403020204" pitchFamily="49" charset="0"/>
              </a:rPr>
              <a:t> </a:t>
            </a:r>
            <a:r>
              <a:rPr lang="en-US" dirty="0" smtClean="0">
                <a:latin typeface="Source Code Pro" panose="020B0509030403020204" pitchFamily="49" charset="0"/>
              </a:rPr>
              <a:t>Triangle</a:t>
            </a:r>
            <a:endParaRPr lang="en-US" dirty="0">
              <a:latin typeface="Source Code Pro" panose="020B05090304030202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5670" y="375493"/>
            <a:ext cx="2845161" cy="27789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247" y="4300261"/>
            <a:ext cx="7497221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19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89" y="2040386"/>
            <a:ext cx="10561843" cy="284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32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261607"/>
          </a:xfrm>
          <a:prstGeom prst="rect">
            <a:avLst/>
          </a:prstGeom>
          <a:solidFill>
            <a:srgbClr val="FFC774"/>
          </a:solidFill>
          <a:ln>
            <a:solidFill>
              <a:srgbClr val="FFC77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inked Lists in Python: An Introduction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81" b="16949"/>
          <a:stretch/>
        </p:blipFill>
        <p:spPr bwMode="auto">
          <a:xfrm>
            <a:off x="1711144" y="0"/>
            <a:ext cx="9157154" cy="426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733697" y="42616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latin typeface="Source Code Pro" panose="020B0509030403020204" pitchFamily="49" charset="0"/>
              </a:rPr>
              <a:t>Linked List</a:t>
            </a:r>
            <a:endParaRPr lang="en-US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69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20634" y="339945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just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شبیه لیست</a:t>
            </a:r>
          </a:p>
          <a:p>
            <a:pPr marL="457200" indent="-457200" algn="just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کم‌تر کاربر دارد</a:t>
            </a:r>
          </a:p>
          <a:p>
            <a:pPr marL="457200" indent="-457200" algn="just" rt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fa-IR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ولی موقع لزوم خوب کار می‌کند</a:t>
            </a:r>
            <a:endParaRPr lang="en-US" sz="32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0634" y="6040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Linked List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983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03" y="2442754"/>
            <a:ext cx="10515600" cy="2704012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 smtClean="0">
                <a:cs typeface="B Yekan" panose="00000400000000000000" pitchFamily="2" charset="-78"/>
              </a:rPr>
              <a:t>لیست‌ها </a:t>
            </a:r>
            <a:r>
              <a:rPr lang="fa-IR" sz="2400" dirty="0">
                <a:cs typeface="B Yekan" panose="00000400000000000000" pitchFamily="2" charset="-78"/>
              </a:rPr>
              <a:t>از یک بلوک حافظه </a:t>
            </a:r>
            <a:r>
              <a:rPr lang="fa-IR" sz="2400" dirty="0" smtClean="0">
                <a:cs typeface="B Yekan" panose="00000400000000000000" pitchFamily="2" charset="-78"/>
              </a:rPr>
              <a:t>پیوسته استفاده </a:t>
            </a:r>
            <a:r>
              <a:rPr lang="fa-IR" sz="2400" dirty="0">
                <a:cs typeface="B Yekan" panose="00000400000000000000" pitchFamily="2" charset="-78"/>
              </a:rPr>
              <a:t>می </a:t>
            </a:r>
            <a:r>
              <a:rPr lang="fa-IR" sz="2400" dirty="0" smtClean="0">
                <a:cs typeface="B Yekan" panose="00000400000000000000" pitchFamily="2" charset="-78"/>
              </a:rPr>
              <a:t>کنند</a:t>
            </a:r>
            <a:br>
              <a:rPr lang="fa-IR" sz="2400" dirty="0" smtClean="0">
                <a:cs typeface="B Yekan" panose="00000400000000000000" pitchFamily="2" charset="-78"/>
              </a:rPr>
            </a:br>
            <a:r>
              <a:rPr lang="fa-IR" sz="2400" dirty="0" smtClean="0">
                <a:cs typeface="B Yekan" panose="00000400000000000000" pitchFamily="2" charset="-78"/>
              </a:rPr>
              <a:t>لیست‌های </a:t>
            </a:r>
            <a:r>
              <a:rPr lang="fa-IR" sz="2400" dirty="0">
                <a:cs typeface="B Yekan" panose="00000400000000000000" pitchFamily="2" charset="-78"/>
              </a:rPr>
              <a:t>پیوندی ارجاعات را به عنوان بخشی از عناصر خود ذخیره می کنند.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4423" y="101822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لیست‌های </a:t>
            </a:r>
            <a:r>
              <a:rPr lang="fa-IR" sz="3600" dirty="0">
                <a:solidFill>
                  <a:srgbClr val="FF0000"/>
                </a:solidFill>
                <a:cs typeface="B Yekan" panose="00000400000000000000" pitchFamily="2" charset="-78"/>
              </a:rPr>
              <a:t>پیوندی </a:t>
            </a:r>
            <a:r>
              <a:rPr lang="fa-IR" sz="3600" dirty="0" smtClean="0">
                <a:solidFill>
                  <a:srgbClr val="FF0000"/>
                </a:solidFill>
                <a:cs typeface="B Yekan" panose="00000400000000000000" pitchFamily="2" charset="-78"/>
              </a:rPr>
              <a:t>در مقابل لیست 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42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مفاهیم اصلی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-2440577" y="27556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b="1" dirty="0" smtClean="0">
                <a:cs typeface="B Yekan" panose="00000400000000000000" pitchFamily="2" charset="-78"/>
              </a:rPr>
              <a:t>هر عنصر</a:t>
            </a:r>
            <a:r>
              <a:rPr lang="fa-IR" b="1" dirty="0" smtClean="0"/>
              <a:t>: </a:t>
            </a:r>
            <a:r>
              <a:rPr lang="en-US" b="1" dirty="0">
                <a:latin typeface="Source Code Pro" panose="020B0509030403020204" pitchFamily="49" charset="0"/>
              </a:rPr>
              <a:t>node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09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مفاهیم اصلی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8703128" y="2667282"/>
            <a:ext cx="1621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en-US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node</a:t>
            </a:r>
            <a:endParaRPr lang="en-US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625600" y="2212464"/>
            <a:ext cx="6375400" cy="2235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-593635" y="2853012"/>
            <a:ext cx="77977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+mj-lt"/>
              <a:buAutoNum type="arabicPeriod"/>
            </a:pPr>
            <a:r>
              <a:rPr lang="en-US" sz="2800" dirty="0" smtClean="0">
                <a:solidFill>
                  <a:srgbClr val="22222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:Data</a:t>
            </a:r>
            <a:r>
              <a:rPr lang="en-US" sz="2800" dirty="0">
                <a:solidFill>
                  <a:srgbClr val="22222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 </a:t>
            </a:r>
            <a:r>
              <a:rPr lang="fa-IR" sz="2800" dirty="0" smtClean="0">
                <a:solidFill>
                  <a:srgbClr val="22222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مقدار ذخیره شده</a:t>
            </a:r>
            <a:endParaRPr lang="en-US" sz="2800" dirty="0">
              <a:solidFill>
                <a:srgbClr val="22222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r" rtl="1">
              <a:buFont typeface="+mj-lt"/>
              <a:buAutoNum type="arabicPeriod"/>
            </a:pPr>
            <a:r>
              <a:rPr lang="en-US" sz="2800" dirty="0" smtClean="0">
                <a:solidFill>
                  <a:srgbClr val="22222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:Next</a:t>
            </a:r>
            <a:r>
              <a:rPr lang="en-US" sz="2800" dirty="0">
                <a:solidFill>
                  <a:srgbClr val="22222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 </a:t>
            </a:r>
            <a:r>
              <a:rPr lang="fa-IR" sz="2800" dirty="0" smtClean="0">
                <a:solidFill>
                  <a:srgbClr val="22222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آدرس </a:t>
            </a:r>
            <a:r>
              <a:rPr lang="en-US" sz="2800" dirty="0" smtClean="0">
                <a:solidFill>
                  <a:srgbClr val="22222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node </a:t>
            </a:r>
            <a:r>
              <a:rPr lang="fa-IR" sz="2800" dirty="0" smtClean="0">
                <a:solidFill>
                  <a:srgbClr val="22222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بعدی</a:t>
            </a:r>
            <a:endParaRPr lang="en-US" sz="2800" i="0" dirty="0">
              <a:solidFill>
                <a:srgbClr val="222222"/>
              </a:solidFill>
              <a:effectLst/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43249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256</Words>
  <Application>Microsoft Office PowerPoint</Application>
  <PresentationFormat>Widescreen</PresentationFormat>
  <Paragraphs>85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B Yekan</vt:lpstr>
      <vt:lpstr>Calibri</vt:lpstr>
      <vt:lpstr>Calibri Light</vt:lpstr>
      <vt:lpstr>Source Code Pro</vt:lpstr>
      <vt:lpstr>Times New Roman</vt:lpstr>
      <vt:lpstr>Office Theme</vt:lpstr>
      <vt:lpstr>الگوریتم ساختار داده و  در پایتون</vt:lpstr>
      <vt:lpstr>A specific Set of instructions that we write to our computer to tell it what to do</vt:lpstr>
      <vt:lpstr>Pascals Triangle</vt:lpstr>
      <vt:lpstr>PowerPoint Presentation</vt:lpstr>
      <vt:lpstr>Linked List</vt:lpstr>
      <vt:lpstr>Linked List</vt:lpstr>
      <vt:lpstr>لیست‌ها از یک بلوک حافظه پیوسته استفاده می کنند لیست‌های پیوندی ارجاعات را به عنوان بخشی از عناصر خود ذخیره می کنند.</vt:lpstr>
      <vt:lpstr>مفاهیم اصلی</vt:lpstr>
      <vt:lpstr>مفاهیم اصلی</vt:lpstr>
      <vt:lpstr>مفاهیم اصلی</vt:lpstr>
      <vt:lpstr>مفاهیم اصلی</vt:lpstr>
      <vt:lpstr>اولین node</vt:lpstr>
      <vt:lpstr>آخرین node</vt:lpstr>
      <vt:lpstr>کاربرد</vt:lpstr>
      <vt:lpstr>Queues</vt:lpstr>
      <vt:lpstr>PowerPoint Presentation</vt:lpstr>
      <vt:lpstr>stack</vt:lpstr>
      <vt:lpstr>Graphs</vt:lpstr>
      <vt:lpstr>PowerPoint Presentation</vt:lpstr>
      <vt:lpstr>PowerPoint Presentation</vt:lpstr>
      <vt:lpstr>لیست در پایتون</vt:lpstr>
      <vt:lpstr>Insertion and Deletion of Elements</vt:lpstr>
      <vt:lpstr>PowerPoint Presentation</vt:lpstr>
      <vt:lpstr>PowerPoint Presentation</vt:lpstr>
      <vt:lpstr>PowerPoint Presentation</vt:lpstr>
      <vt:lpstr>Retrieval of Elements</vt:lpstr>
      <vt:lpstr>Big O</vt:lpstr>
      <vt:lpstr>PowerPoint Presentation</vt:lpstr>
      <vt:lpstr>Array Sorting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الگوریتم  در پایتون</dc:title>
  <dc:creator>PC</dc:creator>
  <cp:lastModifiedBy>PC</cp:lastModifiedBy>
  <cp:revision>96</cp:revision>
  <dcterms:created xsi:type="dcterms:W3CDTF">2023-07-13T06:56:54Z</dcterms:created>
  <dcterms:modified xsi:type="dcterms:W3CDTF">2023-07-20T07:08:26Z</dcterms:modified>
</cp:coreProperties>
</file>