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89" r:id="rId4"/>
    <p:sldId id="290" r:id="rId5"/>
    <p:sldId id="291" r:id="rId6"/>
    <p:sldId id="325" r:id="rId7"/>
    <p:sldId id="329" r:id="rId8"/>
    <p:sldId id="326" r:id="rId9"/>
    <p:sldId id="327" r:id="rId10"/>
    <p:sldId id="318" r:id="rId11"/>
    <p:sldId id="317" r:id="rId12"/>
    <p:sldId id="320" r:id="rId13"/>
    <p:sldId id="28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79" r:id="rId38"/>
    <p:sldId id="281" r:id="rId39"/>
    <p:sldId id="282" r:id="rId40"/>
    <p:sldId id="285" r:id="rId41"/>
    <p:sldId id="284" r:id="rId42"/>
    <p:sldId id="283" r:id="rId43"/>
    <p:sldId id="292" r:id="rId44"/>
    <p:sldId id="294" r:id="rId45"/>
    <p:sldId id="321" r:id="rId46"/>
    <p:sldId id="322" r:id="rId47"/>
    <p:sldId id="323" r:id="rId48"/>
    <p:sldId id="324" r:id="rId49"/>
    <p:sldId id="293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30" r:id="rId62"/>
    <p:sldId id="306" r:id="rId63"/>
    <p:sldId id="308" r:id="rId64"/>
    <p:sldId id="332" r:id="rId65"/>
    <p:sldId id="331" r:id="rId66"/>
    <p:sldId id="333" r:id="rId67"/>
    <p:sldId id="334" r:id="rId68"/>
    <p:sldId id="310" r:id="rId69"/>
    <p:sldId id="337" r:id="rId70"/>
    <p:sldId id="338" r:id="rId71"/>
    <p:sldId id="341" r:id="rId72"/>
    <p:sldId id="339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53" r:id="rId81"/>
    <p:sldId id="351" r:id="rId82"/>
    <p:sldId id="352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5" r:id="rId93"/>
    <p:sldId id="366" r:id="rId94"/>
    <p:sldId id="364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36" r:id="rId108"/>
    <p:sldId id="316" r:id="rId109"/>
    <p:sldId id="309" r:id="rId110"/>
    <p:sldId id="311" r:id="rId111"/>
    <p:sldId id="312" r:id="rId112"/>
    <p:sldId id="313" r:id="rId113"/>
    <p:sldId id="315" r:id="rId114"/>
    <p:sldId id="314" r:id="rId115"/>
    <p:sldId id="328" r:id="rId116"/>
    <p:sldId id="287" r:id="rId117"/>
    <p:sldId id="286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3BDA-13AF-47EF-A3A7-5407F9AE242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571858"/>
            <a:ext cx="9144000" cy="900424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پایتون مقدماتی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655" y="3801819"/>
            <a:ext cx="4184469" cy="9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مرتضی مالکی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83278" y="5695405"/>
            <a:ext cx="5103222" cy="79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 smtClean="0">
                <a:cs typeface="B Yekan" panose="00000400000000000000" pitchFamily="2" charset="-78"/>
              </a:rPr>
              <a:t>زمستان 1401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26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770710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IDLE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811" y="246888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25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6" y="7691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نکته‌ای دیگر: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8" y="1958839"/>
            <a:ext cx="8102956" cy="33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206" y="144844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1646" y="262379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برنامه‌ای بنویسید که مساحت دایره را بگیرد و شعاع دایره را حساب کند.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5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5" y="1860247"/>
            <a:ext cx="8117776" cy="22873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9" y="321213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29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7" y="1281789"/>
            <a:ext cx="7998014" cy="38606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 می‌گیریم!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64" y="231080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تابع از پیش تعریف شده نمی‌باشد.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 err="1">
                <a:cs typeface="B Yekan" panose="00000400000000000000" pitchFamily="2" charset="-78"/>
              </a:rPr>
              <a:t>sqrt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6" y="1827474"/>
            <a:ext cx="9373429" cy="3129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نتیجه‌ی نهایی: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444" y="376077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Yekan" panose="00000400000000000000" pitchFamily="2" charset="-78"/>
              </a:rPr>
              <a:t>ما تابع </a:t>
            </a:r>
            <a:r>
              <a:rPr lang="en-US" sz="2400" dirty="0" err="1" smtClean="0">
                <a:cs typeface="B Yekan" panose="00000400000000000000" pitchFamily="2" charset="-78"/>
              </a:rPr>
              <a:t>sqrt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را از ماژول </a:t>
            </a:r>
            <a:r>
              <a:rPr lang="en-US" sz="2400" dirty="0" smtClean="0">
                <a:cs typeface="B Yekan" panose="00000400000000000000" pitchFamily="2" charset="-78"/>
              </a:rPr>
              <a:t>math 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وارد می‌کنیم.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34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ایده‌ی کلی وارد کردن ماژول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45" y="336189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from math import </a:t>
            </a:r>
            <a:r>
              <a:rPr lang="en-US" sz="3600" dirty="0" err="1">
                <a:latin typeface="Source Code Pro" panose="020B0509030403020204" pitchFamily="49" charset="0"/>
              </a:rPr>
              <a:t>sqrt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روش بهتر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9" y="2719746"/>
            <a:ext cx="9246063" cy="300178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981205" y="4572000"/>
            <a:ext cx="9144000" cy="897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cs typeface="B Yekan" panose="00000400000000000000" pitchFamily="2" charset="-78"/>
              </a:rPr>
              <a:t>(                                              )</a:t>
            </a:r>
            <a:endParaRPr lang="en-US" sz="4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7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زبان‌های برنامه‌نویسی نوع داده‌ها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3119"/>
            <a:ext cx="8678092" cy="2207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متفیرها جایی برای نگهداری مقادیر است.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عملگر جایگذاری = مقادیر را به متغیرها می‌دهد.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داده‌های عددی را می‌توان با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داده‌ی نوشته را می‌توان توسط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5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	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362" y="2161507"/>
            <a:ext cx="9546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حسابی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مقایسه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منطقی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بیتی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تخصیص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Yekan" panose="00000400000000000000" pitchFamily="2" charset="-78"/>
              </a:rPr>
              <a:t> عملگرهای خاص</a:t>
            </a:r>
          </a:p>
        </p:txBody>
      </p:sp>
    </p:spTree>
    <p:extLst>
      <p:ext uri="{BB962C8B-B14F-4D97-AF65-F5344CB8AC3E}">
        <p14:creationId xmlns:p14="http://schemas.microsoft.com/office/powerpoint/2010/main" val="2046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4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596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9387" y="1567542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9316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5840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6994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59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596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9387" y="1567542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9316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5840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6994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72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3273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حسابی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29359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7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 ای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14845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59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766923"/>
            <a:ext cx="4197532" cy="2116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</a:p>
          <a:p>
            <a:pPr rtl="1"/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8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3280229"/>
            <a:ext cx="4197532" cy="1190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36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3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703" y="276932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بک اپ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3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شل در مقابل سکریپت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243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364379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اجرای 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893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1.جایگذاری عبارت وانواع داده: 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1874520"/>
            <a:ext cx="9575074" cy="3520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مود تعاملی پایتون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عبارت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رشته، اعداد صحیح و اعشاری</a:t>
            </a:r>
          </a:p>
          <a:p>
            <a:pPr algn="r" rtl="1"/>
            <a:endParaRPr lang="fa-IR" dirty="0" smtClean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962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شِل</a:t>
            </a:r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 smtClean="0">
                <a:cs typeface="B Yekan" panose="00000400000000000000" pitchFamily="2" charset="-78"/>
              </a:rPr>
              <a:t>python</a:t>
            </a:r>
            <a:r>
              <a:rPr lang="fa-IR" dirty="0" smtClean="0">
                <a:cs typeface="B Yekan" panose="00000400000000000000" pitchFamily="2" charset="-78"/>
              </a:rPr>
              <a:t> را تایپ کنید.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 smtClean="0">
                <a:cs typeface="B Yekan" panose="00000400000000000000" pitchFamily="2" charset="-78"/>
              </a:rPr>
              <a:t>prompt</a:t>
            </a:r>
            <a:r>
              <a:rPr lang="fa-IR" dirty="0" smtClean="0">
                <a:cs typeface="B Yekan" panose="00000400000000000000" pitchFamily="2" charset="-78"/>
              </a:rPr>
              <a:t> به شکل زیر مواجه خواهید شد:</a:t>
            </a:r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0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 smtClean="0">
                <a:cs typeface="B Yekan" panose="00000400000000000000" pitchFamily="2" charset="-78"/>
              </a:rPr>
              <a:t>**</a:t>
            </a:r>
            <a:r>
              <a:rPr lang="fa-IR" dirty="0" smtClean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7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en-US" dirty="0" smtClean="0">
                <a:cs typeface="B Yekan" panose="00000400000000000000" pitchFamily="2" charset="-78"/>
              </a:rPr>
              <a:t>r 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و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متغیر هستند، در ریاضیات هم متغیر داریم ولی متغیر در برنامه نویسی مقداری تفاوت دارد.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7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 smtClean="0">
                <a:cs typeface="B Yekan" panose="00000400000000000000" pitchFamily="2" charset="-78"/>
              </a:rPr>
              <a:t> نام یک مکان در حافظه</a:t>
            </a:r>
            <a:r>
              <a:rPr lang="en-US" dirty="0" smtClean="0">
                <a:cs typeface="B Yekan" panose="00000400000000000000" pitchFamily="2" charset="-78"/>
              </a:rPr>
              <a:t>RAM </a:t>
            </a:r>
            <a:r>
              <a:rPr lang="fa-IR" dirty="0" smtClean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 smtClean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 smtClean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 smtClean="0">
                <a:cs typeface="B Yekan" panose="00000400000000000000" pitchFamily="2" charset="-78"/>
              </a:rPr>
              <a:t>r</a:t>
            </a:r>
            <a:r>
              <a:rPr lang="fa-IR" sz="1600" dirty="0" smtClean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 smtClean="0">
                <a:cs typeface="B Yekan" panose="00000400000000000000" pitchFamily="2" charset="-78"/>
              </a:rPr>
              <a:t>A </a:t>
            </a:r>
            <a:r>
              <a:rPr lang="fa-IR" sz="1600" dirty="0" smtClean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6569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علامت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نشان دهنده ی جایگذاری است؛ در عبارت </a:t>
            </a:r>
            <a:r>
              <a:rPr lang="en-US" dirty="0" smtClean="0">
                <a:cs typeface="B Yekan" panose="00000400000000000000" pitchFamily="2" charset="-78"/>
              </a:rPr>
              <a:t>r=10</a:t>
            </a:r>
            <a:r>
              <a:rPr lang="fa-IR" dirty="0" smtClean="0">
                <a:cs typeface="B Yekan" panose="00000400000000000000" pitchFamily="2" charset="-78"/>
              </a:rPr>
              <a:t> متغیر </a:t>
            </a:r>
            <a:r>
              <a:rPr lang="en-US" dirty="0" smtClean="0">
                <a:cs typeface="B Yekan" panose="00000400000000000000" pitchFamily="2" charset="-78"/>
              </a:rPr>
              <a:t>r</a:t>
            </a:r>
            <a:r>
              <a:rPr lang="fa-IR" dirty="0" smtClean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</a:rPr>
              <a:t>&gt;&gt;&gt; r = 10</a:t>
            </a:r>
            <a:endParaRPr lang="fa-I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883" y="4749708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r = 10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21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ریاضیات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 smtClean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</a:t>
            </a:r>
            <a:r>
              <a:rPr lang="en-US" sz="2800" dirty="0" smtClean="0"/>
              <a:t>10</a:t>
            </a:r>
            <a:endParaRPr lang="fa-IR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/>
              <a:t>3.14*r**2 = A </a:t>
            </a:r>
            <a:endParaRPr lang="fa-IR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43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s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S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</a:t>
            </a:r>
            <a:r>
              <a:rPr lang="en-US" sz="2400" dirty="0" smtClean="0">
                <a:solidFill>
                  <a:schemeClr val="tx1"/>
                </a:solidFill>
              </a:rPr>
              <a:t>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3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979" y="2890837"/>
            <a:ext cx="4302036" cy="6648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y = 100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10 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66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y 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026" name="Picture 2" descr="https://assets-global.website-files.com/620d42e86cb8ec4d0839e59d/620d42e96cb8ecf02939eb86_e7b08ad97410491586d63028740b90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0" y="2282735"/>
            <a:ext cx="6219099" cy="35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9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5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t+10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3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t+10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3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4078" y="130751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221912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64078" y="2916696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</p:spTree>
    <p:extLst>
      <p:ext uri="{BB962C8B-B14F-4D97-AF65-F5344CB8AC3E}">
        <p14:creationId xmlns:p14="http://schemas.microsoft.com/office/powerpoint/2010/main" val="14686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به معنای افزودن مقدار 10 به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4148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نتیجه را در نام متغیر سمت راست 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1621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radius = 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2149" y="4803185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</a:t>
            </a:r>
            <a:r>
              <a:rPr lang="fa-IR" sz="2000" dirty="0" smtClean="0">
                <a:cs typeface="B Yekan" panose="00000400000000000000" pitchFamily="2" charset="-78"/>
              </a:rPr>
              <a:t>اعداد، حروف بزرگ، حروف کوچک و علامت </a:t>
            </a:r>
            <a:r>
              <a:rPr lang="fa-IR" sz="2000" dirty="0">
                <a:cs typeface="B Yekan" panose="00000400000000000000" pitchFamily="2" charset="-78"/>
              </a:rPr>
              <a:t>زیر خط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 smtClean="0">
                <a:cs typeface="B Yekan" panose="00000400000000000000" pitchFamily="2" charset="-78"/>
              </a:rPr>
              <a:t> شروع شوند.</a:t>
            </a:r>
            <a:endParaRPr lang="en-US" sz="2000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Area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8988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</a:t>
            </a:r>
            <a:r>
              <a:rPr lang="en-US" sz="2400" dirty="0" smtClean="0">
                <a:latin typeface="Source Code Pro" panose="020B0509030403020204" pitchFamily="49" charset="0"/>
              </a:rPr>
              <a:t>B*C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-</a:t>
            </a:r>
            <a:r>
              <a:rPr lang="en-US" sz="2400" dirty="0">
                <a:latin typeface="Source Code Pro" panose="020B0509030403020204" pitchFamily="49" charset="0"/>
              </a:rPr>
              <a:t>A**</a:t>
            </a:r>
            <a:r>
              <a:rPr lang="en-US" sz="2400" dirty="0" smtClean="0">
                <a:latin typeface="Source Code Pro" panose="020B0509030403020204" pitchFamily="49" charset="0"/>
              </a:rPr>
              <a:t>2/4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</a:t>
            </a:r>
            <a:r>
              <a:rPr lang="en-US" sz="2400" dirty="0" smtClean="0">
                <a:latin typeface="Source Code Pro" panose="020B0509030403020204" pitchFamily="49" charset="0"/>
              </a:rPr>
              <a:t>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87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صحیح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4290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744" y="849086"/>
            <a:ext cx="5255625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</a:t>
            </a:r>
            <a:r>
              <a:rPr lang="es-ES" sz="2800" dirty="0" smtClean="0">
                <a:latin typeface="Source Code Pro" panose="020B0509030403020204" pitchFamily="49" charset="0"/>
              </a:rPr>
              <a:t>30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</a:t>
            </a:r>
            <a:r>
              <a:rPr lang="es-ES" sz="2800" dirty="0" smtClean="0">
                <a:latin typeface="Source Code Pro" panose="020B0509030403020204" pitchFamily="49" charset="0"/>
              </a:rPr>
              <a:t>8</a:t>
            </a: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 err="1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s-ES" sz="2800" dirty="0" smtClean="0">
                <a:latin typeface="Source Code Pro" panose="020B0509030403020204" pitchFamily="49" charset="0"/>
              </a:rPr>
              <a:t>q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8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 err="1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s-ES" sz="2800" dirty="0" smtClean="0">
                <a:latin typeface="Source Code Pro" panose="020B0509030403020204" pitchFamily="49" charset="0"/>
              </a:rPr>
              <a:t>q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1" y="43107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7" y="3120796"/>
            <a:ext cx="6043747" cy="1959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Source Code Pro" panose="020B0509030403020204" pitchFamily="49" charset="0"/>
              </a:rPr>
              <a:t>&gt;&gt;&gt; </a:t>
            </a:r>
            <a:r>
              <a:rPr lang="fr-FR" sz="2800" dirty="0" smtClean="0">
                <a:latin typeface="Source Code Pro" panose="020B0509030403020204" pitchFamily="49" charset="0"/>
              </a:rPr>
              <a:t>x </a:t>
            </a:r>
            <a:r>
              <a:rPr lang="fr-FR" sz="2800" dirty="0">
                <a:latin typeface="Source Code Pro" panose="020B0509030403020204" pitchFamily="49" charset="0"/>
              </a:rPr>
              <a:t>= </a:t>
            </a:r>
            <a:r>
              <a:rPr lang="fr-FR" sz="2800" dirty="0" smtClean="0">
                <a:latin typeface="Source Code Pro" panose="020B0509030403020204" pitchFamily="49" charset="0"/>
              </a:rPr>
              <a:t>30.0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&gt;&gt;&gt;type(x)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&lt;class </a:t>
            </a:r>
            <a:r>
              <a:rPr lang="fr-FR" sz="2800" dirty="0" err="1" smtClean="0">
                <a:latin typeface="Source Code Pro" panose="020B0509030403020204" pitchFamily="49" charset="0"/>
              </a:rPr>
              <a:t>float</a:t>
            </a:r>
            <a:r>
              <a:rPr lang="fr-FR" sz="2800" dirty="0" smtClean="0">
                <a:latin typeface="Source Code Pro" panose="020B0509030403020204" pitchFamily="49" charset="0"/>
              </a:rPr>
              <a:t>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6511" y="169817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397" y="1946366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5468" y="2129245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2686" y="2142921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090957" y="1920240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5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 داده به صورت صریح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04" y="2220685"/>
            <a:ext cx="6043747" cy="222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/>
              <a:t>&gt;&gt;&gt; x = 30.0</a:t>
            </a:r>
          </a:p>
          <a:p>
            <a:r>
              <a:rPr lang="fr-FR" sz="2800" dirty="0" smtClean="0"/>
              <a:t>&gt;&gt;&gt; y = 8.0</a:t>
            </a:r>
          </a:p>
          <a:p>
            <a:r>
              <a:rPr lang="fr-FR" sz="2800" dirty="0" smtClean="0"/>
              <a:t>&gt;&gt;&gt; q = </a:t>
            </a:r>
            <a:r>
              <a:rPr lang="fr-FR" sz="2800" dirty="0" err="1" smtClean="0"/>
              <a:t>int</a:t>
            </a:r>
            <a:r>
              <a:rPr lang="fr-FR" sz="2800" dirty="0" smtClean="0"/>
              <a:t>(x)/</a:t>
            </a:r>
            <a:r>
              <a:rPr lang="fr-FR" sz="2800" dirty="0" err="1" smtClean="0"/>
              <a:t>int</a:t>
            </a:r>
            <a:r>
              <a:rPr lang="fr-FR" sz="2800" dirty="0" smtClean="0"/>
              <a:t>(y)</a:t>
            </a:r>
          </a:p>
          <a:p>
            <a:r>
              <a:rPr lang="fr-FR" sz="2800" dirty="0" smtClean="0"/>
              <a:t>&gt;&gt;&gt; </a:t>
            </a:r>
            <a:r>
              <a:rPr lang="fr-FR" sz="2800" dirty="0" err="1" smtClean="0"/>
              <a:t>print</a:t>
            </a:r>
            <a:r>
              <a:rPr lang="fr-FR" sz="2800" dirty="0" smtClean="0"/>
              <a:t>(q)</a:t>
            </a:r>
          </a:p>
          <a:p>
            <a:r>
              <a:rPr lang="fr-FR" sz="2800" dirty="0" smtClean="0"/>
              <a:t>3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20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(معمولا)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182" y="4323806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x = </a:t>
            </a:r>
            <a:r>
              <a:rPr lang="en-US" sz="2800" dirty="0" smtClean="0">
                <a:latin typeface="Source Code Pro" panose="020B0509030403020204" pitchFamily="49" charset="0"/>
              </a:rPr>
              <a:t>1.0/3.0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print(x)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.333333333333</a:t>
            </a:r>
          </a:p>
        </p:txBody>
      </p:sp>
    </p:spTree>
    <p:extLst>
      <p:ext uri="{BB962C8B-B14F-4D97-AF65-F5344CB8AC3E}">
        <p14:creationId xmlns:p14="http://schemas.microsoft.com/office/powerpoint/2010/main" val="34726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475017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ء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6" y="3829200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8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stings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2457" y="161265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 الان محاسبات اعداد را بحث کردیم.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9942" y="2834641"/>
            <a:ext cx="7680960" cy="171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53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71954" y="3838951"/>
            <a:ext cx="56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8777" y="4290640"/>
            <a:ext cx="4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50150" y="3921308"/>
            <a:ext cx="891621" cy="113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13909" y="4372998"/>
            <a:ext cx="784163" cy="68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0297" y="5068581"/>
            <a:ext cx="273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202122"/>
                </a:solidFill>
                <a:latin typeface="Arial" panose="020B0604020202020204" pitchFamily="34" charset="0"/>
                <a:cs typeface="B Yekan" panose="00000400000000000000" pitchFamily="2" charset="-78"/>
              </a:rPr>
              <a:t>اینا چی هستن؟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0782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‘ A B C ‘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466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سه متغیر بالا متفاوت هستند، چون فاصله، کوچک یا بزرگ بودن حروف مهم است.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s2 = ‘ABC’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32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کردیم، بعدتر می بینیم که خیلی استفاده دارد.</a:t>
            </a:r>
          </a:p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s[4:8]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s[:4]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=‘The Beatles’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s[11]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</a:t>
            </a:r>
            <a:r>
              <a:rPr lang="en-US" sz="2000" dirty="0" smtClean="0"/>
              <a:t>]</a:t>
            </a:r>
            <a:r>
              <a:rPr lang="fa-IR" sz="2000" dirty="0" smtClean="0"/>
              <a:t> </a:t>
            </a:r>
            <a:r>
              <a:rPr lang="fa-IR" sz="2000" dirty="0" smtClean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 smtClean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s[8:20]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55" y="2980547"/>
            <a:ext cx="679227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s1+s2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 smtClean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 smtClean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36" y="2653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1.0.9.17.44.423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ورژن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6753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3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5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-12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9.12</a:t>
            </a:r>
            <a:r>
              <a:rPr lang="en-US" sz="2400" dirty="0">
                <a:latin typeface="Source Code Pro" panose="020B0509030403020204" pitchFamily="49" charset="0"/>
              </a:rPr>
              <a:t>, -</a:t>
            </a:r>
            <a:r>
              <a:rPr lang="en-US" sz="2400" dirty="0" smtClean="0">
                <a:latin typeface="Source Code Pro" panose="020B0509030403020204" pitchFamily="49" charset="0"/>
              </a:rPr>
              <a:t>12.0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14177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smtClean="0"/>
              <a:t>123</a:t>
            </a:r>
            <a:r>
              <a:rPr lang="en-US" sz="2400" dirty="0"/>
              <a:t>, -123, </a:t>
            </a:r>
            <a:r>
              <a:rPr lang="en-US" sz="2400" dirty="0" smtClean="0"/>
              <a:t>0</a:t>
            </a:r>
            <a:endParaRPr lang="fa-IR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</a:t>
            </a:r>
            <a:r>
              <a:rPr lang="en-US" sz="2400" dirty="0" smtClean="0"/>
              <a:t>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93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 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3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0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585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اتوماتیک 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&gt;&gt;&gt; </a:t>
            </a:r>
            <a:r>
              <a:rPr lang="en-US" sz="3200" dirty="0">
                <a:latin typeface="Source Code Pro" panose="020B0509030403020204" pitchFamily="49" charset="0"/>
              </a:rPr>
              <a:t>x = 1/2.0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 y = 2*x </a:t>
            </a:r>
            <a:endParaRPr lang="en-US" sz="80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عملیات میان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مقداری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را خواهد داد.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3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(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</a:t>
            </a:r>
            <a:r>
              <a:rPr lang="pl-PL" sz="2800" dirty="0" smtClean="0">
                <a:latin typeface="Source Code Pro" panose="020B0509030403020204" pitchFamily="49" charset="0"/>
              </a:rPr>
              <a:t>’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</a:t>
            </a:r>
            <a:r>
              <a:rPr lang="pl-PL" sz="2800" dirty="0" smtClean="0">
                <a:latin typeface="Source Code Pro" panose="020B0509030403020204" pitchFamily="49" charset="0"/>
              </a:rPr>
              <a:t>1.0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32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5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2. ماژول‌، اسکریپت، 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1633" y="2592277"/>
            <a:ext cx="8678092" cy="168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عنوان‌ها:</a:t>
            </a:r>
            <a:endParaRPr lang="fa-IR" sz="2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عبارت‌های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Formattting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نگاهی به وارد کردن ماژول‌ها از دیگر کتابخانه‌ها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6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2145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3" y="3441337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1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3" y="2291008"/>
            <a:ext cx="8173591" cy="9335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51015" y="14422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مقیاسی از سردی هوا با توجه به دما و سرعت باد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26" name="Picture 2" descr="https://upload.wikimedia.org/wikipedia/commons/f/ff/Wind_ch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92" y="3378144"/>
            <a:ext cx="6152905" cy="34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5" y="725803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98765" y="145528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حالت تعاملی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863" y="2135778"/>
            <a:ext cx="9156764" cy="396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Source Code Pro" panose="020B0509030403020204" pitchFamily="49" charset="0"/>
              </a:rPr>
              <a:t>&gt;&gt;&gt; Temp = </a:t>
            </a:r>
            <a:r>
              <a:rPr lang="en-US" sz="2400" dirty="0" smtClean="0">
                <a:latin typeface="Source Code Pro" panose="020B0509030403020204" pitchFamily="49" charset="0"/>
              </a:rPr>
              <a:t>32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Wind = </a:t>
            </a:r>
            <a:r>
              <a:rPr lang="en-US" sz="2400" dirty="0" smtClean="0">
                <a:latin typeface="Source Code Pro" panose="020B0509030403020204" pitchFamily="49" charset="0"/>
              </a:rPr>
              <a:t>20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A = 35.74 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B = .</a:t>
            </a:r>
            <a:r>
              <a:rPr lang="en-US" sz="2400" dirty="0" smtClean="0">
                <a:latin typeface="Source Code Pro" panose="020B0509030403020204" pitchFamily="49" charset="0"/>
              </a:rPr>
              <a:t>6215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C = -</a:t>
            </a:r>
            <a:r>
              <a:rPr lang="en-US" sz="2400" dirty="0" smtClean="0">
                <a:latin typeface="Source Code Pro" panose="020B0509030403020204" pitchFamily="49" charset="0"/>
              </a:rPr>
              <a:t>35.75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D = .</a:t>
            </a:r>
            <a:r>
              <a:rPr lang="en-US" sz="2400" dirty="0" smtClean="0">
                <a:latin typeface="Source Code Pro" panose="020B0509030403020204" pitchFamily="49" charset="0"/>
              </a:rPr>
              <a:t>4275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e = .</a:t>
            </a:r>
            <a:r>
              <a:rPr lang="en-US" sz="2400" dirty="0" smtClean="0">
                <a:latin typeface="Source Code Pro" panose="020B0509030403020204" pitchFamily="49" charset="0"/>
              </a:rPr>
              <a:t>16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WC = (A+B*Temp)+(C+D*Temp)*Wind**</a:t>
            </a:r>
            <a:r>
              <a:rPr lang="en-US" sz="2400" dirty="0" smtClean="0">
                <a:latin typeface="Source Code Pro" panose="020B0509030403020204" pitchFamily="49" charset="0"/>
              </a:rPr>
              <a:t>e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print</a:t>
            </a:r>
            <a:r>
              <a:rPr lang="fa-IR" sz="2400" dirty="0" smtClean="0">
                <a:latin typeface="Source Code Pro" panose="020B0509030403020204" pitchFamily="49" charset="0"/>
              </a:rPr>
              <a:t>)</a:t>
            </a:r>
            <a:r>
              <a:rPr lang="en-US" sz="2400" dirty="0" smtClean="0">
                <a:latin typeface="Source Code Pro" panose="020B0509030403020204" pitchFamily="49" charset="0"/>
              </a:rPr>
              <a:t>WC</a:t>
            </a:r>
            <a:r>
              <a:rPr lang="fa-IR" sz="2400" dirty="0" smtClean="0">
                <a:latin typeface="Source Code Pro" panose="020B0509030403020204" pitchFamily="49" charset="0"/>
              </a:rPr>
              <a:t>(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19.9855841878 </a:t>
            </a:r>
            <a:endParaRPr lang="en-US" sz="2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نگاهی به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153989"/>
            <a:ext cx="8678092" cy="568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کد بالا نمایش مقدار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روی صفحه می باشد.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45279"/>
            <a:ext cx="6043747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&gt;&gt;&gt; print(WC)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انگیزه‌ای برای 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04456" y="2364378"/>
            <a:ext cx="586957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پشت سر هم زیاده!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سرعت باد بیشتر بشه چه باید کرد؟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بهتر نیست یک جا باشن؟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marL="742950" indent="-742950" rtl="1">
              <a:buFont typeface="+mj-lt"/>
              <a:buAutoNum type="arabicPeriod"/>
            </a:pP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2068" y="2612571"/>
            <a:ext cx="11434354" cy="21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جای مفسر تعاملی می‌توان از مود اسکریپت استفاده کرد.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کدی که نیاز است اجرا شود (اسکریپت) به صورت فایل (ماژول) وارد خواهد 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ما از پایتون می‌خواهیم یک اسکریپت را اجرا کند</a:t>
            </a:r>
          </a:p>
        </p:txBody>
      </p:sp>
    </p:spTree>
    <p:extLst>
      <p:ext uri="{BB962C8B-B14F-4D97-AF65-F5344CB8AC3E}">
        <p14:creationId xmlns:p14="http://schemas.microsoft.com/office/powerpoint/2010/main" val="4121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چیست؟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571" y="2573383"/>
            <a:ext cx="11434354" cy="11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 فایل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 که در خود کد پایتون جای داده است.</a:t>
            </a:r>
          </a:p>
        </p:txBody>
      </p:sp>
    </p:spTree>
    <p:extLst>
      <p:ext uri="{BB962C8B-B14F-4D97-AF65-F5344CB8AC3E}">
        <p14:creationId xmlns:p14="http://schemas.microsoft.com/office/powerpoint/2010/main" val="70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</a:t>
            </a:r>
            <a:r>
              <a:rPr lang="en-US" sz="3600" dirty="0" smtClean="0"/>
              <a:t>WindChill.py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8" y="1764935"/>
            <a:ext cx="87832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03268" y="252113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 به آدرس فایل بروید.</a:t>
            </a:r>
          </a:p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بنویسید: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python WindChill.py</a:t>
            </a:r>
            <a:endParaRPr lang="fa-IR" sz="32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3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8" y="16773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آدرس‌دهی و اجرا در خط فرمان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155" y="3055175"/>
            <a:ext cx="8712926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C:\Users\cv\Desktop\TODAY&gt; </a:t>
            </a:r>
            <a:r>
              <a:rPr lang="en-US" sz="2800" dirty="0" smtClean="0"/>
              <a:t>python </a:t>
            </a:r>
            <a:r>
              <a:rPr lang="en-US" sz="2800" dirty="0"/>
              <a:t>WindChill.py 19.6975841877955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9" y="9570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نوشتن چند خطی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7373" y="583256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گاهی اوقات برای صرفه جویی در مکان از این روش خواهیم رفت.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1343" y="2664819"/>
            <a:ext cx="8998131" cy="2742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1343" y="2162460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89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72411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4709" y="1395010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Command line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6" y="2016854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Terminal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9" y="3162441"/>
            <a:ext cx="6878237" cy="2980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73" y="2687749"/>
            <a:ext cx="3838654" cy="3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8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5154" y="17548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با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شروع می‌شوند.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3055175"/>
            <a:ext cx="8998131" cy="32672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Model 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Compute and display the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2154" y="2685843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539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کامنت: روش استفاده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1040" y="163938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همان خط آورد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5" y="2319884"/>
            <a:ext cx="9078592" cy="8859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11040" y="32058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چیزی پس از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جزو کامنت خواهد بود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 و خوانایی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1403643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اسکریپت را با یک کامنت توضیحی شروع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متغیر یا ثابت را تعریف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بخش از کد با جزئیات فراوان حتما باید با کامنت شروع شود.</a:t>
            </a:r>
          </a:p>
        </p:txBody>
      </p:sp>
    </p:spTree>
    <p:extLst>
      <p:ext uri="{BB962C8B-B14F-4D97-AF65-F5344CB8AC3E}">
        <p14:creationId xmlns:p14="http://schemas.microsoft.com/office/powerpoint/2010/main" val="7588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1822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4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7234" y="3474720"/>
            <a:ext cx="2651760" cy="67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Yekan" panose="00000400000000000000" pitchFamily="2" charset="-78"/>
              </a:rPr>
              <a:t>آیا می‌توان اینجا را تغییر داد؟</a:t>
            </a:r>
            <a:endParaRPr 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6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دستی؟؟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8" y="2272937"/>
            <a:ext cx="9318171" cy="1038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هر قسمت را به صورت دستی تغییر داد!</a:t>
            </a:r>
          </a:p>
        </p:txBody>
      </p:sp>
    </p:spTree>
    <p:extLst>
      <p:ext uri="{BB962C8B-B14F-4D97-AF65-F5344CB8AC3E}">
        <p14:creationId xmlns:p14="http://schemas.microsoft.com/office/powerpoint/2010/main" val="266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1518" y="2651760"/>
            <a:ext cx="11077305" cy="1606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>
                <a:latin typeface="Source Code Pro" panose="020B0509030403020204" pitchFamily="49" charset="0"/>
              </a:rPr>
              <a:t>input( &lt; string that serves as a prompt &gt; ) 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800" dirty="0"/>
              <a:t>Temp = input(</a:t>
            </a:r>
            <a:r>
              <a:rPr lang="de-DE" sz="2800" dirty="0">
                <a:solidFill>
                  <a:srgbClr val="00B050"/>
                </a:solidFill>
              </a:rPr>
              <a:t>‘Enter temp (Fahrenheit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Wind </a:t>
            </a:r>
            <a:r>
              <a:rPr lang="de-DE" sz="2800" dirty="0"/>
              <a:t>= input</a:t>
            </a:r>
            <a:r>
              <a:rPr lang="de-DE" sz="2800" dirty="0">
                <a:solidFill>
                  <a:srgbClr val="00B050"/>
                </a:solidFill>
              </a:rPr>
              <a:t>(‘Enter wind speed (mph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11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149349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4793" y="21295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mkdir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250" y="2713594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rmdir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9796" y="329759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Ctrl + C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3409" y="388158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3532" y="159182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فرمان به شکل زیر خواهد بود: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2" y="2443231"/>
            <a:ext cx="6544588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23" y="4224543"/>
            <a:ext cx="7259063" cy="9431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08463" y="348473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پاسخ ما: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6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Formatting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0" y="1227599"/>
            <a:ext cx="7086829" cy="5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8" y="1672046"/>
            <a:ext cx="7001787" cy="47666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0206" y="29182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0206" y="205521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0206" y="370298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85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6" y="1698172"/>
            <a:ext cx="5683094" cy="38903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79976" y="27755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2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36" y="1908093"/>
            <a:ext cx="6506483" cy="34675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77" y="2142458"/>
            <a:ext cx="6430272" cy="3191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32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24" y="2037667"/>
            <a:ext cx="6420746" cy="340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58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23" y="2120771"/>
            <a:ext cx="6927669" cy="33384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39738" y="2626547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55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4" y="1886388"/>
            <a:ext cx="8244767" cy="425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بیش از یک عبارت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5600" y="348869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7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84616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چرا خوانایی مهم است؟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23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2917</Words>
  <Application>Microsoft Office PowerPoint</Application>
  <PresentationFormat>Widescreen</PresentationFormat>
  <Paragraphs>566</Paragraphs>
  <Slides>117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7" baseType="lpstr">
      <vt:lpstr>Arial</vt:lpstr>
      <vt:lpstr>Arial</vt:lpstr>
      <vt:lpstr>B Yekan</vt:lpstr>
      <vt:lpstr>Calibri</vt:lpstr>
      <vt:lpstr>Calibri Light</vt:lpstr>
      <vt:lpstr>Roboto</vt:lpstr>
      <vt:lpstr>Source Code Pro</vt:lpstr>
      <vt:lpstr>Times New Roman</vt:lpstr>
      <vt:lpstr>Wingdings</vt:lpstr>
      <vt:lpstr>Office Theme</vt:lpstr>
      <vt:lpstr>پایتون مقدماتی</vt:lpstr>
      <vt:lpstr>کامپیوتر چیست؟</vt:lpstr>
      <vt:lpstr>تفاوت GPU  و CPU</vt:lpstr>
      <vt:lpstr>پایتون</vt:lpstr>
      <vt:lpstr>تفاوت GPU  و CPU</vt:lpstr>
      <vt:lpstr>1.0.9.17.44.423</vt:lpstr>
      <vt:lpstr>https://www.python.org/downloads/</vt:lpstr>
      <vt:lpstr>PowerPoint Presentation</vt:lpstr>
      <vt:lpstr>PowerPoint Presentation</vt:lpstr>
      <vt:lpstr>IDLE</vt:lpstr>
      <vt:lpstr>مفسر تعاملی</vt:lpstr>
      <vt:lpstr>اجرای اسکریپت</vt:lpstr>
      <vt:lpstr>1.جایگذاری عبارت وانواع داده: </vt:lpstr>
      <vt:lpstr>شِل تعاملی پایتون</vt:lpstr>
      <vt:lpstr>بیایید مساحت دایره را حساب کنیم:</vt:lpstr>
      <vt:lpstr>تفاوت دستورات پایتون با ریاضی</vt:lpstr>
      <vt:lpstr>تفاوت دستورات پایتون با ریاضی</vt:lpstr>
      <vt:lpstr>تفاوت دستورات پایتون با ریاضی</vt:lpstr>
      <vt:lpstr>تفاوت دستورات پایتون با ریاضی</vt:lpstr>
      <vt:lpstr>متغیرها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معادله در مقابل جایگذاری</vt:lpstr>
      <vt:lpstr>جایگذاری به طور کلی</vt:lpstr>
      <vt:lpstr>نام گذاری متغیرها</vt:lpstr>
      <vt:lpstr>تقدم محاسبات</vt:lpstr>
      <vt:lpstr>اعداد صحیح و اعشاری</vt:lpstr>
      <vt:lpstr>int و  float</vt:lpstr>
      <vt:lpstr>int</vt:lpstr>
      <vt:lpstr>float</vt:lpstr>
      <vt:lpstr>توابع از پیش تعریف شده</vt:lpstr>
      <vt:lpstr>تبدیل نوع داده به صورت صریح</vt:lpstr>
      <vt:lpstr>تفاوت محاسبات  int و float</vt:lpstr>
      <vt:lpstr>تفاوت محاسبات  int و float</vt:lpstr>
      <vt:lpstr>ارجاع به اشیا</vt:lpstr>
      <vt:lpstr>ارجاع به اشیا</vt:lpstr>
      <vt:lpstr>ارجاع به اشیا</vt:lpstr>
      <vt:lpstr>ارجاع به اشیا</vt:lpstr>
      <vt:lpstr>رشته‌ها stings</vt:lpstr>
      <vt:lpstr>رشته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رشته‌ها را می توان ترکیب کرد</vt:lpstr>
      <vt:lpstr>رشته‌ها را می توان ترکیب کرد</vt:lpstr>
      <vt:lpstr>رشته‌ها را می توان ترکیب کرد</vt:lpstr>
      <vt:lpstr>نوع داده</vt:lpstr>
      <vt:lpstr>نوع داده ترکیبی از مقادیر و عملیات روی آنها است.</vt:lpstr>
      <vt:lpstr>تبدیل نوع</vt:lpstr>
      <vt:lpstr>تبدیل نوع</vt:lpstr>
      <vt:lpstr>تبدیل نوع</vt:lpstr>
      <vt:lpstr>تبدیل اتوماتیک نوع داده</vt:lpstr>
      <vt:lpstr>داده های پایتون پویا هستند (Dynamic)</vt:lpstr>
      <vt:lpstr>2. ماژول‌، اسکریپت، و IO</vt:lpstr>
      <vt:lpstr> wind chill محاسبه‌ی سردی هوا </vt:lpstr>
      <vt:lpstr> wind chill محاسبه‌ی سردی هوا </vt:lpstr>
      <vt:lpstr>نگاهی به print</vt:lpstr>
      <vt:lpstr>انگیزه‌ای برای مود اسکریپت</vt:lpstr>
      <vt:lpstr>مود اسکریپت</vt:lpstr>
      <vt:lpstr>ماژول چیست؟</vt:lpstr>
      <vt:lpstr>ماژول WindChill.py</vt:lpstr>
      <vt:lpstr>اجرای ماژول</vt:lpstr>
      <vt:lpstr>آدرس‌دهی و اجرا در خط فرمان</vt:lpstr>
      <vt:lpstr>نوشتن چند خطی</vt:lpstr>
      <vt:lpstr>خوانایی ماژول: کامنت</vt:lpstr>
      <vt:lpstr>کامنت: روش استفاده</vt:lpstr>
      <vt:lpstr>کامنت و خوانایی</vt:lpstr>
      <vt:lpstr>خوانایی ماژول: کامنت</vt:lpstr>
      <vt:lpstr>داکسترینگ docstring</vt:lpstr>
      <vt:lpstr>داکسترینگ docstring</vt:lpstr>
      <vt:lpstr>بررسی ورودی‌های متفاوت</vt:lpstr>
      <vt:lpstr>به صورت دستی؟؟</vt:lpstr>
      <vt:lpstr>عبارت input</vt:lpstr>
      <vt:lpstr>بررسی ورودی‌های متفاوت</vt:lpstr>
      <vt:lpstr>بررسی ورودی‌های متفاوت</vt:lpstr>
      <vt:lpstr>Formatting</vt:lpstr>
      <vt:lpstr>پرینت بدون قالب‌دهی</vt:lpstr>
      <vt:lpstr>پرینت بدون قالب‌دهی</vt:lpstr>
      <vt:lpstr>قالب‌دهی %f</vt:lpstr>
      <vt:lpstr>قالب‌دهی %e</vt:lpstr>
      <vt:lpstr>قالب‌دهی %d</vt:lpstr>
      <vt:lpstr>قالب‌دهی %s</vt:lpstr>
      <vt:lpstr>قالب‌دهی بیش از یک عبارت</vt:lpstr>
      <vt:lpstr>چرا خوانایی مهم است؟</vt:lpstr>
      <vt:lpstr>نکته‌ای دیگر:</vt:lpstr>
      <vt:lpstr>مثال:</vt:lpstr>
      <vt:lpstr>( )</vt:lpstr>
      <vt:lpstr>(                       )</vt:lpstr>
      <vt:lpstr>(                           )</vt:lpstr>
      <vt:lpstr>ایده‌ی کلی وارد کردن ماژول</vt:lpstr>
      <vt:lpstr>یک روش بهتر</vt:lpstr>
      <vt:lpstr>خلاصه</vt:lpstr>
      <vt:lpstr>نوعی دیگر، بولی boolean</vt:lpstr>
      <vt:lpstr>عملگرها</vt:lpstr>
      <vt:lpstr>عملگرها</vt:lpstr>
      <vt:lpstr>عملگرها</vt:lpstr>
      <vt:lpstr>عملگرهای حسابی</vt:lpstr>
      <vt:lpstr>عملگرهای مقایسه ای</vt:lpstr>
      <vt:lpstr>عملگرهای منطقی</vt:lpstr>
      <vt:lpstr>عملگرهای رشته</vt:lpstr>
      <vt:lpstr>بک اپ</vt:lpstr>
      <vt:lpstr>شل در مقابل سکریپت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1.جایگذاری عبارت وانواع داده:</dc:title>
  <dc:creator>PC</dc:creator>
  <cp:lastModifiedBy>PC</cp:lastModifiedBy>
  <cp:revision>759</cp:revision>
  <dcterms:created xsi:type="dcterms:W3CDTF">2022-12-24T06:39:02Z</dcterms:created>
  <dcterms:modified xsi:type="dcterms:W3CDTF">2023-02-13T11:40:38Z</dcterms:modified>
</cp:coreProperties>
</file>