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304" r:id="rId4"/>
    <p:sldId id="315" r:id="rId5"/>
    <p:sldId id="305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256" r:id="rId15"/>
    <p:sldId id="258" r:id="rId16"/>
    <p:sldId id="259" r:id="rId17"/>
    <p:sldId id="260" r:id="rId18"/>
    <p:sldId id="301" r:id="rId19"/>
    <p:sldId id="264" r:id="rId20"/>
    <p:sldId id="265" r:id="rId21"/>
    <p:sldId id="266" r:id="rId22"/>
    <p:sldId id="261" r:id="rId23"/>
    <p:sldId id="302" r:id="rId24"/>
    <p:sldId id="267" r:id="rId25"/>
    <p:sldId id="303" r:id="rId26"/>
    <p:sldId id="270" r:id="rId27"/>
    <p:sldId id="271" r:id="rId28"/>
    <p:sldId id="272" r:id="rId29"/>
    <p:sldId id="279" r:id="rId30"/>
    <p:sldId id="280" r:id="rId31"/>
    <p:sldId id="281" r:id="rId32"/>
    <p:sldId id="282" r:id="rId33"/>
    <p:sldId id="283" r:id="rId34"/>
    <p:sldId id="284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2C88-3F37-4463-8279-4CD5E872743B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3639" y="261290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یادآوری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638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71" y="1690688"/>
            <a:ext cx="7882457" cy="39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6" y="1690687"/>
            <a:ext cx="10078132" cy="48842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527008" y="1863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خسته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48771" y="1912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خوابالو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4102" y="1912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بی‌حال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270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22" y="1576846"/>
            <a:ext cx="8686755" cy="4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69" y="1589088"/>
            <a:ext cx="9023774" cy="47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745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823" y="113283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67988" y="1473086"/>
            <a:ext cx="7750629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371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3509" y="1565140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9721" y="2976798"/>
            <a:ext cx="8712926" cy="2493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</a:t>
            </a:r>
            <a:r>
              <a:rPr lang="en-US" sz="2800" dirty="0" smtClean="0">
                <a:latin typeface="Source Code Pro" panose="020B0509030403020204" pitchFamily="49" charset="0"/>
              </a:rPr>
              <a:t>input</a:t>
            </a:r>
            <a:r>
              <a:rPr lang="en-US" sz="2800" dirty="0">
                <a:latin typeface="Source Code Pro" panose="020B0509030403020204" pitchFamily="49" charset="0"/>
              </a:rPr>
              <a:t>(‘Enter a pos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a%2==0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05" y="3913094"/>
            <a:ext cx="1120716" cy="1557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115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8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03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76005" y="1327606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عدد مثبت است کاری را انجام دهد.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32" y="1776041"/>
            <a:ext cx="32004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8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230643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338277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245148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247076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667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7560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8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2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71886" y="248194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58073" y="4136121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69277" y="496388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6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شرطی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if(a%2 != 0):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978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1779958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285630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1373" y="443372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1925008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1944290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35946" y="3682635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6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0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434" y="34427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887" y="131329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743" y="238963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5887" y="396705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0460" y="145834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41620" y="147762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50460" y="3215971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0460" y="554447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print(“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chiz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digar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!”) </a:t>
            </a:r>
          </a:p>
        </p:txBody>
      </p:sp>
    </p:spTree>
    <p:extLst>
      <p:ext uri="{BB962C8B-B14F-4D97-AF65-F5344CB8AC3E}">
        <p14:creationId xmlns:p14="http://schemas.microsoft.com/office/powerpoint/2010/main" val="259453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2" y="316413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تورفتگی مهم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6" y="1609064"/>
            <a:ext cx="9149439" cy="386282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931" y="418267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931" y="272877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960" y="27364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96733" y="420404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734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98617" y="168603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دو کاراکتر آخر یک رشته را با </a:t>
            </a:r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4909" y="3013753"/>
            <a:ext cx="6428376" cy="1059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latin typeface="Source Code Pro" panose="020B0509030403020204" pitchFamily="49" charset="0"/>
              </a:rPr>
              <a:t>s = s[0:2] + ’y’ 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0336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 اصلاح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29245" y="1331377"/>
            <a:ext cx="7680960" cy="10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چنانچه دو کاراکتر آخر یک رشته “</a:t>
            </a:r>
            <a:r>
              <a:rPr lang="en-US" sz="2400" b="1" dirty="0" err="1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 باشد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 وگرنه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“g”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شود.</a:t>
            </a:r>
            <a:endParaRPr lang="en-US" sz="1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5537" y="2715207"/>
            <a:ext cx="6428376" cy="4019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if s</a:t>
            </a:r>
            <a:r>
              <a:rPr lang="en-US" sz="3200" dirty="0" smtClean="0">
                <a:latin typeface="Source Code Pro" panose="020B0509030403020204" pitchFamily="49" charset="0"/>
              </a:rPr>
              <a:t>[-2:]==‘</a:t>
            </a:r>
            <a:r>
              <a:rPr lang="en-US" sz="3200" dirty="0" err="1" smtClean="0">
                <a:latin typeface="Source Code Pro" panose="020B0509030403020204" pitchFamily="49" charset="0"/>
              </a:rPr>
              <a:t>sy</a:t>
            </a:r>
            <a:r>
              <a:rPr lang="en-US" sz="3200" dirty="0">
                <a:latin typeface="Source Code Pro" panose="020B0509030403020204" pitchFamily="49" charset="0"/>
              </a:rPr>
              <a:t>’: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s[0</a:t>
            </a:r>
            <a:r>
              <a:rPr lang="en-US" sz="3200" dirty="0" smtClean="0">
                <a:latin typeface="Source Code Pro" panose="020B0509030403020204" pitchFamily="49" charset="0"/>
              </a:rPr>
              <a:t>:-2] </a:t>
            </a:r>
            <a:r>
              <a:rPr lang="en-US" sz="3200" dirty="0">
                <a:latin typeface="Source Code Pro" panose="020B0509030403020204" pitchFamily="49" charset="0"/>
              </a:rPr>
              <a:t>+ </a:t>
            </a:r>
            <a:r>
              <a:rPr lang="en-US" sz="3200" dirty="0" smtClean="0">
                <a:latin typeface="Source Code Pro" panose="020B0509030403020204" pitchFamily="49" charset="0"/>
              </a:rPr>
              <a:t>’y</a:t>
            </a:r>
            <a:r>
              <a:rPr lang="en-US" sz="3200" dirty="0">
                <a:latin typeface="Source Code Pro" panose="020B0509030403020204" pitchFamily="49" charset="0"/>
              </a:rPr>
              <a:t>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 + ‘g’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print(s,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)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4040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 بیش از دو خروجی؟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93492" y="1756229"/>
            <a:ext cx="2523309" cy="3280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A   90-100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B  80-89 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C  70-79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U  &lt;70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412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5748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896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کم‌تر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بیشتر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مخالف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بزرگتر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کوچکتر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6279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شاخه 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381" y="1598136"/>
            <a:ext cx="6705238" cy="452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int(input(‘Score: ‘))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</a:t>
            </a:r>
            <a:r>
              <a:rPr lang="en-US" sz="2800" dirty="0" smtClean="0">
                <a:latin typeface="Source Code Pro" panose="020B0509030403020204" pitchFamily="49" charset="0"/>
              </a:rPr>
              <a:t>90&lt;=x&lt;=100: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‘A’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80&lt;=x&lt;90: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‘B’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70&lt;=x&lt;=80: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‘C’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‘U’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grade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7762" y="6373675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elif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” </a:t>
            </a:r>
            <a:r>
              <a:rPr lang="fa-IR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==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 “else if”’</a:t>
            </a:r>
          </a:p>
        </p:txBody>
      </p:sp>
    </p:spTree>
    <p:extLst>
      <p:ext uri="{BB962C8B-B14F-4D97-AF65-F5344CB8AC3E}">
        <p14:creationId xmlns:p14="http://schemas.microsoft.com/office/powerpoint/2010/main" val="3295067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077" y="6288613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>
                <a:cs typeface="B Yekan" panose="00000400000000000000" pitchFamily="2" charset="-78"/>
              </a:rPr>
              <a:t>فقط یکی از جعبه‌های سبز اجرا خواهد شد.‌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21" y="1691165"/>
            <a:ext cx="5604611" cy="4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8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044356"/>
            <a:ext cx="6214927" cy="43206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40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34" y="1564950"/>
            <a:ext cx="5716186" cy="48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7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بدون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51" y="1472246"/>
            <a:ext cx="5255552" cy="50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7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پالیندروم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4600" y="19616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یک کلمه چهار حرفی </a:t>
            </a:r>
            <a:r>
              <a:rPr lang="fa-IR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پالیندروم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 به صورت زیر است: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733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ABBA</a:t>
            </a:r>
            <a:endParaRPr lang="fa-IR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8CF3CC-EE1C-5AD7-4DBF-B731252D91BC}"/>
              </a:ext>
            </a:extLst>
          </p:cNvPr>
          <p:cNvSpPr txBox="1">
            <a:spLocks/>
          </p:cNvSpPr>
          <p:nvPr/>
        </p:nvSpPr>
        <p:spPr>
          <a:xfrm>
            <a:off x="838200" y="4058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ABBA</a:t>
            </a:r>
            <a:endParaRPr lang="fa-IR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636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7609" y="2120650"/>
            <a:ext cx="6705238" cy="2727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s = input(‘length-4 string: ‘)</a:t>
            </a:r>
          </a:p>
          <a:p>
            <a:r>
              <a:rPr lang="en-US" sz="2800" dirty="0"/>
              <a:t>if (s[0]==s[3]) and (s[1]==s[2]):</a:t>
            </a:r>
          </a:p>
          <a:p>
            <a:r>
              <a:rPr lang="en-US" sz="2800" dirty="0"/>
              <a:t>	print(‘palindrome’) </a:t>
            </a:r>
          </a:p>
          <a:p>
            <a:r>
              <a:rPr lang="en-US" sz="2800" dirty="0"/>
              <a:t>else: </a:t>
            </a:r>
          </a:p>
          <a:p>
            <a:r>
              <a:rPr lang="en-US" sz="2800" dirty="0"/>
              <a:t>	print(‘not a palindrome’ )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2843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داخل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87" y="1843316"/>
            <a:ext cx="6054080" cy="2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4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6009" y="1859393"/>
            <a:ext cx="6705238" cy="3220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input(‘x: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L = input(‘L: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R = input(‘R: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(L&lt;=x) and (x&lt;=R):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‘Inside’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print 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‘Outside’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460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0" y="1569835"/>
            <a:ext cx="6890312" cy="41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420078"/>
            <a:ext cx="4197532" cy="1433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889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01" y="1343797"/>
            <a:ext cx="8541252" cy="49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5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متغیر بولی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54" y="2656115"/>
            <a:ext cx="7894946" cy="1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5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204685" y="2795452"/>
            <a:ext cx="9144000" cy="115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Jupyter</a:t>
            </a:r>
            <a:r>
              <a:rPr lang="en-US" dirty="0">
                <a:solidFill>
                  <a:schemeClr val="tx2"/>
                </a:solidFill>
                <a:latin typeface="Source Code Pro" panose="020B0509030403020204" pitchFamily="49" charset="0"/>
              </a:rPr>
              <a:t> Notebook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4685" y="1479640"/>
            <a:ext cx="9144000" cy="131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Colab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822" y="4111264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822" y="4490087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819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4" y="-1574"/>
            <a:ext cx="8522947" cy="6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8" y="2168434"/>
            <a:ext cx="9469493" cy="2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551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40" y="1895340"/>
            <a:ext cx="7076547" cy="46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&gt;&gt;&gt; s 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&gt;&gt;&gt; s ==‘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True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&gt;&gt;&gt;s ==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 ‘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False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559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&gt;&gt;&gt; s = ‘Dog’</a:t>
            </a:r>
          </a:p>
          <a:p>
            <a:r>
              <a:rPr lang="en-US" sz="3200" dirty="0"/>
              <a:t>&gt;&gt;&gt; s &gt;‘Horse’</a:t>
            </a:r>
          </a:p>
          <a:p>
            <a:r>
              <a:rPr lang="en-US" sz="3200" dirty="0"/>
              <a:t>False</a:t>
            </a:r>
          </a:p>
          <a:p>
            <a:r>
              <a:rPr lang="en-US" sz="3200" dirty="0"/>
              <a:t>&gt;&gt;&gt; s &lt; ‘Horse’ True</a:t>
            </a:r>
          </a:p>
          <a:p>
            <a:r>
              <a:rPr lang="en-US" sz="3200" dirty="0"/>
              <a:t>&gt;&gt;&gt; s &lt; ‘dog’</a:t>
            </a:r>
          </a:p>
          <a:p>
            <a:r>
              <a:rPr lang="en-US" sz="3200" dirty="0"/>
              <a:t>True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8570" y="6488668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‘ 0123456789ABCDEFGHIJKLMNOPQRSTUVWXYZabcdefghijklmnopqrstuvwxyz’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170" y="6119336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این عملگر با توجه به جایگاه کاراکتر در بین حروف الفبا عمل می‌کند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260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3" y="1818515"/>
            <a:ext cx="8087854" cy="43821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57120" y="706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در عمل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104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مساله‌ای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3606" y="1494973"/>
            <a:ext cx="8829040" cy="779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فرض کنید دو رشته‌ی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s1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s2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داریم، برنامه‌ای بنویسید که با توجه به ترتیب حروف الفبا در خط‌های متفاوت آن دو رشته را نمایش دهد.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2" y="2612575"/>
            <a:ext cx="7690394" cy="38605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6012" y="5050970"/>
            <a:ext cx="3473268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آیا این عبارت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است؟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5500" y="4499291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5499" y="494465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85702" y="3642554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5701" y="319207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910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586</Words>
  <Application>Microsoft Office PowerPoint</Application>
  <PresentationFormat>Widescreen</PresentationFormat>
  <Paragraphs>162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یادآوری</vt:lpstr>
      <vt:lpstr>نوعی دیگر، بولی boolean</vt:lpstr>
      <vt:lpstr>عملگرهای مقایسه‌ای (رابطه‌ای)</vt:lpstr>
      <vt:lpstr>عملگرهای منطقی</vt:lpstr>
      <vt:lpstr>عملگرهای مقایسه‌ای (رابطه‌ای)</vt:lpstr>
      <vt:lpstr>عملگرهای بولی از مقایسه‌ها</vt:lpstr>
      <vt:lpstr>عملگرهای بولی از مقایسه‌ها</vt:lpstr>
      <vt:lpstr>عملگرهای مقایسه‌ای در عمل</vt:lpstr>
      <vt:lpstr>مساله‌ای دیگر</vt:lpstr>
      <vt:lpstr>and</vt:lpstr>
      <vt:lpstr>or</vt:lpstr>
      <vt:lpstr>عملگر and</vt:lpstr>
      <vt:lpstr>عملگر and</vt:lpstr>
      <vt:lpstr>اجرای شرطی</vt:lpstr>
      <vt:lpstr>انگیزه</vt:lpstr>
      <vt:lpstr>انگیزه</vt:lpstr>
      <vt:lpstr>انگیزه</vt:lpstr>
      <vt:lpstr>ساختار if</vt:lpstr>
      <vt:lpstr>فاصله و تورفتگی</vt:lpstr>
      <vt:lpstr>فاصله و تورفتگی</vt:lpstr>
      <vt:lpstr>فاصله و تورفتگی</vt:lpstr>
      <vt:lpstr>حل شرطی</vt:lpstr>
      <vt:lpstr>ساختار if-else</vt:lpstr>
      <vt:lpstr>If-else</vt:lpstr>
      <vt:lpstr>ساختار if-else</vt:lpstr>
      <vt:lpstr>تورفتگی مهم است</vt:lpstr>
      <vt:lpstr>مثالی دیگر</vt:lpstr>
      <vt:lpstr>مثال اصلاح شده</vt:lpstr>
      <vt:lpstr>مقادیر بیش از دو خروجی؟</vt:lpstr>
      <vt:lpstr>چند شاخه شرطی</vt:lpstr>
      <vt:lpstr>If-else  استاندارد</vt:lpstr>
      <vt:lpstr>If-elif  استاندارد</vt:lpstr>
      <vt:lpstr>چندین elif</vt:lpstr>
      <vt:lpstr>چندین  elif بدون else</vt:lpstr>
      <vt:lpstr>پالیندروم</vt:lpstr>
      <vt:lpstr>حل پالیندورم</vt:lpstr>
      <vt:lpstr>نقطه داخل است</vt:lpstr>
      <vt:lpstr>حل پالیندورم</vt:lpstr>
      <vt:lpstr>عملگر not</vt:lpstr>
      <vt:lpstr>عملگر not</vt:lpstr>
      <vt:lpstr>متغیر بولی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اجرای شرطی</dc:title>
  <dc:creator>PC</dc:creator>
  <cp:lastModifiedBy>PC</cp:lastModifiedBy>
  <cp:revision>33</cp:revision>
  <dcterms:created xsi:type="dcterms:W3CDTF">2023-02-27T05:59:07Z</dcterms:created>
  <dcterms:modified xsi:type="dcterms:W3CDTF">2023-02-27T06:36:38Z</dcterms:modified>
</cp:coreProperties>
</file>