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A5B4-8C98-4F23-932A-8231BBCADA2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778C-7B8E-4C7C-978D-B94275217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606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A5B4-8C98-4F23-932A-8231BBCADA2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778C-7B8E-4C7C-978D-B94275217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6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A5B4-8C98-4F23-932A-8231BBCADA2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778C-7B8E-4C7C-978D-B94275217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8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A5B4-8C98-4F23-932A-8231BBCADA2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778C-7B8E-4C7C-978D-B94275217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17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A5B4-8C98-4F23-932A-8231BBCADA2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778C-7B8E-4C7C-978D-B94275217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861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A5B4-8C98-4F23-932A-8231BBCADA2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778C-7B8E-4C7C-978D-B94275217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471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A5B4-8C98-4F23-932A-8231BBCADA2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778C-7B8E-4C7C-978D-B94275217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791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A5B4-8C98-4F23-932A-8231BBCADA2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778C-7B8E-4C7C-978D-B94275217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445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A5B4-8C98-4F23-932A-8231BBCADA2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778C-7B8E-4C7C-978D-B94275217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91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A5B4-8C98-4F23-932A-8231BBCADA2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778C-7B8E-4C7C-978D-B94275217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9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51A5B4-8C98-4F23-932A-8231BBCADA2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B778C-7B8E-4C7C-978D-B94275217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1A5B4-8C98-4F23-932A-8231BBCADA28}" type="datetimeFigureOut">
              <a:rPr lang="en-US" smtClean="0"/>
              <a:t>1/17/2023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6B778C-7B8E-4C7C-978D-B94275217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33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6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تاپل</a:t>
            </a:r>
            <a:endParaRPr lang="en-US" sz="66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10200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86038" y="1120139"/>
            <a:ext cx="9144000" cy="766763"/>
          </a:xfrm>
        </p:spPr>
        <p:txBody>
          <a:bodyPr>
            <a:normAutofit/>
          </a:bodyPr>
          <a:lstStyle/>
          <a:p>
            <a:r>
              <a:rPr lang="fa-IR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ساخت تاپل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4984612" y="1906519"/>
            <a:ext cx="4419808" cy="7079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a &lt;class '</a:t>
            </a:r>
            <a:r>
              <a:rPr lang="en-US" altLang="en-US" sz="2400" b="1" dirty="0" err="1">
                <a:solidFill>
                  <a:srgbClr val="FF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str</a:t>
            </a:r>
            <a:r>
              <a:rPr lang="en-US" alt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'&gt;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3558" y="4427673"/>
            <a:ext cx="44807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en-US" sz="2800" b="1" dirty="0">
                <a:latin typeface="Source Code Pro" panose="020B0509030403020204" pitchFamily="49" charset="0"/>
                <a:cs typeface="Courier New" panose="02070309020205020404" pitchFamily="49" charset="0"/>
              </a:rPr>
              <a:t>t2 = ('a',)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en-US" sz="2800" b="1" dirty="0">
                <a:latin typeface="Source Code Pro" panose="020B0509030403020204" pitchFamily="49" charset="0"/>
                <a:cs typeface="Courier New" panose="02070309020205020404" pitchFamily="49" charset="0"/>
              </a:rPr>
              <a:t>print (t2, type(t2))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>
            <a:off x="4884272" y="4633371"/>
            <a:ext cx="4425844" cy="10980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FF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'a',) &lt;</a:t>
            </a:r>
            <a:r>
              <a:rPr lang="en-US" alt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class 'tuple</a:t>
            </a:r>
            <a:r>
              <a:rPr lang="en-US" altLang="en-US" sz="2400" b="1" dirty="0">
                <a:solidFill>
                  <a:srgbClr val="FF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'&gt;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400" b="1" dirty="0" smtClean="0">
              <a:solidFill>
                <a:srgbClr val="FF0000"/>
              </a:solidFill>
              <a:latin typeface="Source Code Pro" panose="020B05090304030202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07598" y="5980342"/>
            <a:ext cx="7596822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تاپل با یک مولفه به یک کاما نیاز دارد</a:t>
            </a:r>
            <a:endParaRPr lang="en-US" sz="2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059586" y="3389541"/>
            <a:ext cx="5214043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آیا این تاپل است؟</a:t>
            </a:r>
            <a:endParaRPr lang="en-US" sz="24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5780" y="1886902"/>
            <a:ext cx="448071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en-US" sz="2800" b="1" dirty="0">
                <a:latin typeface="Source Code Pro" panose="020B0509030403020204" pitchFamily="49" charset="0"/>
                <a:cs typeface="Courier New" panose="02070309020205020404" pitchFamily="49" charset="0"/>
              </a:rPr>
              <a:t>t1 = ('a')</a:t>
            </a:r>
          </a:p>
          <a:p>
            <a:pPr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en-US" sz="2800" b="1" dirty="0">
                <a:latin typeface="Source Code Pro" panose="020B0509030403020204" pitchFamily="49" charset="0"/>
                <a:cs typeface="Courier New" panose="02070309020205020404" pitchFamily="49" charset="0"/>
              </a:rPr>
              <a:t>print (t1, type(t1</a:t>
            </a:r>
            <a:r>
              <a:rPr lang="en-US" altLang="en-US" sz="2800" b="1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))</a:t>
            </a:r>
            <a:endParaRPr lang="en-US" altLang="en-US" sz="2800" b="1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863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 animBg="1"/>
      <p:bldP spid="11" grpId="0" animBg="1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86038" y="1120139"/>
            <a:ext cx="9144000" cy="766763"/>
          </a:xfrm>
        </p:spPr>
        <p:txBody>
          <a:bodyPr>
            <a:normAutofit/>
          </a:bodyPr>
          <a:lstStyle/>
          <a:p>
            <a:r>
              <a:rPr lang="fa-IR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ساخت تاپل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13" name="Content Placeholder 2"/>
          <p:cNvSpPr txBox="1">
            <a:spLocks/>
          </p:cNvSpPr>
          <p:nvPr/>
        </p:nvSpPr>
        <p:spPr>
          <a:xfrm>
            <a:off x="342900" y="2358491"/>
            <a:ext cx="4467885" cy="415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en-US" sz="2800" b="1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t3 = tuple('a')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en-US" sz="2800" b="1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print (t3, type(t3))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endParaRPr lang="en-US" altLang="en-US" sz="2800" b="1" dirty="0" smtClean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endParaRPr lang="en-US" altLang="en-US" sz="2800" b="1" dirty="0" smtClean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en-US" sz="2800" b="1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empty = tuple()</a:t>
            </a:r>
          </a:p>
          <a:p>
            <a:pPr algn="l">
              <a:spcBef>
                <a:spcPts val="600"/>
              </a:spcBef>
              <a:spcAft>
                <a:spcPts val="600"/>
              </a:spcAft>
              <a:buFont typeface="Wingdings 2" panose="05020102010507070707" pitchFamily="18" charset="2"/>
              <a:buNone/>
            </a:pPr>
            <a:r>
              <a:rPr lang="en-US" altLang="en-US" sz="2800" b="1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print (empty)</a:t>
            </a:r>
          </a:p>
          <a:p>
            <a:pPr algn="l">
              <a:buFont typeface="Wingdings 2" panose="05020102010507070707" pitchFamily="18" charset="2"/>
              <a:buNone/>
            </a:pPr>
            <a:endParaRPr lang="en-US" altLang="en-US" sz="2800" b="1" dirty="0" smtClean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algn="l">
              <a:buFont typeface="Wingdings 2" panose="05020102010507070707" pitchFamily="18" charset="2"/>
              <a:buNone/>
            </a:pPr>
            <a:endParaRPr lang="en-US" altLang="en-US" sz="2800" b="1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Content Placeholder 2"/>
          <p:cNvSpPr txBox="1">
            <a:spLocks/>
          </p:cNvSpPr>
          <p:nvPr/>
        </p:nvSpPr>
        <p:spPr bwMode="auto">
          <a:xfrm>
            <a:off x="4801732" y="2553563"/>
            <a:ext cx="4467885" cy="4156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1pPr>
            <a:lvl2pPr marL="742950" indent="-28575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2pPr>
            <a:lvl3pPr marL="11430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3pPr>
            <a:lvl4pPr marL="16002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4pPr>
            <a:lvl5pPr marL="2057400" indent="-2286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34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 2" panose="05020102010507070707" pitchFamily="18" charset="2"/>
              <a:buNone/>
            </a:pPr>
            <a:endParaRPr lang="en-US" altLang="en-US" sz="2400" b="1" dirty="0" smtClean="0">
              <a:solidFill>
                <a:srgbClr val="FF0000"/>
              </a:solidFill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altLang="en-US" sz="2400" b="1" dirty="0">
                <a:solidFill>
                  <a:srgbClr val="FF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'a',) &lt;class 'tuple'&gt;</a:t>
            </a:r>
          </a:p>
          <a:p>
            <a:pPr>
              <a:buFont typeface="Wingdings 2" panose="05020102010507070707" pitchFamily="18" charset="2"/>
              <a:buNone/>
            </a:pPr>
            <a:endParaRPr lang="en-US" altLang="en-US" sz="2400" b="1" dirty="0" smtClean="0">
              <a:solidFill>
                <a:srgbClr val="FF0000"/>
              </a:solidFill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endParaRPr lang="en-US" altLang="en-US" sz="2400" b="1" dirty="0" smtClean="0">
              <a:solidFill>
                <a:srgbClr val="FF0000"/>
              </a:solidFill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endParaRPr lang="en-US" altLang="en-US" sz="2400" b="1" dirty="0" smtClean="0">
              <a:solidFill>
                <a:srgbClr val="FF0000"/>
              </a:solidFill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76071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86038" y="1120139"/>
            <a:ext cx="9144000" cy="766763"/>
          </a:xfrm>
        </p:spPr>
        <p:txBody>
          <a:bodyPr>
            <a:normAutofit/>
          </a:bodyPr>
          <a:lstStyle/>
          <a:p>
            <a:r>
              <a:rPr lang="fa-IR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ساخت تاپل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0" y="250666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 2" panose="05020102010507070707" pitchFamily="18" charset="2"/>
              <a:buNone/>
            </a:pPr>
            <a:r>
              <a:rPr lang="en-US" altLang="en-US" sz="2800" b="1" dirty="0" err="1" smtClean="0"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aList</a:t>
            </a:r>
            <a:r>
              <a:rPr lang="en-US" altLang="en-US" sz="2800" b="1" dirty="0" smtClean="0"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[1, 2, 3, 4]</a:t>
            </a:r>
          </a:p>
          <a:p>
            <a:pPr algn="l">
              <a:buFont typeface="Wingdings 2" panose="05020102010507070707" pitchFamily="18" charset="2"/>
              <a:buNone/>
            </a:pPr>
            <a:r>
              <a:rPr lang="en-US" altLang="en-US" sz="2800" b="1" dirty="0" err="1" smtClean="0"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aTuple</a:t>
            </a:r>
            <a:r>
              <a:rPr lang="en-US" altLang="en-US" sz="2800" b="1" dirty="0" smtClean="0"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tuple(</a:t>
            </a:r>
            <a:r>
              <a:rPr lang="en-US" altLang="en-US" sz="2800" b="1" dirty="0" err="1" smtClean="0"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aList</a:t>
            </a:r>
            <a:r>
              <a:rPr lang="en-US" altLang="en-US" sz="2800" b="1" dirty="0" smtClean="0"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pPr algn="l">
              <a:buFont typeface="Wingdings 2" panose="05020102010507070707" pitchFamily="18" charset="2"/>
              <a:buNone/>
            </a:pPr>
            <a:r>
              <a:rPr lang="en-US" altLang="en-US" sz="2800" b="1" dirty="0" smtClean="0"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print (</a:t>
            </a:r>
            <a:r>
              <a:rPr lang="en-US" altLang="en-US" sz="2800" b="1" dirty="0" err="1" smtClean="0"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aTuple</a:t>
            </a:r>
            <a:r>
              <a:rPr lang="en-US" altLang="en-US" sz="2800" b="1" dirty="0" smtClean="0"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pPr algn="l">
              <a:buFont typeface="Wingdings 2" panose="05020102010507070707" pitchFamily="18" charset="2"/>
              <a:buNone/>
            </a:pPr>
            <a:endParaRPr lang="en-US" altLang="en-US" sz="2800" b="1" dirty="0" smtClean="0">
              <a:latin typeface="Source Code Pro" panose="020B05090304030202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algn="l">
              <a:buFont typeface="Wingdings 2" panose="05020102010507070707" pitchFamily="18" charset="2"/>
              <a:buNone/>
            </a:pPr>
            <a:r>
              <a:rPr lang="en-US" altLang="en-US" sz="2800" b="1" dirty="0" err="1" smtClean="0"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aStr</a:t>
            </a:r>
            <a:r>
              <a:rPr lang="en-US" altLang="en-US" sz="2800" b="1" dirty="0" smtClean="0"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 = 'parrot'</a:t>
            </a:r>
          </a:p>
          <a:p>
            <a:pPr algn="l">
              <a:buFont typeface="Wingdings 2" panose="05020102010507070707" pitchFamily="18" charset="2"/>
              <a:buNone/>
            </a:pPr>
            <a:r>
              <a:rPr lang="en-US" altLang="en-US" sz="2800" b="1" dirty="0" smtClean="0"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aTuple2 = tuple(</a:t>
            </a:r>
            <a:r>
              <a:rPr lang="en-US" altLang="en-US" sz="2800" b="1" dirty="0" err="1" smtClean="0"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aStr</a:t>
            </a:r>
            <a:r>
              <a:rPr lang="en-US" altLang="en-US" sz="2800" b="1" dirty="0" smtClean="0"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)</a:t>
            </a:r>
          </a:p>
          <a:p>
            <a:pPr algn="l">
              <a:buFont typeface="Wingdings 2" panose="05020102010507070707" pitchFamily="18" charset="2"/>
              <a:buNone/>
            </a:pPr>
            <a:r>
              <a:rPr lang="en-US" altLang="en-US" sz="2800" b="1" dirty="0" smtClean="0"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print (aTuple2)</a:t>
            </a:r>
            <a:endParaRPr lang="en-US" altLang="en-US" sz="2800" b="1" dirty="0">
              <a:latin typeface="Source Code Pro" panose="020B05090304030202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053587" y="2594718"/>
            <a:ext cx="3259251" cy="523220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a-IR" sz="2800" dirty="0" smtClean="0">
                <a:cs typeface="B Yekan" panose="00000400000000000000" pitchFamily="2" charset="-78"/>
              </a:rPr>
              <a:t>چه نوع داده‌ای می‌دهد؟</a:t>
            </a:r>
            <a:endParaRPr lang="en-US" sz="2800" dirty="0">
              <a:cs typeface="B Yeka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022262" y="3666924"/>
            <a:ext cx="203132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FF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1, 2, 3, 4</a:t>
            </a:r>
            <a:r>
              <a:rPr lang="en-US" sz="20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)</a:t>
            </a:r>
            <a:endParaRPr lang="en-US" sz="2000" b="1" dirty="0">
              <a:solidFill>
                <a:srgbClr val="FF0000"/>
              </a:solidFill>
              <a:latin typeface="Source Code Pro" panose="020B05090304030202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714036" y="4718883"/>
            <a:ext cx="48013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('p', 'a', 'r', 'r', 'o', 't')</a:t>
            </a:r>
          </a:p>
        </p:txBody>
      </p:sp>
    </p:spTree>
    <p:extLst>
      <p:ext uri="{BB962C8B-B14F-4D97-AF65-F5344CB8AC3E}">
        <p14:creationId xmlns:p14="http://schemas.microsoft.com/office/powerpoint/2010/main" val="283074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54618" y="2537459"/>
            <a:ext cx="9144000" cy="766763"/>
          </a:xfrm>
        </p:spPr>
        <p:txBody>
          <a:bodyPr>
            <a:normAutofit/>
          </a:bodyPr>
          <a:lstStyle/>
          <a:p>
            <a:r>
              <a:rPr lang="fa-IR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اندیس دهی و برش تاپل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649672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0318" y="388619"/>
            <a:ext cx="9144000" cy="766763"/>
          </a:xfrm>
        </p:spPr>
        <p:txBody>
          <a:bodyPr>
            <a:normAutofit/>
          </a:bodyPr>
          <a:lstStyle/>
          <a:p>
            <a:r>
              <a:rPr lang="fa-IR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اندیس دهی تاپل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25830" y="2008505"/>
            <a:ext cx="8561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8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cheeses = ('</a:t>
            </a:r>
            <a:r>
              <a:rPr lang="en-US" altLang="en-US" sz="28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swiss</a:t>
            </a:r>
            <a:r>
              <a:rPr lang="en-US" altLang="en-US" sz="28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', 'cheddar',</a:t>
            </a:r>
          </a:p>
          <a:p>
            <a:pPr algn="l"/>
            <a:r>
              <a:rPr lang="en-US" altLang="en-US" sz="28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        'ricotta', 'gouda')</a:t>
            </a:r>
          </a:p>
          <a:p>
            <a:pPr algn="l"/>
            <a:r>
              <a:rPr lang="en-US" altLang="en-US" sz="2800" dirty="0" smtClean="0"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print (cheeses[0])</a:t>
            </a:r>
          </a:p>
          <a:p>
            <a:pPr algn="l"/>
            <a:endParaRPr lang="en-US" altLang="en-US" sz="2800" dirty="0" smtClean="0">
              <a:latin typeface="Source Code Pro" panose="020B05090304030202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algn="l"/>
            <a:r>
              <a:rPr lang="en-US" altLang="en-US" sz="2800" dirty="0" smtClean="0"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cheeses[0] = </a:t>
            </a:r>
            <a:r>
              <a:rPr lang="en-US" altLang="en-US" sz="28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8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swiss</a:t>
            </a:r>
            <a:r>
              <a:rPr lang="en-US" altLang="en-US" sz="2800" dirty="0" smtClean="0"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'</a:t>
            </a:r>
            <a:endParaRPr lang="en-US" altLang="en-US" sz="2800" dirty="0">
              <a:solidFill>
                <a:srgbClr val="FF0000"/>
              </a:solidFill>
              <a:latin typeface="Source Code Pro" panose="020B05090304030202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0" y="3641249"/>
            <a:ext cx="3390900" cy="1085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cs typeface="B Yekan" panose="00000400000000000000" pitchFamily="2" charset="-78"/>
              </a:rPr>
              <a:t>چه اتفاقی می‌افتد؟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8080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40318" y="388619"/>
            <a:ext cx="9144000" cy="766763"/>
          </a:xfrm>
        </p:spPr>
        <p:txBody>
          <a:bodyPr>
            <a:normAutofit/>
          </a:bodyPr>
          <a:lstStyle/>
          <a:p>
            <a:r>
              <a:rPr lang="fa-IR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اندیس دهی تاپل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925830" y="2008505"/>
            <a:ext cx="85610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en-US" sz="28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cheeses = ('</a:t>
            </a:r>
            <a:r>
              <a:rPr lang="en-US" altLang="en-US" sz="28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swiss</a:t>
            </a:r>
            <a:r>
              <a:rPr lang="en-US" altLang="en-US" sz="28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', 'cheddar',</a:t>
            </a:r>
          </a:p>
          <a:p>
            <a:pPr algn="l"/>
            <a:r>
              <a:rPr lang="en-US" altLang="en-US" sz="28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          'ricotta', 'gouda')</a:t>
            </a:r>
          </a:p>
          <a:p>
            <a:pPr algn="l"/>
            <a:r>
              <a:rPr lang="en-US" altLang="en-US" sz="2800" dirty="0" smtClean="0"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print (cheeses[0])</a:t>
            </a:r>
          </a:p>
          <a:p>
            <a:pPr algn="l"/>
            <a:endParaRPr lang="en-US" altLang="en-US" sz="2800" dirty="0" smtClean="0">
              <a:latin typeface="Source Code Pro" panose="020B05090304030202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algn="l"/>
            <a:r>
              <a:rPr lang="en-US" altLang="en-US" sz="2800" dirty="0" smtClean="0"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cheeses[0] = </a:t>
            </a:r>
            <a:r>
              <a:rPr lang="en-US" altLang="en-US" sz="28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'</a:t>
            </a:r>
            <a:r>
              <a:rPr lang="en-US" altLang="en-US" sz="28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swiss</a:t>
            </a:r>
            <a:r>
              <a:rPr lang="en-US" altLang="en-US" sz="2800" dirty="0" smtClean="0"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'</a:t>
            </a:r>
            <a:endParaRPr lang="en-US" altLang="en-US" sz="2800" dirty="0">
              <a:solidFill>
                <a:srgbClr val="FF0000"/>
              </a:solidFill>
              <a:latin typeface="Source Code Pro" panose="020B0509030403020204" pitchFamily="49" charset="0"/>
              <a:ea typeface="ＭＳ Ｐゴシック" panose="020B0600070205080204" pitchFamily="34" charset="-128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0" y="3641249"/>
            <a:ext cx="3390900" cy="1085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dirty="0" smtClean="0">
                <a:cs typeface="B Yekan" panose="00000400000000000000" pitchFamily="2" charset="-78"/>
              </a:rPr>
              <a:t>چه اتفاقی می‌افتد؟</a:t>
            </a:r>
            <a:endParaRPr lang="en-US" sz="2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96892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05890" y="2714784"/>
            <a:ext cx="9144000" cy="766763"/>
          </a:xfrm>
        </p:spPr>
        <p:txBody>
          <a:bodyPr>
            <a:normAutofit/>
          </a:bodyPr>
          <a:lstStyle/>
          <a:p>
            <a:r>
              <a:rPr lang="fa-IR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عملگرهای تاپل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7375759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188720" y="497364"/>
            <a:ext cx="9144000" cy="766763"/>
          </a:xfrm>
        </p:spPr>
        <p:txBody>
          <a:bodyPr>
            <a:normAutofit/>
          </a:bodyPr>
          <a:lstStyle/>
          <a:p>
            <a:r>
              <a:rPr lang="fa-IR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عملگرهای تاپل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817370" y="189420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rtl="1"/>
            <a:r>
              <a:rPr lang="en-US" altLang="en-US" sz="4400" b="1" dirty="0" smtClean="0"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in</a:t>
            </a:r>
          </a:p>
          <a:p>
            <a:pPr lvl="1" rtl="1"/>
            <a:r>
              <a:rPr lang="fa-IR" altLang="en-US" sz="4400" dirty="0" smtClean="0">
                <a:ea typeface="ＭＳ Ｐゴシック" panose="020B0600070205080204" pitchFamily="34" charset="-128"/>
                <a:cs typeface="B Yekan" panose="00000400000000000000" pitchFamily="2" charset="-78"/>
              </a:rPr>
              <a:t>مقایسه</a:t>
            </a:r>
            <a:endParaRPr lang="en-US" altLang="en-US" sz="4400" dirty="0" smtClean="0">
              <a:ea typeface="ＭＳ Ｐゴシック" panose="020B0600070205080204" pitchFamily="34" charset="-128"/>
              <a:cs typeface="B Yekan" panose="00000400000000000000" pitchFamily="2" charset="-78"/>
            </a:endParaRPr>
          </a:p>
          <a:p>
            <a:pPr lvl="1" rtl="1"/>
            <a:r>
              <a:rPr lang="fa-IR" altLang="en-US" sz="4400" dirty="0" smtClean="0">
                <a:ea typeface="ＭＳ Ｐゴシック" panose="020B0600070205080204" pitchFamily="34" charset="-128"/>
                <a:cs typeface="B Yekan" panose="00000400000000000000" pitchFamily="2" charset="-78"/>
              </a:rPr>
              <a:t>اتصال و تکرار</a:t>
            </a:r>
            <a:endParaRPr lang="en-US" altLang="en-US" sz="4400" dirty="0" smtClean="0">
              <a:ea typeface="ＭＳ Ｐゴシック" panose="020B0600070205080204" pitchFamily="34" charset="-128"/>
              <a:cs typeface="B Yekan" panose="00000400000000000000" pitchFamily="2" charset="-78"/>
            </a:endParaRPr>
          </a:p>
          <a:p>
            <a:pPr lvl="1" rtl="1"/>
            <a:r>
              <a:rPr lang="en-US" altLang="en-US" sz="4000" b="1" dirty="0" err="1" smtClean="0"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len</a:t>
            </a:r>
            <a:r>
              <a:rPr lang="en-US" altLang="en-US" sz="4000" b="1" dirty="0" smtClean="0"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()</a:t>
            </a:r>
          </a:p>
          <a:p>
            <a:pPr lvl="1" rtl="1"/>
            <a:r>
              <a:rPr lang="en-US" altLang="en-US" sz="3600" b="1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min() , max()</a:t>
            </a:r>
          </a:p>
        </p:txBody>
      </p:sp>
    </p:spTree>
    <p:extLst>
      <p:ext uri="{BB962C8B-B14F-4D97-AF65-F5344CB8AC3E}">
        <p14:creationId xmlns:p14="http://schemas.microsoft.com/office/powerpoint/2010/main" val="3993066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14450" y="771684"/>
            <a:ext cx="9144000" cy="7667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in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297430" y="250666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3600" b="1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a = [1, 2, 3, 4, 5]</a:t>
            </a:r>
          </a:p>
          <a:p>
            <a:pPr algn="l">
              <a:spcBef>
                <a:spcPts val="0"/>
              </a:spcBef>
            </a:pPr>
            <a:r>
              <a:rPr lang="en-US" sz="3600" b="1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print(5 in a)</a:t>
            </a:r>
          </a:p>
          <a:p>
            <a:pPr algn="l">
              <a:spcBef>
                <a:spcPts val="0"/>
              </a:spcBef>
            </a:pPr>
            <a:r>
              <a:rPr lang="en-US" sz="3600" b="1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print(10 in a)</a:t>
            </a:r>
          </a:p>
          <a:p>
            <a:pPr algn="l">
              <a:spcBef>
                <a:spcPts val="0"/>
              </a:spcBef>
            </a:pP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True</a:t>
            </a:r>
          </a:p>
          <a:p>
            <a:pPr algn="l">
              <a:spcBef>
                <a:spcPts val="0"/>
              </a:spcBef>
            </a:pPr>
            <a:r>
              <a:rPr 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False</a:t>
            </a:r>
            <a:endParaRPr lang="en-US" sz="3600" b="1" dirty="0">
              <a:solidFill>
                <a:srgbClr val="FF0000"/>
              </a:solidFill>
              <a:latin typeface="Source Code Pro" panose="020B0509030403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75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14450" y="771684"/>
            <a:ext cx="9144000" cy="766763"/>
          </a:xfrm>
        </p:spPr>
        <p:txBody>
          <a:bodyPr>
            <a:normAutofit/>
          </a:bodyPr>
          <a:lstStyle/>
          <a:p>
            <a:r>
              <a:rPr lang="fa-IR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مقایسه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628650" y="1825625"/>
            <a:ext cx="1121283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32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tuple1, tuple2 = (123, 'xyz'), (456, '</a:t>
            </a:r>
            <a:r>
              <a:rPr lang="en-US" sz="3200" b="1" dirty="0" err="1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abc</a:t>
            </a:r>
            <a:r>
              <a:rPr lang="en-US" sz="32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')</a:t>
            </a:r>
          </a:p>
          <a:p>
            <a:pPr algn="l"/>
            <a:r>
              <a:rPr lang="en-US" sz="32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tuple3 = (456, '</a:t>
            </a:r>
            <a:r>
              <a:rPr lang="en-US" sz="3200" b="1" dirty="0" err="1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abc</a:t>
            </a:r>
            <a:r>
              <a:rPr lang="en-US" sz="32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')</a:t>
            </a:r>
          </a:p>
          <a:p>
            <a:pPr algn="l"/>
            <a:r>
              <a:rPr lang="en-US" sz="32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print (tuple1==tuple2)</a:t>
            </a:r>
          </a:p>
          <a:p>
            <a:pPr algn="l"/>
            <a:r>
              <a:rPr lang="en-US" sz="32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print (tuple2==tuple3)</a:t>
            </a:r>
            <a:endParaRPr lang="en-US" sz="3200" b="1" dirty="0">
              <a:solidFill>
                <a:schemeClr val="tx2"/>
              </a:solidFill>
              <a:latin typeface="Source Code Pro" panose="020B0509030403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552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>
            <a:spLocks/>
          </p:cNvSpPr>
          <p:nvPr/>
        </p:nvSpPr>
        <p:spPr>
          <a:xfrm>
            <a:off x="2429338" y="2504123"/>
            <a:ext cx="8740780" cy="41567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altLang="en-US" b="1" dirty="0" smtClean="0">
                <a:solidFill>
                  <a:schemeClr val="tx2"/>
                </a:solidFill>
                <a:cs typeface="B Yekan" panose="00000400000000000000" pitchFamily="2" charset="-78"/>
              </a:rPr>
              <a:t>یادگیری ساختار داده تاپل</a:t>
            </a:r>
            <a:endParaRPr lang="en-US" altLang="en-US" b="1" dirty="0" smtClean="0">
              <a:solidFill>
                <a:schemeClr val="tx2"/>
              </a:solidFill>
              <a:cs typeface="B Yekan" panose="00000400000000000000" pitchFamily="2" charset="-78"/>
            </a:endParaRPr>
          </a:p>
          <a:p>
            <a:pPr algn="r" rtl="1"/>
            <a:r>
              <a:rPr lang="fa-IR" altLang="en-US" b="1" dirty="0" smtClean="0">
                <a:solidFill>
                  <a:schemeClr val="tx2"/>
                </a:solidFill>
                <a:cs typeface="B Yekan" panose="00000400000000000000" pitchFamily="2" charset="-78"/>
              </a:rPr>
              <a:t>انجام اعمال زیر:</a:t>
            </a:r>
          </a:p>
          <a:p>
            <a:pPr algn="r" rtl="1"/>
            <a:r>
              <a:rPr lang="fa-IR" altLang="en-US" b="1" dirty="0" smtClean="0">
                <a:solidFill>
                  <a:schemeClr val="tx2"/>
                </a:solidFill>
                <a:cs typeface="B Yekan" panose="00000400000000000000" pitchFamily="2" charset="-78"/>
              </a:rPr>
              <a:t>ساخت</a:t>
            </a:r>
          </a:p>
          <a:p>
            <a:pPr algn="r" rtl="1"/>
            <a:r>
              <a:rPr lang="fa-IR" altLang="en-US" b="1" dirty="0" smtClean="0">
                <a:solidFill>
                  <a:schemeClr val="tx2"/>
                </a:solidFill>
                <a:cs typeface="B Yekan" panose="00000400000000000000" pitchFamily="2" charset="-78"/>
              </a:rPr>
              <a:t>تبدیل</a:t>
            </a:r>
          </a:p>
          <a:p>
            <a:pPr algn="r" rtl="1"/>
            <a:r>
              <a:rPr lang="fa-IR" altLang="en-US" b="1" dirty="0" smtClean="0">
                <a:solidFill>
                  <a:schemeClr val="tx2"/>
                </a:solidFill>
                <a:cs typeface="B Yekan" panose="00000400000000000000" pitchFamily="2" charset="-78"/>
              </a:rPr>
              <a:t>تکرار</a:t>
            </a:r>
          </a:p>
          <a:p>
            <a:pPr algn="r" rtl="1"/>
            <a:r>
              <a:rPr lang="fa-IR" altLang="en-US" b="1" dirty="0" smtClean="0">
                <a:solidFill>
                  <a:schemeClr val="tx2"/>
                </a:solidFill>
                <a:cs typeface="B Yekan" panose="00000400000000000000" pitchFamily="2" charset="-78"/>
              </a:rPr>
              <a:t>برش</a:t>
            </a:r>
          </a:p>
          <a:p>
            <a:pPr algn="r" rtl="1"/>
            <a:r>
              <a:rPr lang="fa-IR" altLang="en-US" b="1" dirty="0" smtClean="0">
                <a:solidFill>
                  <a:schemeClr val="tx2"/>
                </a:solidFill>
                <a:cs typeface="B Yekan" panose="00000400000000000000" pitchFamily="2" charset="-78"/>
              </a:rPr>
              <a:t>پیمایش</a:t>
            </a:r>
            <a:endParaRPr lang="en-US" altLang="en-US" b="1" dirty="0" smtClean="0">
              <a:solidFill>
                <a:schemeClr val="tx2"/>
              </a:solidFill>
              <a:cs typeface="B Yekan" panose="00000400000000000000" pitchFamily="2" charset="-78"/>
            </a:endParaRPr>
          </a:p>
          <a:p>
            <a:pPr algn="r" rtl="1"/>
            <a:r>
              <a:rPr lang="fa-IR" altLang="en-US" b="1" dirty="0" smtClean="0">
                <a:solidFill>
                  <a:schemeClr val="tx2"/>
                </a:solidFill>
                <a:cs typeface="B Yekan" panose="00000400000000000000" pitchFamily="2" charset="-78"/>
              </a:rPr>
              <a:t>کاربرد توابع تاپل</a:t>
            </a:r>
            <a:endParaRPr lang="en-US" altLang="en-US" b="1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26118" y="-272097"/>
            <a:ext cx="9144000" cy="2387600"/>
          </a:xfrm>
        </p:spPr>
        <p:txBody>
          <a:bodyPr/>
          <a:lstStyle/>
          <a:p>
            <a:pPr algn="r" rtl="1"/>
            <a:r>
              <a:rPr lang="fa-IR" dirty="0" smtClean="0">
                <a:solidFill>
                  <a:srgbClr val="FF0000"/>
                </a:solidFill>
                <a:cs typeface="B Yekan" panose="00000400000000000000" pitchFamily="2" charset="-78"/>
              </a:rPr>
              <a:t>موضوعات:</a:t>
            </a:r>
            <a:endParaRPr lang="en-US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5181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14450" y="771684"/>
            <a:ext cx="9144000" cy="766763"/>
          </a:xfrm>
        </p:spPr>
        <p:txBody>
          <a:bodyPr>
            <a:normAutofit/>
          </a:bodyPr>
          <a:lstStyle/>
          <a:p>
            <a:r>
              <a:rPr lang="fa-IR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اتصال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2446020"/>
            <a:ext cx="10949940" cy="36801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 2" panose="05020102010507070707" pitchFamily="18" charset="2"/>
              <a:buNone/>
            </a:pPr>
            <a:r>
              <a:rPr lang="en-US" altLang="en-US" sz="3200" b="1" dirty="0" smtClean="0">
                <a:solidFill>
                  <a:schemeClr val="tx2"/>
                </a:solidFill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a = (1, 2, 3)</a:t>
            </a:r>
          </a:p>
          <a:p>
            <a:pPr algn="l">
              <a:buFont typeface="Wingdings 2" panose="05020102010507070707" pitchFamily="18" charset="2"/>
              <a:buNone/>
            </a:pPr>
            <a:r>
              <a:rPr lang="en-US" altLang="en-US" sz="3200" b="1" dirty="0" smtClean="0">
                <a:solidFill>
                  <a:schemeClr val="tx2"/>
                </a:solidFill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b = (4, 5, 6)</a:t>
            </a:r>
          </a:p>
          <a:p>
            <a:pPr algn="l">
              <a:buFont typeface="Wingdings 2" panose="05020102010507070707" pitchFamily="18" charset="2"/>
              <a:buNone/>
            </a:pPr>
            <a:r>
              <a:rPr lang="en-US" altLang="en-US" sz="3200" b="1" dirty="0" smtClean="0">
                <a:solidFill>
                  <a:schemeClr val="tx2"/>
                </a:solidFill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c = a + b</a:t>
            </a:r>
          </a:p>
          <a:p>
            <a:pPr algn="l">
              <a:buFont typeface="Wingdings 2" panose="05020102010507070707" pitchFamily="18" charset="2"/>
              <a:buNone/>
            </a:pPr>
            <a:r>
              <a:rPr lang="en-US" altLang="en-US" sz="3200" b="1" dirty="0" smtClean="0">
                <a:solidFill>
                  <a:schemeClr val="tx2"/>
                </a:solidFill>
                <a:latin typeface="Source Code Pro" panose="020B05090304030202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print(a, b, c)</a:t>
            </a:r>
          </a:p>
          <a:p>
            <a:pPr algn="l">
              <a:buFont typeface="Wingdings 2" panose="05020102010507070707" pitchFamily="18" charset="2"/>
              <a:buNone/>
            </a:pPr>
            <a:endParaRPr lang="en-US" altLang="en-US" sz="3200" b="1" dirty="0" smtClean="0">
              <a:latin typeface="Source Code Pro" panose="020B05090304030202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  <a:p>
            <a:pPr algn="l">
              <a:buFont typeface="Wingdings 2" panose="05020102010507070707" pitchFamily="18" charset="2"/>
              <a:buNone/>
            </a:pPr>
            <a:r>
              <a:rPr lang="en-US" altLang="en-US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(1, 2, 3) (4, 5, 6) (1, 2, 3, 4, 5, 6)</a:t>
            </a:r>
          </a:p>
          <a:p>
            <a:pPr algn="l">
              <a:buFont typeface="Wingdings 2" panose="05020102010507070707" pitchFamily="18" charset="2"/>
              <a:buNone/>
            </a:pPr>
            <a:endParaRPr lang="en-US" altLang="en-US" sz="4000" dirty="0">
              <a:latin typeface="Source Code Pro" panose="020B05090304030202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019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14450" y="771684"/>
            <a:ext cx="9144000" cy="766763"/>
          </a:xfrm>
        </p:spPr>
        <p:txBody>
          <a:bodyPr>
            <a:normAutofit/>
          </a:bodyPr>
          <a:lstStyle/>
          <a:p>
            <a:r>
              <a:rPr lang="fa-IR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تکرار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445770" y="2163762"/>
            <a:ext cx="115633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 2" panose="05020102010507070707" pitchFamily="18" charset="2"/>
              <a:buNone/>
            </a:pPr>
            <a:r>
              <a:rPr lang="en-US" altLang="en-US" sz="36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a = (1, 2, 3)</a:t>
            </a:r>
          </a:p>
          <a:p>
            <a:pPr algn="l">
              <a:buFont typeface="Wingdings 2" panose="05020102010507070707" pitchFamily="18" charset="2"/>
              <a:buNone/>
            </a:pPr>
            <a:r>
              <a:rPr lang="en-US" altLang="en-US" sz="36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b = (4, 5, 6)</a:t>
            </a:r>
          </a:p>
          <a:p>
            <a:pPr algn="l">
              <a:buFont typeface="Wingdings 2" panose="05020102010507070707" pitchFamily="18" charset="2"/>
              <a:buNone/>
            </a:pPr>
            <a:r>
              <a:rPr lang="en-US" altLang="en-US" sz="36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print(a*2, b)</a:t>
            </a:r>
            <a:endParaRPr lang="en-US" altLang="en-US" sz="3600" b="1" dirty="0" smtClean="0"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algn="l">
              <a:buFont typeface="Wingdings 2" panose="05020102010507070707" pitchFamily="18" charset="2"/>
              <a:buNone/>
            </a:pPr>
            <a:r>
              <a:rPr lang="en-US" altLang="en-US" sz="40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(1, 2, 3, 1, 2, 3) (4, 5, 6)</a:t>
            </a:r>
          </a:p>
          <a:p>
            <a:pPr algn="l">
              <a:buFont typeface="Wingdings 2" panose="05020102010507070707" pitchFamily="18" charset="2"/>
              <a:buNone/>
            </a:pPr>
            <a:endParaRPr lang="en-US" altLang="en-US" sz="4400" dirty="0">
              <a:latin typeface="Source Code Pro" panose="020B0509030403020204" pitchFamily="49" charset="0"/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4903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14450" y="771684"/>
            <a:ext cx="9144000" cy="766763"/>
          </a:xfrm>
        </p:spPr>
        <p:txBody>
          <a:bodyPr>
            <a:normAutofit/>
          </a:bodyPr>
          <a:lstStyle/>
          <a:p>
            <a:r>
              <a:rPr lang="en-US" sz="4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len</a:t>
            </a:r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()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750" y="2331720"/>
            <a:ext cx="11201400" cy="3360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3550" algn="l"/>
            <a:r>
              <a:rPr lang="en-US" sz="3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tuple0 = ()</a:t>
            </a:r>
          </a:p>
          <a:p>
            <a:pPr marL="463550" algn="l"/>
            <a:r>
              <a:rPr lang="en-US" sz="3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len</a:t>
            </a:r>
            <a:r>
              <a:rPr lang="en-US" sz="3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(tuple0))</a:t>
            </a:r>
          </a:p>
          <a:p>
            <a:pPr marL="463550" algn="l"/>
            <a:r>
              <a:rPr lang="en-US" sz="3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tupleA</a:t>
            </a:r>
            <a:r>
              <a:rPr lang="en-US" sz="3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= ("UMBC", "is", "the", "best")</a:t>
            </a:r>
          </a:p>
          <a:p>
            <a:pPr marL="463550" algn="l"/>
            <a:r>
              <a:rPr lang="en-US" sz="3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print(</a:t>
            </a:r>
            <a:r>
              <a:rPr lang="en-US" sz="3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len</a:t>
            </a:r>
            <a:r>
              <a:rPr lang="en-US" sz="3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(</a:t>
            </a:r>
            <a:r>
              <a:rPr lang="en-US" sz="3600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tupleA</a:t>
            </a:r>
            <a:r>
              <a:rPr lang="en-US" sz="3600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))</a:t>
            </a:r>
            <a:endParaRPr lang="en-US" sz="3600" dirty="0">
              <a:latin typeface="Source Code Pro" panose="020B0509030403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708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14450" y="771684"/>
            <a:ext cx="9144000" cy="766763"/>
          </a:xfrm>
        </p:spPr>
        <p:txBody>
          <a:bodyPr>
            <a:normAutofit/>
          </a:bodyPr>
          <a:lstStyle/>
          <a:p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en-US" sz="4800" dirty="0" smtClean="0">
                <a:solidFill>
                  <a:srgbClr val="FF0000"/>
                </a:solidFill>
              </a:rPr>
              <a:t>, </a:t>
            </a:r>
            <a:r>
              <a:rPr lang="en-US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750" y="2331720"/>
            <a:ext cx="11201400" cy="3360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sz="3600" b="1" dirty="0" err="1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myTuple</a:t>
            </a:r>
            <a:r>
              <a:rPr lang="fr-FR" sz="36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= </a:t>
            </a:r>
            <a:r>
              <a:rPr lang="fr-FR" sz="3600" b="1" dirty="0" err="1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tuple</a:t>
            </a:r>
            <a:r>
              <a:rPr lang="fr-FR" sz="36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('</a:t>
            </a:r>
            <a:r>
              <a:rPr lang="fr-FR" sz="3600" b="1" dirty="0" err="1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parrot</a:t>
            </a:r>
            <a:r>
              <a:rPr lang="fr-FR" sz="36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')</a:t>
            </a:r>
          </a:p>
          <a:p>
            <a:pPr algn="l"/>
            <a:r>
              <a:rPr lang="fr-FR" sz="3600" b="1" dirty="0" err="1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print</a:t>
            </a:r>
            <a:r>
              <a:rPr lang="fr-FR" sz="36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 (</a:t>
            </a:r>
            <a:r>
              <a:rPr lang="fr-FR" sz="3600" b="1" dirty="0" err="1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myTuple</a:t>
            </a:r>
            <a:r>
              <a:rPr lang="fr-FR" sz="36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)</a:t>
            </a:r>
          </a:p>
          <a:p>
            <a:pPr algn="l"/>
            <a:endParaRPr lang="fr-FR" sz="3600" b="1" dirty="0" smtClean="0">
              <a:solidFill>
                <a:schemeClr val="tx2"/>
              </a:solidFill>
              <a:latin typeface="Source Code Pro" panose="020B0509030403020204" pitchFamily="49" charset="0"/>
              <a:cs typeface="Courier New" panose="02070309020205020404" pitchFamily="49" charset="0"/>
            </a:endParaRPr>
          </a:p>
          <a:p>
            <a:pPr algn="l"/>
            <a:r>
              <a:rPr lang="fr-FR" sz="3600" b="1" dirty="0" err="1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print</a:t>
            </a:r>
            <a:r>
              <a:rPr lang="fr-FR" sz="36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(min(</a:t>
            </a:r>
            <a:r>
              <a:rPr lang="fr-FR" sz="3600" b="1" dirty="0" err="1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myTuple</a:t>
            </a:r>
            <a:r>
              <a:rPr lang="fr-FR" sz="36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))</a:t>
            </a:r>
          </a:p>
          <a:p>
            <a:pPr algn="l"/>
            <a:r>
              <a:rPr lang="fr-FR" sz="3600" b="1" dirty="0" err="1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print</a:t>
            </a:r>
            <a:r>
              <a:rPr lang="fr-FR" sz="36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(max(</a:t>
            </a:r>
            <a:r>
              <a:rPr lang="fr-FR" sz="3600" b="1" dirty="0" err="1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myTuple</a:t>
            </a:r>
            <a:r>
              <a:rPr lang="fr-FR" sz="36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))</a:t>
            </a:r>
            <a:endParaRPr lang="en-US" sz="3600" b="1" dirty="0">
              <a:solidFill>
                <a:schemeClr val="tx2"/>
              </a:solidFill>
              <a:latin typeface="Source Code Pro" panose="020B0509030403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62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14450" y="771684"/>
            <a:ext cx="9144000" cy="766763"/>
          </a:xfrm>
        </p:spPr>
        <p:txBody>
          <a:bodyPr>
            <a:normAutofit/>
          </a:bodyPr>
          <a:lstStyle/>
          <a:p>
            <a:r>
              <a:rPr lang="fa-IR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جایگذاری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750" y="2331720"/>
            <a:ext cx="11201400" cy="3360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.,.,. = .,.,.</a:t>
            </a:r>
            <a:endParaRPr lang="en-US" sz="3600" b="1" dirty="0">
              <a:solidFill>
                <a:schemeClr val="tx2"/>
              </a:solidFill>
              <a:latin typeface="Source Code Pro" panose="020B0509030403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2117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14450" y="771684"/>
            <a:ext cx="9144000" cy="766763"/>
          </a:xfrm>
        </p:spPr>
        <p:txBody>
          <a:bodyPr>
            <a:normAutofit/>
          </a:bodyPr>
          <a:lstStyle/>
          <a:p>
            <a:r>
              <a:rPr lang="fa-IR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جایگذاری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85750" y="2331720"/>
            <a:ext cx="11201400" cy="3360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3600" b="1" dirty="0" smtClean="0">
                <a:solidFill>
                  <a:schemeClr val="tx2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. = .,.,.</a:t>
            </a:r>
            <a:endParaRPr lang="en-US" sz="3600" b="1" dirty="0">
              <a:solidFill>
                <a:schemeClr val="tx2"/>
              </a:solidFill>
              <a:latin typeface="Source Code Pro" panose="020B05090304030202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69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026118" y="-272097"/>
            <a:ext cx="9144000" cy="2387600"/>
          </a:xfrm>
        </p:spPr>
        <p:txBody>
          <a:bodyPr>
            <a:normAutofit/>
          </a:bodyPr>
          <a:lstStyle/>
          <a:p>
            <a:pPr algn="r" rtl="1"/>
            <a:r>
              <a:rPr lang="fa-IR" sz="4800" dirty="0" smtClean="0">
                <a:solidFill>
                  <a:srgbClr val="FF0000"/>
                </a:solidFill>
                <a:cs typeface="B Yekan" panose="00000400000000000000" pitchFamily="2" charset="-78"/>
              </a:rPr>
              <a:t>تاپل‌ها در پایتون تغییر ناپذیرند.</a:t>
            </a:r>
            <a:endParaRPr lang="en-US" sz="48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7978140" y="2651759"/>
            <a:ext cx="3191978" cy="101822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4800" dirty="0" smtClean="0">
                <a:solidFill>
                  <a:schemeClr val="tx2"/>
                </a:solidFill>
                <a:cs typeface="B Yekan" panose="00000400000000000000" pitchFamily="2" charset="-78"/>
              </a:rPr>
              <a:t>تغییرناپذیر؟</a:t>
            </a:r>
            <a:endParaRPr lang="en-US" sz="48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3451860" y="3788567"/>
            <a:ext cx="7718258" cy="83534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200" dirty="0" smtClean="0">
                <a:solidFill>
                  <a:schemeClr val="tx2"/>
                </a:solidFill>
                <a:cs typeface="B Yekan" panose="00000400000000000000" pitchFamily="2" charset="-78"/>
              </a:rPr>
              <a:t>نمی‌توان مقادیر را تغییر داد یا به روزرسانی کرد</a:t>
            </a:r>
            <a:endParaRPr lang="en-US" sz="32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637277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54618" y="982979"/>
            <a:ext cx="9144000" cy="995363"/>
          </a:xfrm>
        </p:spPr>
        <p:txBody>
          <a:bodyPr>
            <a:normAutofit/>
          </a:bodyPr>
          <a:lstStyle/>
          <a:p>
            <a:pPr rtl="1"/>
            <a:r>
              <a:rPr lang="fa-IR" sz="4800" dirty="0" smtClean="0">
                <a:solidFill>
                  <a:schemeClr val="tx2"/>
                </a:solidFill>
                <a:cs typeface="B Yekan" panose="00000400000000000000" pitchFamily="2" charset="-78"/>
              </a:rPr>
              <a:t>تعریف تاپل</a:t>
            </a:r>
            <a:endParaRPr lang="en-US" sz="48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454618" y="3131819"/>
            <a:ext cx="914400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8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(1,3,4,5)</a:t>
            </a:r>
            <a:endParaRPr lang="en-US" sz="4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5889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54618" y="982979"/>
            <a:ext cx="9144000" cy="995363"/>
          </a:xfrm>
        </p:spPr>
        <p:txBody>
          <a:bodyPr>
            <a:normAutofit/>
          </a:bodyPr>
          <a:lstStyle/>
          <a:p>
            <a:pPr rtl="1"/>
            <a:r>
              <a:rPr lang="fa-IR" sz="4800" dirty="0" smtClean="0">
                <a:solidFill>
                  <a:schemeClr val="tx2"/>
                </a:solidFill>
                <a:cs typeface="B Yekan" panose="00000400000000000000" pitchFamily="2" charset="-78"/>
              </a:rPr>
              <a:t>تاپل – لیست - دیکشنری</a:t>
            </a:r>
            <a:endParaRPr lang="en-US" sz="48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7" name="Title 3"/>
          <p:cNvSpPr txBox="1">
            <a:spLocks/>
          </p:cNvSpPr>
          <p:nvPr/>
        </p:nvSpPr>
        <p:spPr>
          <a:xfrm>
            <a:off x="1454618" y="2057398"/>
            <a:ext cx="914400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8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(1,3,4,5)</a:t>
            </a:r>
            <a:endParaRPr lang="en-US" sz="4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3"/>
          <p:cNvSpPr txBox="1">
            <a:spLocks/>
          </p:cNvSpPr>
          <p:nvPr/>
        </p:nvSpPr>
        <p:spPr>
          <a:xfrm>
            <a:off x="1454618" y="3052761"/>
            <a:ext cx="914400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8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[1,3,4,5]</a:t>
            </a:r>
            <a:endParaRPr lang="en-US" sz="4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3"/>
          <p:cNvSpPr txBox="1">
            <a:spLocks/>
          </p:cNvSpPr>
          <p:nvPr/>
        </p:nvSpPr>
        <p:spPr>
          <a:xfrm>
            <a:off x="1454618" y="4048124"/>
            <a:ext cx="9144000" cy="9953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48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{1:3,3:66,4:24,5:0}</a:t>
            </a:r>
            <a:endParaRPr lang="en-US" sz="4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026853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77478" y="1442403"/>
            <a:ext cx="9144000" cy="2387600"/>
          </a:xfrm>
        </p:spPr>
        <p:txBody>
          <a:bodyPr>
            <a:normAutofit/>
          </a:bodyPr>
          <a:lstStyle/>
          <a:p>
            <a:pPr algn="r" rtl="1"/>
            <a:r>
              <a:rPr lang="fa-IR" sz="4800" dirty="0" smtClean="0">
                <a:solidFill>
                  <a:schemeClr val="tx2"/>
                </a:solidFill>
                <a:cs typeface="B Yekan" panose="00000400000000000000" pitchFamily="2" charset="-78"/>
              </a:rPr>
              <a:t>هر مولفه در تاپل یک عنصر یا آیتم است</a:t>
            </a:r>
            <a:endParaRPr lang="en-US" sz="48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13300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477478" y="1442403"/>
            <a:ext cx="9144000" cy="2387600"/>
          </a:xfrm>
        </p:spPr>
        <p:txBody>
          <a:bodyPr>
            <a:normAutofit/>
          </a:bodyPr>
          <a:lstStyle/>
          <a:p>
            <a:r>
              <a:rPr lang="en-US" sz="32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year_born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(</a:t>
            </a:r>
            <a:r>
              <a:rPr lang="en-US" sz="32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"Paris Hilton"</a:t>
            </a:r>
            <a:r>
              <a:rPr lang="en-US" sz="3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1981)</a:t>
            </a:r>
            <a:endParaRPr lang="en-US" sz="3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77478" y="4734570"/>
            <a:ext cx="2025311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latin typeface="+mj-lt"/>
                <a:cs typeface="B Yekan" panose="00000400000000000000" pitchFamily="2" charset="-78"/>
              </a:rPr>
              <a:t>نام تاپل</a:t>
            </a:r>
            <a:endParaRPr lang="en-US" sz="2400" b="1" dirty="0">
              <a:latin typeface="+mj-lt"/>
              <a:cs typeface="B Yekan" panose="00000400000000000000" pitchFamily="2" charset="-78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191806" y="4596071"/>
            <a:ext cx="2431962" cy="4616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a-IR" sz="2400" b="1" dirty="0" smtClean="0">
                <a:latin typeface="+mj-lt"/>
                <a:cs typeface="B Yekan" panose="00000400000000000000" pitchFamily="2" charset="-78"/>
              </a:rPr>
              <a:t>مولفه اول</a:t>
            </a:r>
            <a:endParaRPr lang="en-US" sz="2400" b="1" dirty="0">
              <a:latin typeface="+mj-lt"/>
              <a:cs typeface="B Yeka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846820" y="4596071"/>
            <a:ext cx="2292096" cy="36933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a-IR" b="1" dirty="0" smtClean="0">
                <a:cs typeface="B Yekan" panose="00000400000000000000" pitchFamily="2" charset="-78"/>
              </a:rPr>
              <a:t>دومین مولفه</a:t>
            </a:r>
            <a:endParaRPr lang="en-US" b="1" dirty="0">
              <a:cs typeface="B Yekan" panose="00000400000000000000" pitchFamily="2" charset="-78"/>
            </a:endParaRPr>
          </a:p>
        </p:txBody>
      </p:sp>
      <p:cxnSp>
        <p:nvCxnSpPr>
          <p:cNvPr id="8" name="Straight Arrow Connector 7"/>
          <p:cNvCxnSpPr>
            <a:stCxn id="5" idx="0"/>
          </p:cNvCxnSpPr>
          <p:nvPr/>
        </p:nvCxnSpPr>
        <p:spPr>
          <a:xfrm flipV="1">
            <a:off x="2490134" y="3988571"/>
            <a:ext cx="638269" cy="745999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stCxn id="6" idx="0"/>
          </p:cNvCxnSpPr>
          <p:nvPr/>
        </p:nvCxnSpPr>
        <p:spPr>
          <a:xfrm flipV="1">
            <a:off x="6407787" y="3850073"/>
            <a:ext cx="143149" cy="745998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0"/>
          </p:cNvCxnSpPr>
          <p:nvPr/>
        </p:nvCxnSpPr>
        <p:spPr>
          <a:xfrm flipH="1" flipV="1">
            <a:off x="9541764" y="3850073"/>
            <a:ext cx="451104" cy="745998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3"/>
          <p:cNvSpPr txBox="1">
            <a:spLocks/>
          </p:cNvSpPr>
          <p:nvPr/>
        </p:nvSpPr>
        <p:spPr>
          <a:xfrm>
            <a:off x="1477478" y="-216947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54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تعریف تاپل</a:t>
            </a:r>
            <a:endParaRPr lang="en-US" sz="54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59044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86038" y="1120139"/>
            <a:ext cx="9144000" cy="766763"/>
          </a:xfrm>
        </p:spPr>
        <p:txBody>
          <a:bodyPr>
            <a:normAutofit/>
          </a:bodyPr>
          <a:lstStyle/>
          <a:p>
            <a:r>
              <a:rPr lang="fa-IR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نوع داده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014688" y="221424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b="1" dirty="0" smtClean="0">
                <a:cs typeface="B Yekan" panose="00000400000000000000" pitchFamily="2" charset="-78"/>
              </a:rPr>
              <a:t>تعریف تاپل</a:t>
            </a:r>
            <a:endParaRPr lang="en-US" b="1" dirty="0" smtClean="0">
              <a:cs typeface="B Yekan" panose="00000400000000000000" pitchFamily="2" charset="-78"/>
            </a:endParaRPr>
          </a:p>
          <a:p>
            <a:pPr marL="914400" algn="l"/>
            <a:r>
              <a:rPr lang="en-US" alt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tup1 = ()</a:t>
            </a:r>
          </a:p>
          <a:p>
            <a:pPr algn="r" rtl="1"/>
            <a:r>
              <a:rPr lang="fa-IR" dirty="0" smtClean="0">
                <a:cs typeface="B Yekan" panose="00000400000000000000" pitchFamily="2" charset="-78"/>
              </a:rPr>
              <a:t>برای تبدیل داده‌های دیگر به تاپل می‌توان از </a:t>
            </a:r>
            <a:r>
              <a:rPr lang="en-US" dirty="0" smtClean="0">
                <a:latin typeface="Courier New" panose="02070309020205020404" pitchFamily="49" charset="0"/>
                <a:cs typeface="B Yekan" panose="00000400000000000000" pitchFamily="2" charset="-78"/>
              </a:rPr>
              <a:t>tuple()</a:t>
            </a:r>
            <a:r>
              <a:rPr lang="fa-IR" dirty="0" smtClean="0">
                <a:latin typeface="Courier New" panose="02070309020205020404" pitchFamily="49" charset="0"/>
                <a:cs typeface="B Yekan" panose="00000400000000000000" pitchFamily="2" charset="-78"/>
              </a:rPr>
              <a:t> استفاده کرد</a:t>
            </a:r>
            <a:endParaRPr lang="en-US" dirty="0" smtClean="0">
              <a:cs typeface="B Yekan" panose="00000400000000000000" pitchFamily="2" charset="-78"/>
            </a:endParaRPr>
          </a:p>
          <a:p>
            <a:pPr marL="914400" algn="l"/>
            <a:r>
              <a:rPr lang="en-US" altLang="en-US" b="1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myList</a:t>
            </a:r>
            <a:r>
              <a:rPr lang="en-US" altLang="en-US" b="1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= [5, 15, 23]</a:t>
            </a:r>
          </a:p>
          <a:p>
            <a:pPr marL="914400" algn="l"/>
            <a:r>
              <a:rPr lang="en-US" altLang="en-US" b="1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myTuple</a:t>
            </a:r>
            <a:r>
              <a:rPr lang="en-US" altLang="en-US" b="1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 = tuple(</a:t>
            </a:r>
            <a:r>
              <a:rPr lang="en-US" altLang="en-US" b="1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myList</a:t>
            </a:r>
            <a:r>
              <a:rPr lang="en-US" altLang="en-US" b="1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)</a:t>
            </a:r>
          </a:p>
          <a:p>
            <a:pPr marL="914400" algn="l"/>
            <a:r>
              <a:rPr lang="en-US" altLang="en-US" b="1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print(type(</a:t>
            </a:r>
            <a:r>
              <a:rPr lang="en-US" altLang="en-US" b="1" dirty="0" err="1" smtClean="0">
                <a:latin typeface="Source Code Pro" panose="020B0509030403020204" pitchFamily="49" charset="0"/>
                <a:cs typeface="Courier New" panose="02070309020205020404" pitchFamily="49" charset="0"/>
              </a:rPr>
              <a:t>myTuple</a:t>
            </a:r>
            <a:r>
              <a:rPr lang="en-US" altLang="en-US" b="1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))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856261" y="5703556"/>
            <a:ext cx="38876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3200" b="1" dirty="0">
                <a:solidFill>
                  <a:srgbClr val="FF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&lt;class 'tuple'&gt;</a:t>
            </a:r>
          </a:p>
        </p:txBody>
      </p:sp>
    </p:spTree>
    <p:extLst>
      <p:ext uri="{BB962C8B-B14F-4D97-AF65-F5344CB8AC3E}">
        <p14:creationId xmlns:p14="http://schemas.microsoft.com/office/powerpoint/2010/main" val="368899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386038" y="1120139"/>
            <a:ext cx="9144000" cy="766763"/>
          </a:xfrm>
        </p:spPr>
        <p:txBody>
          <a:bodyPr>
            <a:normAutofit/>
          </a:bodyPr>
          <a:lstStyle/>
          <a:p>
            <a:r>
              <a:rPr lang="fa-IR" sz="4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B Yekan" panose="00000400000000000000" pitchFamily="2" charset="-78"/>
              </a:rPr>
              <a:t>ساخت تاپل</a:t>
            </a:r>
            <a:endParaRPr lang="en-US" sz="4800" b="1" dirty="0">
              <a:solidFill>
                <a:srgbClr val="FF0000"/>
              </a:solidFill>
              <a:latin typeface="Courier New" panose="02070309020205020404" pitchFamily="49" charset="0"/>
              <a:cs typeface="B Yekan" panose="00000400000000000000" pitchFamily="2" charset="-78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969364"/>
            <a:ext cx="8229600" cy="148905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Font typeface="Wingdings 2" panose="05020102010507070707" pitchFamily="18" charset="2"/>
              <a:buNone/>
            </a:pPr>
            <a:r>
              <a:rPr lang="en-US" altLang="en-US" sz="2800" b="1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numbers = (1, 2, 3, 4)</a:t>
            </a:r>
          </a:p>
          <a:p>
            <a:pPr algn="l">
              <a:buFont typeface="Wingdings 2" panose="05020102010507070707" pitchFamily="18" charset="2"/>
              <a:buNone/>
            </a:pPr>
            <a:r>
              <a:rPr lang="en-US" altLang="en-US" sz="2800" b="1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print (numbers)</a:t>
            </a:r>
          </a:p>
          <a:p>
            <a:pPr algn="l">
              <a:buFont typeface="Wingdings 2" panose="05020102010507070707" pitchFamily="18" charset="2"/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(1, 2, 3, 4)</a:t>
            </a:r>
            <a:endParaRPr lang="en-US" altLang="en-US" sz="2800" b="1" dirty="0">
              <a:solidFill>
                <a:srgbClr val="FF0000"/>
              </a:solidFill>
              <a:latin typeface="Source Code Pro" panose="020B05090304030202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7200" y="3883936"/>
            <a:ext cx="1049274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 2" panose="05020102010507070707" pitchFamily="18" charset="2"/>
              <a:buNone/>
            </a:pPr>
            <a:r>
              <a:rPr lang="en-US" altLang="en-US" sz="2800" b="1" dirty="0">
                <a:latin typeface="Source Code Pro" panose="020B0509030403020204" pitchFamily="49" charset="0"/>
                <a:cs typeface="Courier New" panose="02070309020205020404" pitchFamily="49" charset="0"/>
              </a:rPr>
              <a:t>cheeses = ('</a:t>
            </a:r>
            <a:r>
              <a:rPr lang="en-US" altLang="en-US" sz="2800" b="1" dirty="0" err="1">
                <a:latin typeface="Source Code Pro" panose="020B0509030403020204" pitchFamily="49" charset="0"/>
                <a:cs typeface="Courier New" panose="02070309020205020404" pitchFamily="49" charset="0"/>
              </a:rPr>
              <a:t>swiss</a:t>
            </a:r>
            <a:r>
              <a:rPr lang="en-US" altLang="en-US" sz="2800" b="1" dirty="0">
                <a:latin typeface="Source Code Pro" panose="020B0509030403020204" pitchFamily="49" charset="0"/>
                <a:cs typeface="Courier New" panose="02070309020205020404" pitchFamily="49" charset="0"/>
              </a:rPr>
              <a:t>', 'cheddar',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 dirty="0">
                <a:latin typeface="Source Code Pro" panose="020B0509030403020204" pitchFamily="49" charset="0"/>
                <a:cs typeface="Courier New" panose="02070309020205020404" pitchFamily="49" charset="0"/>
              </a:rPr>
              <a:t>           'ricotta', 'gouda')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 dirty="0">
                <a:latin typeface="Source Code Pro" panose="020B0509030403020204" pitchFamily="49" charset="0"/>
                <a:cs typeface="Courier New" panose="02070309020205020404" pitchFamily="49" charset="0"/>
              </a:rPr>
              <a:t>print (cheeses</a:t>
            </a:r>
            <a:r>
              <a:rPr lang="en-US" altLang="en-US" sz="2800" b="1" dirty="0" smtClean="0">
                <a:latin typeface="Source Code Pro" panose="020B0509030403020204" pitchFamily="49" charset="0"/>
                <a:cs typeface="Courier New" panose="02070309020205020404" pitchFamily="49" charset="0"/>
              </a:rPr>
              <a:t>)</a:t>
            </a:r>
          </a:p>
          <a:p>
            <a:pPr>
              <a:buFont typeface="Wingdings 2" panose="05020102010507070707" pitchFamily="18" charset="2"/>
              <a:buNone/>
            </a:pPr>
            <a:r>
              <a:rPr lang="en-US" altLang="en-US" sz="2800" b="1" dirty="0">
                <a:solidFill>
                  <a:srgbClr val="FF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('</a:t>
            </a:r>
            <a:r>
              <a:rPr lang="en-US" altLang="en-US" sz="2800" b="1" dirty="0" err="1">
                <a:solidFill>
                  <a:srgbClr val="FF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swiss</a:t>
            </a:r>
            <a:r>
              <a:rPr lang="en-US" altLang="en-US" sz="2800" b="1" dirty="0">
                <a:solidFill>
                  <a:srgbClr val="FF0000"/>
                </a:solidFill>
                <a:latin typeface="Source Code Pro" panose="020B0509030403020204" pitchFamily="49" charset="0"/>
                <a:cs typeface="Courier New" panose="02070309020205020404" pitchFamily="49" charset="0"/>
              </a:rPr>
              <a:t>', 'cheddar', 'ricotta', 'gouda')</a:t>
            </a:r>
          </a:p>
          <a:p>
            <a:endParaRPr lang="en-US" sz="2800" b="1" dirty="0"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393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593</Words>
  <Application>Microsoft Office PowerPoint</Application>
  <PresentationFormat>Widescreen</PresentationFormat>
  <Paragraphs>135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ＭＳ Ｐゴシック</vt:lpstr>
      <vt:lpstr>Arial</vt:lpstr>
      <vt:lpstr>B Yekan</vt:lpstr>
      <vt:lpstr>Calibri</vt:lpstr>
      <vt:lpstr>Calibri Light</vt:lpstr>
      <vt:lpstr>Courier New</vt:lpstr>
      <vt:lpstr>Source Code Pro</vt:lpstr>
      <vt:lpstr>Wingdings 2</vt:lpstr>
      <vt:lpstr>Office Theme</vt:lpstr>
      <vt:lpstr>تاپل</vt:lpstr>
      <vt:lpstr>موضوعات:</vt:lpstr>
      <vt:lpstr>تاپل‌ها در پایتون تغییر ناپذیرند.</vt:lpstr>
      <vt:lpstr>تعریف تاپل</vt:lpstr>
      <vt:lpstr>تاپل – لیست - دیکشنری</vt:lpstr>
      <vt:lpstr>هر مولفه در تاپل یک عنصر یا آیتم است</vt:lpstr>
      <vt:lpstr>year_born = ("Paris Hilton", 1981)</vt:lpstr>
      <vt:lpstr>نوع داده</vt:lpstr>
      <vt:lpstr>ساخت تاپل</vt:lpstr>
      <vt:lpstr>ساخت تاپل</vt:lpstr>
      <vt:lpstr>ساخت تاپل</vt:lpstr>
      <vt:lpstr>ساخت تاپل</vt:lpstr>
      <vt:lpstr>اندیس دهی و برش تاپل</vt:lpstr>
      <vt:lpstr>اندیس دهی تاپل</vt:lpstr>
      <vt:lpstr>اندیس دهی تاپل</vt:lpstr>
      <vt:lpstr>عملگرهای تاپل</vt:lpstr>
      <vt:lpstr>عملگرهای تاپل</vt:lpstr>
      <vt:lpstr>in</vt:lpstr>
      <vt:lpstr>مقایسه</vt:lpstr>
      <vt:lpstr>اتصال</vt:lpstr>
      <vt:lpstr>تکرار</vt:lpstr>
      <vt:lpstr>len()</vt:lpstr>
      <vt:lpstr>min(), max()</vt:lpstr>
      <vt:lpstr>جایگذاری</vt:lpstr>
      <vt:lpstr>جایگذاری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تاپل</dc:title>
  <dc:creator>PC</dc:creator>
  <cp:lastModifiedBy>PC</cp:lastModifiedBy>
  <cp:revision>96</cp:revision>
  <dcterms:created xsi:type="dcterms:W3CDTF">2023-01-17T11:16:04Z</dcterms:created>
  <dcterms:modified xsi:type="dcterms:W3CDTF">2023-01-17T12:14:56Z</dcterms:modified>
</cp:coreProperties>
</file>