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5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7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4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6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8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1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FC86-1E33-4B09-9BFC-4B5BDA9E6DB0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7FF0-AECA-4F51-AB73-FD5B4F3E3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2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8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</a:t>
            </a:r>
            <a:endParaRPr lang="en-US" sz="8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</a:t>
            </a:r>
            <a:r>
              <a:rPr lang="en-US" dirty="0" smtClean="0">
                <a:solidFill>
                  <a:schemeClr val="tx2"/>
                </a:solidFill>
                <a:cs typeface="B Yekan" panose="00000400000000000000" pitchFamily="2" charset="-78"/>
              </a:rPr>
              <a:t>:</a:t>
            </a:r>
          </a:p>
          <a:p>
            <a:pPr algn="r" rtl="1"/>
            <a:r>
              <a:rPr lang="fa-IR" dirty="0" smtClean="0">
                <a:solidFill>
                  <a:schemeClr val="tx2"/>
                </a:solidFill>
                <a:cs typeface="B Yekan" panose="00000400000000000000" pitchFamily="2" charset="-78"/>
              </a:rPr>
              <a:t>لیستی از اعداد</a:t>
            </a:r>
          </a:p>
          <a:p>
            <a:pPr algn="r" rtl="1"/>
            <a:r>
              <a:rPr lang="fa-IR" dirty="0" smtClean="0">
                <a:solidFill>
                  <a:schemeClr val="tx2"/>
                </a:solidFill>
                <a:cs typeface="B Yekan" panose="00000400000000000000" pitchFamily="2" charset="-78"/>
              </a:rPr>
              <a:t>متدهای لیست</a:t>
            </a:r>
            <a:endParaRPr lang="en-US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0254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28844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 مانند رشته است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071" y="2349720"/>
            <a:ext cx="7712276" cy="302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9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 در پایتون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55" y="2099152"/>
            <a:ext cx="7118514" cy="22898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68869" y="2449891"/>
            <a:ext cx="4429651" cy="1939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مولفه‌های لیست معمولا همه یک نوع دارند اما می‌توان از هر نوعی استفاده کرد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12131" y="-2884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لیستی از اعداد</a:t>
            </a:r>
            <a:endParaRPr lang="en-US" sz="4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352111" y="266049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لیستی از رشته‌ها</a:t>
            </a:r>
            <a:endParaRPr lang="en-US" sz="4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55" y="5419845"/>
            <a:ext cx="6916569" cy="9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نمایش لیست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463" y="2327752"/>
            <a:ext cx="6505657" cy="20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5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 در مقابل رشته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56949" y="62087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تشابهی وجود دارد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97329" y="181467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تفاوت اصلی: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0" y="3319780"/>
            <a:ext cx="9144000" cy="207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رشته‌ها تغییر ناپذیرند</a:t>
            </a:r>
          </a:p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لیست‌ها تغییرپذیرند</a:t>
            </a:r>
            <a:endParaRPr lang="en-US" sz="4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489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رشته‌ها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551" y="1550512"/>
            <a:ext cx="5562796" cy="1524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518"/>
            <a:ext cx="4022044" cy="1561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9461" y="4876430"/>
            <a:ext cx="6798976" cy="17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7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لیست‌ها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1" y="1550512"/>
            <a:ext cx="6340976" cy="17855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7" y="3260866"/>
            <a:ext cx="4514967" cy="1354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041" y="4570424"/>
            <a:ext cx="6340976" cy="17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7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6949" y="-83708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لیست‌ها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1" y="1550512"/>
            <a:ext cx="6340976" cy="17855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4" y="3384523"/>
            <a:ext cx="5284540" cy="1185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829" y="4638448"/>
            <a:ext cx="6113030" cy="176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33416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لیست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689" y="3116494"/>
            <a:ext cx="3677991" cy="341147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19889" y="1680282"/>
            <a:ext cx="9144000" cy="11390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متدها مستقیما خود لیست را تغییر می‌دهند</a:t>
            </a:r>
            <a:endParaRPr lang="en-US" sz="40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08338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18288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append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512" y="1550512"/>
            <a:ext cx="8478591" cy="44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1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extend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280" y="1733392"/>
            <a:ext cx="8305055" cy="48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28699"/>
            <a:ext cx="9144000" cy="1223963"/>
          </a:xfrm>
        </p:spPr>
        <p:txBody>
          <a:bodyPr>
            <a:normAutofit/>
          </a:bodyPr>
          <a:lstStyle/>
          <a:p>
            <a:r>
              <a:rPr lang="fa-IR" sz="7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رنگ چیست؟</a:t>
            </a:r>
            <a:endParaRPr lang="en-US" sz="7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0220" y="3177540"/>
            <a:ext cx="1965960" cy="18516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31130" y="3177540"/>
            <a:ext cx="1965960" cy="1851660"/>
          </a:xfrm>
          <a:prstGeom prst="rect">
            <a:avLst/>
          </a:prstGeom>
          <a:solidFill>
            <a:srgbClr val="00B05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02040" y="3177540"/>
            <a:ext cx="1965960" cy="185166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2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insert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61" y="1940073"/>
            <a:ext cx="8452547" cy="458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0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sort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08" y="1733392"/>
            <a:ext cx="8478592" cy="50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sort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63" y="1733392"/>
            <a:ext cx="7747889" cy="49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43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خالی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51" y="2651728"/>
            <a:ext cx="8572314" cy="93729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0080" y="3589020"/>
            <a:ext cx="10380908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وقتی روی لیست اعمال می‌شوند مقداری برنمی‌گردانند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274" y="5141411"/>
            <a:ext cx="1403068" cy="113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9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خالی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75" y="2009042"/>
            <a:ext cx="6601666" cy="456069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724186" y="4620125"/>
            <a:ext cx="9144000" cy="796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24186" y="3489157"/>
            <a:ext cx="9144000" cy="796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2619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دارای مقدار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453" y="1991916"/>
            <a:ext cx="3040780" cy="22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34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pop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40" y="2007566"/>
            <a:ext cx="7264135" cy="46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3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6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count</a:t>
            </a:r>
            <a:endParaRPr lang="en-US" sz="6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51" y="2092934"/>
            <a:ext cx="7347114" cy="44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8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2" y="2606767"/>
            <a:ext cx="2043411" cy="317863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36672" y="2323128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طول لیست</a:t>
            </a:r>
            <a:endParaRPr lang="en-US" sz="5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6672" y="3974399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جمع مولفه ها</a:t>
            </a:r>
            <a:endParaRPr lang="en-US" sz="5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6300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r>
              <a:rPr lang="en-US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, sum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40" y="2184392"/>
            <a:ext cx="6623335" cy="467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249237"/>
            <a:ext cx="9144000" cy="2387600"/>
          </a:xfrm>
        </p:spPr>
        <p:txBody>
          <a:bodyPr>
            <a:normAutofit/>
          </a:bodyPr>
          <a:lstStyle/>
          <a:p>
            <a:r>
              <a:rPr lang="fa-IR" sz="8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رنگ</a:t>
            </a:r>
            <a:endParaRPr lang="en-US" sz="8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2" y="2971800"/>
            <a:ext cx="6215234" cy="7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89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997" y="3012707"/>
            <a:ext cx="9144000" cy="1367632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insert , append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51997" y="1933833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2652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5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خطاهای معمول</a:t>
            </a:r>
            <a:endParaRPr lang="en-US" sz="5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965" y="2245333"/>
            <a:ext cx="7006182" cy="46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13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کاری قانونی ولی احتمالا غیر منتظره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75" y="2205424"/>
            <a:ext cx="7153465" cy="427707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44503" y="4451682"/>
            <a:ext cx="9144000" cy="744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770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کاری قانونی ولی احتمالا غیر منتظره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03" y="2737846"/>
            <a:ext cx="9202511" cy="30599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2902" y="4195630"/>
            <a:ext cx="9144000" cy="7445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560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کاما فراموش نشود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90" y="2712321"/>
            <a:ext cx="9074635" cy="25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2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حواستان به نوع داده باشد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8" y="2011846"/>
            <a:ext cx="4916044" cy="42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51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8" y="36576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نوع داده آشنا نیست؟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9" y="2142465"/>
            <a:ext cx="11559844" cy="36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41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لیستی از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720" y="2714383"/>
            <a:ext cx="9052869" cy="8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69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مرتب کردن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sort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66" y="2223423"/>
            <a:ext cx="9285716" cy="34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مرتب کردن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sort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3468"/>
            <a:ext cx="12024975" cy="59361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31682" y="2610709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لیست ترکیبی از چند نوع داده‌ی عدد و رشته باشد ب اساس مقادیر زیر مرتب خواهند شد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136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249237"/>
            <a:ext cx="9144000" cy="2387600"/>
          </a:xfrm>
        </p:spPr>
        <p:txBody>
          <a:bodyPr>
            <a:normAutofit/>
          </a:bodyPr>
          <a:lstStyle/>
          <a:p>
            <a:r>
              <a:rPr lang="fa-IR" sz="8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رنگ</a:t>
            </a:r>
            <a:endParaRPr lang="en-US" sz="8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2" y="2971800"/>
            <a:ext cx="6215234" cy="71439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455420" y="36141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4400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Mycolor</a:t>
            </a:r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en-US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لیست است.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4409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</a:t>
            </a:r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مقابل </a:t>
            </a:r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49" y="2760546"/>
            <a:ext cx="2403825" cy="556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73" y="3501208"/>
            <a:ext cx="4230872" cy="785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92" y="2710014"/>
            <a:ext cx="2653097" cy="619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324" y="3501208"/>
            <a:ext cx="4391434" cy="6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129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جمع لیستی از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2" y="1805582"/>
            <a:ext cx="8322157" cy="2436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13" y="4086933"/>
            <a:ext cx="10030379" cy="12877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023" y="5588310"/>
            <a:ext cx="3755523" cy="76125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71135" y="4848188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نمی‌شود!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769483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نمایش لیستی از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2" y="2097666"/>
            <a:ext cx="9035554" cy="249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753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نمایش لیستی از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2" y="2097666"/>
            <a:ext cx="9035554" cy="2498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23" y="4721368"/>
            <a:ext cx="3540461" cy="10073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885" y="4596063"/>
            <a:ext cx="3073696" cy="13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2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نمایش لیستی از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2" y="1805582"/>
            <a:ext cx="8560678" cy="236709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758903" y="4117019"/>
            <a:ext cx="3858465" cy="2740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</a:p>
          <a:p>
            <a:pPr algn="l"/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S[2]</a:t>
            </a:r>
          </a:p>
          <a:p>
            <a:pPr algn="l"/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S[2][1:3]</a:t>
            </a:r>
          </a:p>
          <a:p>
            <a:pPr algn="l"/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98349" y="4044830"/>
            <a:ext cx="5591609" cy="274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نام لیست</a:t>
            </a:r>
            <a:endParaRPr lang="en-US" sz="40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آیتم سوم در لیست</a:t>
            </a:r>
            <a:endParaRPr lang="en-US" sz="40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برشی از آیتم سوم</a:t>
            </a:r>
            <a:endParaRPr lang="en-US" sz="40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5987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جدا کردن رشته‌ها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214" y="1805582"/>
            <a:ext cx="8562468" cy="30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82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43795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کاما به عنوان یک جداکننده‌ی خوب!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07" y="2202145"/>
            <a:ext cx="7169550" cy="413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لیستی از اشیا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53577" y="2454442"/>
            <a:ext cx="9144000" cy="250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ارجاع‌ها</a:t>
            </a:r>
          </a:p>
          <a:p>
            <a:pPr algn="r" rtl="1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نام گذاری</a:t>
            </a:r>
          </a:p>
          <a:p>
            <a:pPr algn="r" rtl="1"/>
            <a:r>
              <a:rPr lang="fa-IR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(بیشتر)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191265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مقایسه‌ی دو لیست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54" y="3248527"/>
            <a:ext cx="7523655" cy="315227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94798" y="1624263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6983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2" y="0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مقایسه‌ی دو لیست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556" y="2562726"/>
            <a:ext cx="9670251" cy="28514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990451" y="4730394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یکی یکی مقایسه می کند</a:t>
            </a:r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114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-249237"/>
            <a:ext cx="9144000" cy="2387600"/>
          </a:xfrm>
        </p:spPr>
        <p:txBody>
          <a:bodyPr>
            <a:normAutofit/>
          </a:bodyPr>
          <a:lstStyle/>
          <a:p>
            <a:r>
              <a:rPr lang="fa-IR" sz="8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</a:t>
            </a:r>
            <a:endParaRPr lang="en-US" sz="8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3200399"/>
            <a:ext cx="6949440" cy="833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 مجموعه‌ای از عناصر است.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701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از این عملگرها استفاده نکنید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84" y="2007174"/>
            <a:ext cx="4141825" cy="6980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329" y="2705235"/>
            <a:ext cx="4532947" cy="2708976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61296" y="5119488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غیر قابل پیش بینی</a:t>
            </a:r>
            <a:endParaRPr lang="en-US" sz="4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4045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نام مستعار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457" y="2269000"/>
            <a:ext cx="4929708" cy="14848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53" y="3946357"/>
            <a:ext cx="4019916" cy="24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4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دنبال کردن تغییرات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2423972"/>
            <a:ext cx="706853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دنبال کردن تغییرات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992" y="2568351"/>
            <a:ext cx="7011378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97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دنبال کردن تغییرات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13" y="2358533"/>
            <a:ext cx="706853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451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is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1" y="1632326"/>
            <a:ext cx="8520342" cy="397064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68565" y="5235721"/>
            <a:ext cx="9144000" cy="1367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 اینکه هر دو لیست مولفه های یکسانی دارند ولی به شی متفاوتی اشاره می‌کنند.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0063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is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66" y="1997773"/>
            <a:ext cx="9027815" cy="44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85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کپی کردن لیست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9" y="2103850"/>
            <a:ext cx="9846104" cy="33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34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کپی کردن لیست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81" y="1632326"/>
            <a:ext cx="9050752" cy="49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06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1681" y="26469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برش، لیست جدیدی می ‌سازد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24" y="2212909"/>
            <a:ext cx="9747314" cy="291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28844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لغت‌‌های لیست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5420" y="3614102"/>
            <a:ext cx="9144000" cy="25809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 dirty="0">
              <a:solidFill>
                <a:schemeClr val="tx2"/>
              </a:solidFill>
              <a:latin typeface="Source Code Pro" panose="020B0509030403020204" pitchFamily="49" charset="0"/>
            </a:endParaRPr>
          </a:p>
          <a:p>
            <a:r>
              <a:rPr lang="en-US" sz="4000" b="1" dirty="0">
                <a:solidFill>
                  <a:schemeClr val="tx2"/>
                </a:solidFill>
                <a:latin typeface="Source Code Pro" panose="020B0509030403020204" pitchFamily="49" charset="0"/>
              </a:rPr>
              <a:t>item </a:t>
            </a:r>
            <a:endParaRPr lang="fa-IR" sz="4000" b="1" dirty="0" smtClean="0">
              <a:solidFill>
                <a:schemeClr val="tx2"/>
              </a:solidFill>
              <a:latin typeface="Source Code Pro" panose="020B0509030403020204" pitchFamily="49" charset="0"/>
            </a:endParaRPr>
          </a:p>
          <a:p>
            <a:r>
              <a:rPr lang="en-US" sz="40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Entry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Element</a:t>
            </a:r>
          </a:p>
          <a:p>
            <a:r>
              <a:rPr lang="en-US" sz="40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value</a:t>
            </a:r>
            <a:endParaRPr lang="en-US" sz="4000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536" y="2465352"/>
            <a:ext cx="8977273" cy="11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234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429" y="92284"/>
            <a:ext cx="9144000" cy="1367632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برش، لیست جدیدی می ‌سازد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42" y="1704515"/>
            <a:ext cx="8944973" cy="47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6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28844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 طول دارد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365" y="2446020"/>
            <a:ext cx="8816444" cy="20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0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28844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20" y="2464912"/>
            <a:ext cx="10224977" cy="20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809" y="-288448"/>
            <a:ext cx="9144000" cy="2387600"/>
          </a:xfrm>
        </p:spPr>
        <p:txBody>
          <a:bodyPr>
            <a:normAutofit/>
          </a:bodyPr>
          <a:lstStyle/>
          <a:p>
            <a:r>
              <a:rPr lang="fa-IR" sz="6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برش لیست</a:t>
            </a:r>
            <a:endParaRPr lang="en-US" sz="6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46" y="2354404"/>
            <a:ext cx="4579726" cy="41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6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329</Words>
  <Application>Microsoft Office PowerPoint</Application>
  <PresentationFormat>Widescreen</PresentationFormat>
  <Paragraphs>102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لیست</vt:lpstr>
      <vt:lpstr>رنگ چیست؟</vt:lpstr>
      <vt:lpstr>رنگ</vt:lpstr>
      <vt:lpstr>رنگ</vt:lpstr>
      <vt:lpstr>لیست</vt:lpstr>
      <vt:lpstr>لغت‌‌های لیست</vt:lpstr>
      <vt:lpstr>لیست طول دارد</vt:lpstr>
      <vt:lpstr>جایگذاری</vt:lpstr>
      <vt:lpstr>برش لیست</vt:lpstr>
      <vt:lpstr>لیست مانند رشته است</vt:lpstr>
      <vt:lpstr>لیست در پایتون</vt:lpstr>
      <vt:lpstr>نمایش لیست</vt:lpstr>
      <vt:lpstr>لیست در مقابل رشته</vt:lpstr>
      <vt:lpstr>برای رشته‌ها</vt:lpstr>
      <vt:lpstr>برای لیست‌ها</vt:lpstr>
      <vt:lpstr>برای لیست‌ها</vt:lpstr>
      <vt:lpstr>متدهای لیست</vt:lpstr>
      <vt:lpstr>append</vt:lpstr>
      <vt:lpstr>extend</vt:lpstr>
      <vt:lpstr>insert</vt:lpstr>
      <vt:lpstr>sort</vt:lpstr>
      <vt:lpstr>sort</vt:lpstr>
      <vt:lpstr>متدهای خالی</vt:lpstr>
      <vt:lpstr>متدهای خالی</vt:lpstr>
      <vt:lpstr>متدهای دارای مقدار</vt:lpstr>
      <vt:lpstr>pop</vt:lpstr>
      <vt:lpstr>count</vt:lpstr>
      <vt:lpstr>توابع از پیش تعریف شده</vt:lpstr>
      <vt:lpstr>len , sum</vt:lpstr>
      <vt:lpstr>insert , append</vt:lpstr>
      <vt:lpstr>خطاهای معمول</vt:lpstr>
      <vt:lpstr>کاری قانونی ولی احتمالا غیر منتظره</vt:lpstr>
      <vt:lpstr>کاری قانونی ولی احتمالا غیر منتظره</vt:lpstr>
      <vt:lpstr>کاما فراموش نشود</vt:lpstr>
      <vt:lpstr>حواستان به نوع داده باشد</vt:lpstr>
      <vt:lpstr>این نوع داده آشنا نیست؟</vt:lpstr>
      <vt:lpstr>لیستی از رشته‌ها</vt:lpstr>
      <vt:lpstr>مرتب کردن  sort</vt:lpstr>
      <vt:lpstr>مرتب کردن  sort</vt:lpstr>
      <vt:lpstr>رشته در مقابل لیست</vt:lpstr>
      <vt:lpstr>جمع لیستی از رشته‌ها</vt:lpstr>
      <vt:lpstr>نمایش لیستی از رشته‌ها</vt:lpstr>
      <vt:lpstr>نمایش لیستی از رشته‌ها</vt:lpstr>
      <vt:lpstr>نمایش لیستی از رشته‌ها</vt:lpstr>
      <vt:lpstr>جدا کردن رشته‌ها</vt:lpstr>
      <vt:lpstr>کاما به عنوان یک جداکننده‌ی خوب!</vt:lpstr>
      <vt:lpstr>لیستی از اشیا</vt:lpstr>
      <vt:lpstr>مقایسه‌ی دو لیست</vt:lpstr>
      <vt:lpstr>مقایسه‌ی دو لیست</vt:lpstr>
      <vt:lpstr>از این عملگرها استفاده نکنید</vt:lpstr>
      <vt:lpstr>نام مستعار</vt:lpstr>
      <vt:lpstr>دنبال کردن تغییرات</vt:lpstr>
      <vt:lpstr>دنبال کردن تغییرات</vt:lpstr>
      <vt:lpstr>دنبال کردن تغییرات</vt:lpstr>
      <vt:lpstr>عملگر is</vt:lpstr>
      <vt:lpstr>عملگر is</vt:lpstr>
      <vt:lpstr>کپی کردن لیست</vt:lpstr>
      <vt:lpstr>کپی کردن لیست</vt:lpstr>
      <vt:lpstr>برش، لیست جدیدی می ‌سازد</vt:lpstr>
      <vt:lpstr>برش، لیست جدیدی می ‌سازد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لیست</dc:title>
  <dc:creator>PC</dc:creator>
  <cp:lastModifiedBy>PC</cp:lastModifiedBy>
  <cp:revision>129</cp:revision>
  <dcterms:created xsi:type="dcterms:W3CDTF">2023-01-10T10:51:46Z</dcterms:created>
  <dcterms:modified xsi:type="dcterms:W3CDTF">2023-02-20T07:13:46Z</dcterms:modified>
</cp:coreProperties>
</file>