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304" r:id="rId5"/>
    <p:sldId id="305" r:id="rId6"/>
    <p:sldId id="306" r:id="rId7"/>
    <p:sldId id="307" r:id="rId8"/>
    <p:sldId id="270" r:id="rId9"/>
    <p:sldId id="271" r:id="rId10"/>
    <p:sldId id="272" r:id="rId11"/>
    <p:sldId id="273" r:id="rId12"/>
    <p:sldId id="274" r:id="rId13"/>
    <p:sldId id="275" r:id="rId14"/>
    <p:sldId id="276" r:id="rId15"/>
    <p:sldId id="277" r:id="rId16"/>
    <p:sldId id="286" r:id="rId17"/>
    <p:sldId id="278" r:id="rId18"/>
    <p:sldId id="257" r:id="rId19"/>
    <p:sldId id="258" r:id="rId20"/>
    <p:sldId id="259" r:id="rId21"/>
    <p:sldId id="260" r:id="rId22"/>
    <p:sldId id="261" r:id="rId23"/>
    <p:sldId id="262" r:id="rId24"/>
    <p:sldId id="263" r:id="rId25"/>
    <p:sldId id="264" r:id="rId26"/>
    <p:sldId id="265" r:id="rId27"/>
    <p:sldId id="300" r:id="rId28"/>
    <p:sldId id="266" r:id="rId29"/>
    <p:sldId id="267" r:id="rId30"/>
    <p:sldId id="268" r:id="rId31"/>
    <p:sldId id="269" r:id="rId32"/>
    <p:sldId id="279" r:id="rId33"/>
    <p:sldId id="280" r:id="rId34"/>
    <p:sldId id="281" r:id="rId35"/>
    <p:sldId id="282" r:id="rId36"/>
    <p:sldId id="283" r:id="rId37"/>
    <p:sldId id="284" r:id="rId38"/>
    <p:sldId id="285" r:id="rId39"/>
    <p:sldId id="287" r:id="rId40"/>
    <p:sldId id="301"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50" autoAdjust="0"/>
    <p:restoredTop sz="94660"/>
  </p:normalViewPr>
  <p:slideViewPr>
    <p:cSldViewPr snapToGrid="0">
      <p:cViewPr varScale="1">
        <p:scale>
          <a:sx n="73" d="100"/>
          <a:sy n="73" d="100"/>
        </p:scale>
        <p:origin x="3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1C0C83-FCF2-41BB-AFEA-3D07F090953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317429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C0C83-FCF2-41BB-AFEA-3D07F090953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16869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C0C83-FCF2-41BB-AFEA-3D07F090953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325512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1C0C83-FCF2-41BB-AFEA-3D07F090953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327079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1C0C83-FCF2-41BB-AFEA-3D07F090953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144590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1C0C83-FCF2-41BB-AFEA-3D07F090953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260833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1C0C83-FCF2-41BB-AFEA-3D07F090953A}"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294814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1C0C83-FCF2-41BB-AFEA-3D07F090953A}"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29890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1C0C83-FCF2-41BB-AFEA-3D07F090953A}"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424503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1C0C83-FCF2-41BB-AFEA-3D07F090953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26805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1C0C83-FCF2-41BB-AFEA-3D07F090953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6FAF7-395E-43BB-8F27-E8BEEF51B725}" type="slidenum">
              <a:rPr lang="en-US" smtClean="0"/>
              <a:t>‹#›</a:t>
            </a:fld>
            <a:endParaRPr lang="en-US"/>
          </a:p>
        </p:txBody>
      </p:sp>
    </p:spTree>
    <p:extLst>
      <p:ext uri="{BB962C8B-B14F-4D97-AF65-F5344CB8AC3E}">
        <p14:creationId xmlns:p14="http://schemas.microsoft.com/office/powerpoint/2010/main" val="263481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C0C83-FCF2-41BB-AFEA-3D07F090953A}" type="datetimeFigureOut">
              <a:rPr lang="en-US" smtClean="0"/>
              <a:t>2/26/2023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6FAF7-395E-43BB-8F27-E8BEEF51B725}" type="slidenum">
              <a:rPr lang="en-US" smtClean="0"/>
              <a:t>‹#›</a:t>
            </a:fld>
            <a:endParaRPr lang="en-US"/>
          </a:p>
        </p:txBody>
      </p:sp>
    </p:spTree>
    <p:extLst>
      <p:ext uri="{BB962C8B-B14F-4D97-AF65-F5344CB8AC3E}">
        <p14:creationId xmlns:p14="http://schemas.microsoft.com/office/powerpoint/2010/main" val="338960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53340" y="1850979"/>
            <a:ext cx="7365451" cy="2903901"/>
          </a:xfrm>
          <a:prstGeom prst="rect">
            <a:avLst/>
          </a:prstGeom>
        </p:spPr>
      </p:pic>
    </p:spTree>
    <p:extLst>
      <p:ext uri="{BB962C8B-B14F-4D97-AF65-F5344CB8AC3E}">
        <p14:creationId xmlns:p14="http://schemas.microsoft.com/office/powerpoint/2010/main" val="1323058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2050" y="2917763"/>
            <a:ext cx="3318537" cy="461665"/>
          </a:xfrm>
          <a:prstGeom prst="rect">
            <a:avLst/>
          </a:prstGeom>
        </p:spPr>
        <p:txBody>
          <a:bodyPr wrap="none">
            <a:spAutoFit/>
          </a:bodyPr>
          <a:lstStyle/>
          <a:p>
            <a:r>
              <a:rPr lang="en-US" sz="2400" dirty="0">
                <a:latin typeface="Source Code Pro" panose="020B0509030403020204" pitchFamily="49" charset="0"/>
              </a:rPr>
              <a:t>c = </a:t>
            </a:r>
            <a:r>
              <a:rPr lang="en-US" sz="2400" dirty="0" err="1">
                <a:latin typeface="Source Code Pro" panose="020B0509030403020204" pitchFamily="49" charset="0"/>
              </a:rPr>
              <a:t>conn.cursor</a:t>
            </a:r>
            <a:r>
              <a:rPr lang="en-US" sz="2400" dirty="0">
                <a:latin typeface="Source Code Pro" panose="020B0509030403020204" pitchFamily="49" charset="0"/>
              </a:rPr>
              <a:t>()</a:t>
            </a:r>
          </a:p>
        </p:txBody>
      </p:sp>
    </p:spTree>
    <p:extLst>
      <p:ext uri="{BB962C8B-B14F-4D97-AF65-F5344CB8AC3E}">
        <p14:creationId xmlns:p14="http://schemas.microsoft.com/office/powerpoint/2010/main" val="1937949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7730" y="2682632"/>
            <a:ext cx="4608954" cy="461665"/>
          </a:xfrm>
          <a:prstGeom prst="rect">
            <a:avLst/>
          </a:prstGeom>
        </p:spPr>
        <p:txBody>
          <a:bodyPr wrap="none">
            <a:spAutoFit/>
          </a:bodyPr>
          <a:lstStyle/>
          <a:p>
            <a:r>
              <a:rPr lang="en-US" sz="2400" dirty="0" err="1">
                <a:latin typeface="Source Code Pro" panose="020B0509030403020204" pitchFamily="49" charset="0"/>
              </a:rPr>
              <a:t>c.execute</a:t>
            </a:r>
            <a:r>
              <a:rPr lang="en-US" sz="2400" dirty="0">
                <a:latin typeface="Source Code Pro" panose="020B0509030403020204" pitchFamily="49" charset="0"/>
              </a:rPr>
              <a:t>(</a:t>
            </a:r>
            <a:r>
              <a:rPr lang="en-US" sz="2400" dirty="0" err="1">
                <a:latin typeface="Source Code Pro" panose="020B0509030403020204" pitchFamily="49" charset="0"/>
              </a:rPr>
              <a:t>sql_statement</a:t>
            </a:r>
            <a:r>
              <a:rPr lang="en-US" sz="2400" dirty="0">
                <a:latin typeface="Source Code Pro" panose="020B0509030403020204" pitchFamily="49" charset="0"/>
              </a:rPr>
              <a:t>)</a:t>
            </a:r>
          </a:p>
        </p:txBody>
      </p:sp>
    </p:spTree>
    <p:extLst>
      <p:ext uri="{BB962C8B-B14F-4D97-AF65-F5344CB8AC3E}">
        <p14:creationId xmlns:p14="http://schemas.microsoft.com/office/powerpoint/2010/main" val="1741621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1501" y="2956952"/>
            <a:ext cx="2765501" cy="461665"/>
          </a:xfrm>
          <a:prstGeom prst="rect">
            <a:avLst/>
          </a:prstGeom>
        </p:spPr>
        <p:txBody>
          <a:bodyPr wrap="none">
            <a:spAutoFit/>
          </a:bodyPr>
          <a:lstStyle/>
          <a:p>
            <a:r>
              <a:rPr lang="en-US" sz="2400" dirty="0" err="1">
                <a:latin typeface="Source Code Pro" panose="020B0509030403020204" pitchFamily="49" charset="0"/>
              </a:rPr>
              <a:t>sql_statement</a:t>
            </a:r>
            <a:r>
              <a:rPr lang="en-US" sz="2400" dirty="0">
                <a:latin typeface="Source Code Pro" panose="020B0509030403020204" pitchFamily="49" charset="0"/>
              </a:rPr>
              <a:t> </a:t>
            </a:r>
          </a:p>
        </p:txBody>
      </p:sp>
    </p:spTree>
    <p:extLst>
      <p:ext uri="{BB962C8B-B14F-4D97-AF65-F5344CB8AC3E}">
        <p14:creationId xmlns:p14="http://schemas.microsoft.com/office/powerpoint/2010/main" val="2280438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9878" y="2839386"/>
            <a:ext cx="2765501" cy="461665"/>
          </a:xfrm>
          <a:prstGeom prst="rect">
            <a:avLst/>
          </a:prstGeom>
        </p:spPr>
        <p:txBody>
          <a:bodyPr wrap="none">
            <a:spAutoFit/>
          </a:bodyPr>
          <a:lstStyle/>
          <a:p>
            <a:r>
              <a:rPr lang="en-US" sz="2400" dirty="0" err="1">
                <a:latin typeface="Source Code Pro" panose="020B0509030403020204" pitchFamily="49" charset="0"/>
              </a:rPr>
              <a:t>conn.commit</a:t>
            </a:r>
            <a:r>
              <a:rPr lang="en-US" sz="2400" dirty="0">
                <a:latin typeface="Source Code Pro" panose="020B0509030403020204" pitchFamily="49" charset="0"/>
              </a:rPr>
              <a:t>() </a:t>
            </a:r>
          </a:p>
        </p:txBody>
      </p:sp>
    </p:spTree>
    <p:extLst>
      <p:ext uri="{BB962C8B-B14F-4D97-AF65-F5344CB8AC3E}">
        <p14:creationId xmlns:p14="http://schemas.microsoft.com/office/powerpoint/2010/main" val="3189166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9878" y="2839386"/>
            <a:ext cx="2396810" cy="461665"/>
          </a:xfrm>
          <a:prstGeom prst="rect">
            <a:avLst/>
          </a:prstGeom>
        </p:spPr>
        <p:txBody>
          <a:bodyPr wrap="none">
            <a:spAutoFit/>
          </a:bodyPr>
          <a:lstStyle/>
          <a:p>
            <a:r>
              <a:rPr lang="en-US" sz="2400" dirty="0" err="1">
                <a:latin typeface="Source Code Pro" panose="020B0509030403020204" pitchFamily="49" charset="0"/>
              </a:rPr>
              <a:t>c.fetchall</a:t>
            </a:r>
            <a:r>
              <a:rPr lang="en-US" sz="2400" dirty="0">
                <a:latin typeface="Source Code Pro" panose="020B0509030403020204" pitchFamily="49" charset="0"/>
              </a:rPr>
              <a:t>()</a:t>
            </a:r>
          </a:p>
        </p:txBody>
      </p:sp>
    </p:spTree>
    <p:extLst>
      <p:ext uri="{BB962C8B-B14F-4D97-AF65-F5344CB8AC3E}">
        <p14:creationId xmlns:p14="http://schemas.microsoft.com/office/powerpoint/2010/main" val="1455550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9878" y="2839386"/>
            <a:ext cx="2396810" cy="461665"/>
          </a:xfrm>
          <a:prstGeom prst="rect">
            <a:avLst/>
          </a:prstGeom>
        </p:spPr>
        <p:txBody>
          <a:bodyPr wrap="none">
            <a:spAutoFit/>
          </a:bodyPr>
          <a:lstStyle/>
          <a:p>
            <a:r>
              <a:rPr lang="en-US" sz="2400" dirty="0" err="1">
                <a:latin typeface="Source Code Pro" panose="020B0509030403020204" pitchFamily="49" charset="0"/>
              </a:rPr>
              <a:t>c.fetchone</a:t>
            </a:r>
            <a:r>
              <a:rPr lang="en-US" sz="2400" dirty="0">
                <a:latin typeface="Source Code Pro" panose="020B0509030403020204" pitchFamily="49" charset="0"/>
              </a:rPr>
              <a:t>()</a:t>
            </a:r>
          </a:p>
        </p:txBody>
      </p:sp>
    </p:spTree>
    <p:extLst>
      <p:ext uri="{BB962C8B-B14F-4D97-AF65-F5344CB8AC3E}">
        <p14:creationId xmlns:p14="http://schemas.microsoft.com/office/powerpoint/2010/main" val="2125572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4937" y="941420"/>
            <a:ext cx="2396810" cy="461665"/>
          </a:xfrm>
          <a:prstGeom prst="rect">
            <a:avLst/>
          </a:prstGeom>
        </p:spPr>
        <p:txBody>
          <a:bodyPr wrap="square">
            <a:spAutoFit/>
          </a:bodyPr>
          <a:lstStyle/>
          <a:p>
            <a:r>
              <a:rPr lang="en-US" sz="2400" dirty="0" err="1" smtClean="0">
                <a:latin typeface="Source Code Pro" panose="020B0509030403020204" pitchFamily="49" charset="0"/>
              </a:rPr>
              <a:t>c.fetchall</a:t>
            </a:r>
            <a:r>
              <a:rPr lang="en-US" sz="2400" dirty="0" smtClean="0">
                <a:latin typeface="Source Code Pro" panose="020B0509030403020204" pitchFamily="49" charset="0"/>
              </a:rPr>
              <a:t>()</a:t>
            </a:r>
            <a:endParaRPr lang="en-US" sz="2400" dirty="0">
              <a:latin typeface="Source Code Pro" panose="020B0509030403020204" pitchFamily="49" charset="0"/>
            </a:endParaRPr>
          </a:p>
        </p:txBody>
      </p:sp>
      <p:sp>
        <p:nvSpPr>
          <p:cNvPr id="3" name="Rectangle 2"/>
          <p:cNvSpPr/>
          <p:nvPr/>
        </p:nvSpPr>
        <p:spPr>
          <a:xfrm>
            <a:off x="5343058" y="941420"/>
            <a:ext cx="737702" cy="461665"/>
          </a:xfrm>
          <a:prstGeom prst="rect">
            <a:avLst/>
          </a:prstGeom>
        </p:spPr>
        <p:txBody>
          <a:bodyPr wrap="square">
            <a:spAutoFit/>
          </a:bodyPr>
          <a:lstStyle/>
          <a:p>
            <a:r>
              <a:rPr lang="en-US" sz="2400" dirty="0" smtClean="0">
                <a:latin typeface="Source Code Pro" panose="020B0509030403020204" pitchFamily="49" charset="0"/>
              </a:rPr>
              <a:t>vs.</a:t>
            </a:r>
            <a:endParaRPr lang="en-US" sz="2400" dirty="0">
              <a:latin typeface="Source Code Pro" panose="020B0509030403020204" pitchFamily="49" charset="0"/>
            </a:endParaRPr>
          </a:p>
        </p:txBody>
      </p:sp>
      <p:sp>
        <p:nvSpPr>
          <p:cNvPr id="7" name="Rectangle 6"/>
          <p:cNvSpPr/>
          <p:nvPr/>
        </p:nvSpPr>
        <p:spPr>
          <a:xfrm>
            <a:off x="339634" y="1658983"/>
            <a:ext cx="11482252" cy="50256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504566" y="941420"/>
            <a:ext cx="2396810" cy="461665"/>
          </a:xfrm>
          <a:prstGeom prst="rect">
            <a:avLst/>
          </a:prstGeom>
        </p:spPr>
        <p:txBody>
          <a:bodyPr wrap="none">
            <a:spAutoFit/>
          </a:bodyPr>
          <a:lstStyle/>
          <a:p>
            <a:r>
              <a:rPr lang="en-US" sz="2400" dirty="0" err="1">
                <a:latin typeface="Source Code Pro" panose="020B0509030403020204" pitchFamily="49" charset="0"/>
              </a:rPr>
              <a:t>c.fetchone</a:t>
            </a:r>
            <a:r>
              <a:rPr lang="en-US" sz="2400" dirty="0">
                <a:latin typeface="Source Code Pro" panose="020B0509030403020204" pitchFamily="49" charset="0"/>
              </a:rPr>
              <a:t>()</a:t>
            </a:r>
          </a:p>
        </p:txBody>
      </p:sp>
      <p:sp>
        <p:nvSpPr>
          <p:cNvPr id="2" name="Rectangle 1"/>
          <p:cNvSpPr/>
          <p:nvPr/>
        </p:nvSpPr>
        <p:spPr>
          <a:xfrm>
            <a:off x="6893747" y="1852570"/>
            <a:ext cx="6096000" cy="4832092"/>
          </a:xfrm>
          <a:prstGeom prst="rect">
            <a:avLst/>
          </a:prstGeom>
        </p:spPr>
        <p:txBody>
          <a:bodyPr>
            <a:spAutoFit/>
          </a:bodyPr>
          <a:lstStyle/>
          <a:p>
            <a:r>
              <a:rPr lang="en-US" sz="1400" dirty="0">
                <a:solidFill>
                  <a:srgbClr val="FF6188"/>
                </a:solidFill>
                <a:latin typeface="Consolas" panose="020B0609020204030204" pitchFamily="49" charset="0"/>
              </a:rPr>
              <a:t>import</a:t>
            </a:r>
            <a:r>
              <a:rPr lang="en-US" sz="1400" dirty="0">
                <a:solidFill>
                  <a:srgbClr val="FCFCFA"/>
                </a:solidFill>
                <a:latin typeface="Consolas" panose="020B0609020204030204" pitchFamily="49" charset="0"/>
              </a:rPr>
              <a:t> sqlite3</a:t>
            </a: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Connect to the database</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conn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sqlite3</a:t>
            </a:r>
            <a:r>
              <a:rPr lang="en-US" sz="1400" dirty="0">
                <a:solidFill>
                  <a:srgbClr val="939293"/>
                </a:solidFill>
                <a:latin typeface="Consolas" panose="020B0609020204030204" pitchFamily="49" charset="0"/>
              </a:rPr>
              <a:t>.</a:t>
            </a:r>
            <a:r>
              <a:rPr lang="en-US" sz="1400" dirty="0">
                <a:solidFill>
                  <a:srgbClr val="A9DC76"/>
                </a:solidFill>
                <a:latin typeface="Consolas" panose="020B0609020204030204" pitchFamily="49" charset="0"/>
              </a:rPr>
              <a:t>connect</a:t>
            </a:r>
            <a:r>
              <a:rPr lang="en-US" sz="1400" dirty="0">
                <a:solidFill>
                  <a:srgbClr val="939293"/>
                </a:solidFill>
                <a:latin typeface="Consolas" panose="020B0609020204030204" pitchFamily="49" charset="0"/>
              </a:rPr>
              <a:t>('</a:t>
            </a:r>
            <a:r>
              <a:rPr lang="en-US" sz="1400" dirty="0" err="1">
                <a:solidFill>
                  <a:srgbClr val="FFD866"/>
                </a:solidFill>
                <a:latin typeface="Consolas" panose="020B0609020204030204" pitchFamily="49" charset="0"/>
              </a:rPr>
              <a:t>example.db</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Create a cursor object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cursor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cursor</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Execute a SELECT statement</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cursor</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execute</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SELECT * FROM </a:t>
            </a:r>
            <a:r>
              <a:rPr lang="en-US" sz="1400" dirty="0" err="1">
                <a:solidFill>
                  <a:srgbClr val="FFD866"/>
                </a:solidFill>
                <a:latin typeface="Consolas" panose="020B0609020204030204" pitchFamily="49" charset="0"/>
              </a:rPr>
              <a:t>mytable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Fetch the first row and print it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row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err="1">
                <a:solidFill>
                  <a:srgbClr val="FCFCFA"/>
                </a:solidFill>
                <a:latin typeface="Consolas" panose="020B0609020204030204" pitchFamily="49" charset="0"/>
              </a:rPr>
              <a:t>cursor</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fetchone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A9DC76"/>
                </a:solidFill>
                <a:latin typeface="Consolas" panose="020B0609020204030204" pitchFamily="49" charset="0"/>
              </a:rPr>
              <a:t>print</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row</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Fetch the second row and print it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row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err="1">
                <a:solidFill>
                  <a:srgbClr val="FCFCFA"/>
                </a:solidFill>
                <a:latin typeface="Consolas" panose="020B0609020204030204" pitchFamily="49" charset="0"/>
              </a:rPr>
              <a:t>cursor</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fetchone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A9DC76"/>
                </a:solidFill>
                <a:latin typeface="Consolas" panose="020B0609020204030204" pitchFamily="49" charset="0"/>
              </a:rPr>
              <a:t>print</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row</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Close the cursor and the connection</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cursor</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close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close</a:t>
            </a:r>
            <a:r>
              <a:rPr lang="en-US" sz="1400" dirty="0">
                <a:solidFill>
                  <a:srgbClr val="939293"/>
                </a:solidFill>
                <a:latin typeface="Consolas" panose="020B0609020204030204" pitchFamily="49" charset="0"/>
              </a:rPr>
              <a:t>()</a:t>
            </a:r>
            <a:endParaRPr lang="en-US" sz="1400" b="0" dirty="0">
              <a:solidFill>
                <a:srgbClr val="FCFCFA"/>
              </a:solidFill>
              <a:effectLst/>
              <a:latin typeface="Consolas" panose="020B0609020204030204" pitchFamily="49" charset="0"/>
            </a:endParaRPr>
          </a:p>
        </p:txBody>
      </p:sp>
      <p:sp>
        <p:nvSpPr>
          <p:cNvPr id="6" name="Rectangle 5"/>
          <p:cNvSpPr/>
          <p:nvPr/>
        </p:nvSpPr>
        <p:spPr>
          <a:xfrm>
            <a:off x="694668" y="1960292"/>
            <a:ext cx="6096000" cy="4616648"/>
          </a:xfrm>
          <a:prstGeom prst="rect">
            <a:avLst/>
          </a:prstGeom>
        </p:spPr>
        <p:txBody>
          <a:bodyPr>
            <a:spAutoFit/>
          </a:bodyPr>
          <a:lstStyle/>
          <a:p>
            <a:r>
              <a:rPr lang="en-US" sz="1400" dirty="0">
                <a:solidFill>
                  <a:srgbClr val="FF6188"/>
                </a:solidFill>
                <a:latin typeface="Consolas" panose="020B0609020204030204" pitchFamily="49" charset="0"/>
              </a:rPr>
              <a:t>import</a:t>
            </a:r>
            <a:r>
              <a:rPr lang="en-US" sz="1400" dirty="0">
                <a:solidFill>
                  <a:srgbClr val="FCFCFA"/>
                </a:solidFill>
                <a:latin typeface="Consolas" panose="020B0609020204030204" pitchFamily="49" charset="0"/>
              </a:rPr>
              <a:t> sqlite3</a:t>
            </a: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Connect to the database</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conn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sqlite3</a:t>
            </a:r>
            <a:r>
              <a:rPr lang="en-US" sz="1400" dirty="0">
                <a:solidFill>
                  <a:srgbClr val="939293"/>
                </a:solidFill>
                <a:latin typeface="Consolas" panose="020B0609020204030204" pitchFamily="49" charset="0"/>
              </a:rPr>
              <a:t>.</a:t>
            </a:r>
            <a:r>
              <a:rPr lang="en-US" sz="1400" dirty="0">
                <a:solidFill>
                  <a:srgbClr val="A9DC76"/>
                </a:solidFill>
                <a:latin typeface="Consolas" panose="020B0609020204030204" pitchFamily="49" charset="0"/>
              </a:rPr>
              <a:t>connect</a:t>
            </a:r>
            <a:r>
              <a:rPr lang="en-US" sz="1400" dirty="0">
                <a:solidFill>
                  <a:srgbClr val="939293"/>
                </a:solidFill>
                <a:latin typeface="Consolas" panose="020B0609020204030204" pitchFamily="49" charset="0"/>
              </a:rPr>
              <a:t>('</a:t>
            </a:r>
            <a:r>
              <a:rPr lang="en-US" sz="1400" dirty="0" err="1">
                <a:solidFill>
                  <a:srgbClr val="FFD866"/>
                </a:solidFill>
                <a:latin typeface="Consolas" panose="020B0609020204030204" pitchFamily="49" charset="0"/>
              </a:rPr>
              <a:t>example.db</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Create a cursor object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cursor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cursor</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Execute a SELECT statement</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cursor</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execute</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SELECT * FROM </a:t>
            </a:r>
            <a:r>
              <a:rPr lang="en-US" sz="1400" dirty="0" err="1">
                <a:solidFill>
                  <a:srgbClr val="FFD866"/>
                </a:solidFill>
                <a:latin typeface="Consolas" panose="020B0609020204030204" pitchFamily="49" charset="0"/>
              </a:rPr>
              <a:t>mytable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Fetch all the rows and print them</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rows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err="1">
                <a:solidFill>
                  <a:srgbClr val="FCFCFA"/>
                </a:solidFill>
                <a:latin typeface="Consolas" panose="020B0609020204030204" pitchFamily="49" charset="0"/>
              </a:rPr>
              <a:t>cursor</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fetchall</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F6188"/>
                </a:solidFill>
                <a:latin typeface="Consolas" panose="020B0609020204030204" pitchFamily="49" charset="0"/>
              </a:rPr>
              <a:t>for</a:t>
            </a:r>
            <a:r>
              <a:rPr lang="en-US" sz="1400" dirty="0">
                <a:solidFill>
                  <a:srgbClr val="FCFCFA"/>
                </a:solidFill>
                <a:latin typeface="Consolas" panose="020B0609020204030204" pitchFamily="49" charset="0"/>
              </a:rPr>
              <a:t> row </a:t>
            </a:r>
            <a:r>
              <a:rPr lang="en-US" sz="1400" dirty="0">
                <a:solidFill>
                  <a:srgbClr val="FF6188"/>
                </a:solidFill>
                <a:latin typeface="Consolas" panose="020B0609020204030204" pitchFamily="49" charset="0"/>
              </a:rPr>
              <a:t>in</a:t>
            </a:r>
            <a:r>
              <a:rPr lang="en-US" sz="1400" dirty="0">
                <a:solidFill>
                  <a:srgbClr val="FCFCFA"/>
                </a:solidFill>
                <a:latin typeface="Consolas" panose="020B0609020204030204" pitchFamily="49" charset="0"/>
              </a:rPr>
              <a:t> rows</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t>
            </a:r>
            <a:r>
              <a:rPr lang="en-US" sz="1400" dirty="0">
                <a:solidFill>
                  <a:srgbClr val="A9DC76"/>
                </a:solidFill>
                <a:latin typeface="Consolas" panose="020B0609020204030204" pitchFamily="49" charset="0"/>
              </a:rPr>
              <a:t>print</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row</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Close the cursor and the connection</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cursor</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close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close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endParaRPr lang="en-US" sz="1400"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2316726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9878" y="2839386"/>
            <a:ext cx="2396810" cy="461665"/>
          </a:xfrm>
          <a:prstGeom prst="rect">
            <a:avLst/>
          </a:prstGeom>
        </p:spPr>
        <p:txBody>
          <a:bodyPr wrap="none">
            <a:spAutoFit/>
          </a:bodyPr>
          <a:lstStyle/>
          <a:p>
            <a:r>
              <a:rPr lang="en-US" sz="2400" dirty="0" err="1">
                <a:latin typeface="Source Code Pro" panose="020B0509030403020204" pitchFamily="49" charset="0"/>
              </a:rPr>
              <a:t>conn.close</a:t>
            </a:r>
            <a:r>
              <a:rPr lang="en-US" sz="2400" dirty="0">
                <a:latin typeface="Source Code Pro" panose="020B0509030403020204" pitchFamily="49" charset="0"/>
              </a:rPr>
              <a:t>()</a:t>
            </a:r>
          </a:p>
        </p:txBody>
      </p:sp>
    </p:spTree>
    <p:extLst>
      <p:ext uri="{BB962C8B-B14F-4D97-AF65-F5344CB8AC3E}">
        <p14:creationId xmlns:p14="http://schemas.microsoft.com/office/powerpoint/2010/main" val="3904114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0506" y="1088963"/>
            <a:ext cx="5346335" cy="461665"/>
          </a:xfrm>
          <a:prstGeom prst="rect">
            <a:avLst/>
          </a:prstGeom>
        </p:spPr>
        <p:txBody>
          <a:bodyPr wrap="none">
            <a:spAutoFit/>
          </a:bodyPr>
          <a:lstStyle/>
          <a:p>
            <a:r>
              <a:rPr lang="en-US" sz="2400" dirty="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Create a new database:</a:t>
            </a:r>
            <a:endParaRPr lang="en-US" sz="2400" b="0" dirty="0">
              <a:solidFill>
                <a:srgbClr val="000000"/>
              </a:solidFill>
              <a:effectLst/>
              <a:latin typeface="Source Code Pro" panose="020B0509030403020204" pitchFamily="49" charset="0"/>
            </a:endParaRPr>
          </a:p>
        </p:txBody>
      </p:sp>
      <p:sp>
        <p:nvSpPr>
          <p:cNvPr id="8" name="Rectangle 7"/>
          <p:cNvSpPr/>
          <p:nvPr/>
        </p:nvSpPr>
        <p:spPr>
          <a:xfrm>
            <a:off x="2982685" y="2677273"/>
            <a:ext cx="7323909" cy="1938992"/>
          </a:xfrm>
          <a:prstGeom prst="rect">
            <a:avLst/>
          </a:prstGeom>
        </p:spPr>
        <p:txBody>
          <a:bodyPr wrap="square">
            <a:spAutoFit/>
          </a:bodyPr>
          <a:lstStyle/>
          <a:p>
            <a:r>
              <a:rPr lang="en-US" sz="2400" dirty="0">
                <a:solidFill>
                  <a:srgbClr val="AF00DB"/>
                </a:solidFill>
                <a:latin typeface="Consolas" panose="020B0609020204030204" pitchFamily="49" charset="0"/>
              </a:rPr>
              <a:t>import</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sqlite3</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a:solidFill>
                  <a:srgbClr val="001080"/>
                </a:solidFill>
                <a:latin typeface="Consolas" panose="020B0609020204030204" pitchFamily="49" charset="0"/>
              </a:rPr>
              <a:t>conn</a:t>
            </a:r>
            <a:r>
              <a:rPr lang="en-US" sz="2400" dirty="0">
                <a:solidFill>
                  <a:srgbClr val="000000"/>
                </a:solidFill>
                <a:latin typeface="Consolas" panose="020B0609020204030204" pitchFamily="49" charset="0"/>
              </a:rPr>
              <a:t> = </a:t>
            </a:r>
            <a:r>
              <a:rPr lang="en-US" sz="2400" dirty="0">
                <a:solidFill>
                  <a:srgbClr val="267F99"/>
                </a:solidFill>
                <a:latin typeface="Consolas" panose="020B0609020204030204" pitchFamily="49" charset="0"/>
              </a:rPr>
              <a:t>sqlite3</a:t>
            </a:r>
            <a:r>
              <a:rPr lang="en-US" sz="2400" dirty="0">
                <a:solidFill>
                  <a:srgbClr val="000000"/>
                </a:solidFill>
                <a:latin typeface="Consolas" panose="020B0609020204030204" pitchFamily="49" charset="0"/>
              </a:rPr>
              <a:t>.</a:t>
            </a:r>
            <a:r>
              <a:rPr lang="en-US" sz="2400" dirty="0">
                <a:solidFill>
                  <a:srgbClr val="795E26"/>
                </a:solidFill>
                <a:latin typeface="Consolas" panose="020B0609020204030204" pitchFamily="49" charset="0"/>
              </a:rPr>
              <a:t>connect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example.db</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47749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10506" y="1088963"/>
            <a:ext cx="5346335" cy="461665"/>
          </a:xfrm>
          <a:prstGeom prst="rect">
            <a:avLst/>
          </a:prstGeom>
        </p:spPr>
        <p:txBody>
          <a:bodyPr wrap="none">
            <a:spAutoFit/>
          </a:bodyPr>
          <a:lstStyle/>
          <a:p>
            <a:r>
              <a:rPr lang="en-US" sz="2400" dirty="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Create a new database:</a:t>
            </a:r>
            <a:endParaRPr lang="en-US" sz="2400" b="0" dirty="0">
              <a:solidFill>
                <a:srgbClr val="000000"/>
              </a:solidFill>
              <a:effectLst/>
              <a:latin typeface="Source Code Pro" panose="020B0509030403020204" pitchFamily="49" charset="0"/>
            </a:endParaRPr>
          </a:p>
        </p:txBody>
      </p:sp>
      <p:sp>
        <p:nvSpPr>
          <p:cNvPr id="2" name="Rectangle 1"/>
          <p:cNvSpPr/>
          <p:nvPr/>
        </p:nvSpPr>
        <p:spPr>
          <a:xfrm>
            <a:off x="539930" y="2376663"/>
            <a:ext cx="11652070" cy="2862322"/>
          </a:xfrm>
          <a:prstGeom prst="rect">
            <a:avLst/>
          </a:prstGeom>
        </p:spPr>
        <p:txBody>
          <a:bodyPr wrap="square">
            <a:spAutoFit/>
          </a:bodyPr>
          <a:lstStyle/>
          <a:p>
            <a:r>
              <a:rPr lang="en-US" sz="2000" dirty="0">
                <a:solidFill>
                  <a:srgbClr val="AF00DB"/>
                </a:solidFill>
                <a:latin typeface="Source Code Pro" panose="020B0509030403020204" pitchFamily="49" charset="0"/>
              </a:rPr>
              <a:t>import</a:t>
            </a:r>
            <a:r>
              <a:rPr lang="en-US" sz="2000" dirty="0">
                <a:solidFill>
                  <a:srgbClr val="000000"/>
                </a:solidFill>
                <a:latin typeface="Source Code Pro" panose="020B0509030403020204" pitchFamily="49" charset="0"/>
              </a:rPr>
              <a:t> </a:t>
            </a:r>
            <a:r>
              <a:rPr lang="en-US" sz="2000" dirty="0">
                <a:solidFill>
                  <a:srgbClr val="267F99"/>
                </a:solidFill>
                <a:latin typeface="Source Code Pro" panose="020B0509030403020204" pitchFamily="49" charset="0"/>
              </a:rPr>
              <a:t>sqlite3</a:t>
            </a:r>
            <a:endParaRPr lang="en-US" sz="2000" dirty="0">
              <a:solidFill>
                <a:srgbClr val="000000"/>
              </a:solidFill>
              <a:latin typeface="Source Code Pro" panose="020B0509030403020204" pitchFamily="49" charset="0"/>
            </a:endParaRPr>
          </a:p>
          <a:p>
            <a:r>
              <a:rPr lang="en-US" sz="2000" dirty="0">
                <a:solidFill>
                  <a:srgbClr val="000000"/>
                </a:solidFill>
                <a:latin typeface="Source Code Pro" panose="020B0509030403020204" pitchFamily="49" charset="0"/>
              </a:rPr>
              <a:t/>
            </a:r>
            <a:br>
              <a:rPr lang="en-US" sz="2000" dirty="0">
                <a:solidFill>
                  <a:srgbClr val="000000"/>
                </a:solidFill>
                <a:latin typeface="Source Code Pro" panose="020B0509030403020204" pitchFamily="49" charset="0"/>
              </a:rPr>
            </a:br>
            <a:r>
              <a:rPr lang="en-US" sz="2000" dirty="0">
                <a:solidFill>
                  <a:srgbClr val="001080"/>
                </a:solidFill>
                <a:latin typeface="Source Code Pro" panose="020B0509030403020204" pitchFamily="49" charset="0"/>
              </a:rPr>
              <a:t>conn</a:t>
            </a:r>
            <a:r>
              <a:rPr lang="en-US" sz="2000" dirty="0">
                <a:solidFill>
                  <a:srgbClr val="000000"/>
                </a:solidFill>
                <a:latin typeface="Source Code Pro" panose="020B0509030403020204" pitchFamily="49" charset="0"/>
              </a:rPr>
              <a:t> = </a:t>
            </a:r>
            <a:r>
              <a:rPr lang="en-US" sz="2000" dirty="0">
                <a:solidFill>
                  <a:srgbClr val="267F99"/>
                </a:solidFill>
                <a:latin typeface="Source Code Pro" panose="020B0509030403020204" pitchFamily="49" charset="0"/>
              </a:rPr>
              <a:t>sqlite3</a:t>
            </a:r>
            <a:r>
              <a:rPr lang="en-US" sz="2000" dirty="0">
                <a:solidFill>
                  <a:srgbClr val="000000"/>
                </a:solidFill>
                <a:latin typeface="Source Code Pro" panose="020B0509030403020204" pitchFamily="49" charset="0"/>
              </a:rPr>
              <a:t>.</a:t>
            </a:r>
            <a:r>
              <a:rPr lang="en-US" sz="2000" dirty="0">
                <a:solidFill>
                  <a:srgbClr val="795E26"/>
                </a:solidFill>
                <a:latin typeface="Source Code Pro" panose="020B0509030403020204" pitchFamily="49" charset="0"/>
              </a:rPr>
              <a:t>connect</a:t>
            </a:r>
            <a:r>
              <a:rPr lang="en-US" sz="2000" dirty="0">
                <a:solidFill>
                  <a:srgbClr val="000000"/>
                </a:solidFill>
                <a:latin typeface="Source Code Pro" panose="020B0509030403020204" pitchFamily="49" charset="0"/>
              </a:rPr>
              <a:t>(</a:t>
            </a:r>
            <a:r>
              <a:rPr lang="en-US" sz="2000" dirty="0">
                <a:solidFill>
                  <a:srgbClr val="A31515"/>
                </a:solidFill>
                <a:latin typeface="Source Code Pro" panose="020B0509030403020204" pitchFamily="49" charset="0"/>
              </a:rPr>
              <a:t>'</a:t>
            </a:r>
            <a:r>
              <a:rPr lang="en-US" sz="2000" dirty="0" err="1">
                <a:solidFill>
                  <a:srgbClr val="A31515"/>
                </a:solidFill>
                <a:latin typeface="Source Code Pro" panose="020B0509030403020204" pitchFamily="49" charset="0"/>
              </a:rPr>
              <a:t>example.db</a:t>
            </a:r>
            <a:r>
              <a:rPr lang="en-US" sz="2000" dirty="0">
                <a:solidFill>
                  <a:srgbClr val="A31515"/>
                </a:solidFill>
                <a:latin typeface="Source Code Pro" panose="020B0509030403020204" pitchFamily="49" charset="0"/>
              </a:rPr>
              <a:t>'</a:t>
            </a:r>
            <a:r>
              <a:rPr lang="en-US" sz="2000" dirty="0">
                <a:solidFill>
                  <a:srgbClr val="000000"/>
                </a:solidFill>
                <a:latin typeface="Source Code Pro" panose="020B0509030403020204" pitchFamily="49" charset="0"/>
              </a:rPr>
              <a:t>)</a:t>
            </a:r>
          </a:p>
          <a:p>
            <a:r>
              <a:rPr lang="en-US" sz="2000" dirty="0">
                <a:solidFill>
                  <a:srgbClr val="001080"/>
                </a:solidFill>
                <a:latin typeface="Source Code Pro" panose="020B0509030403020204" pitchFamily="49" charset="0"/>
              </a:rPr>
              <a:t>c</a:t>
            </a:r>
            <a:r>
              <a:rPr lang="en-US" sz="2000" dirty="0">
                <a:solidFill>
                  <a:srgbClr val="000000"/>
                </a:solidFill>
                <a:latin typeface="Source Code Pro" panose="020B0509030403020204" pitchFamily="49" charset="0"/>
              </a:rPr>
              <a:t> = </a:t>
            </a:r>
            <a:r>
              <a:rPr lang="en-US" sz="2000" dirty="0" err="1">
                <a:solidFill>
                  <a:srgbClr val="001080"/>
                </a:solidFill>
                <a:latin typeface="Source Code Pro" panose="020B0509030403020204" pitchFamily="49" charset="0"/>
              </a:rPr>
              <a:t>conn</a:t>
            </a:r>
            <a:r>
              <a:rPr lang="en-US" sz="2000" dirty="0" err="1">
                <a:solidFill>
                  <a:srgbClr val="000000"/>
                </a:solidFill>
                <a:latin typeface="Source Code Pro" panose="020B0509030403020204" pitchFamily="49" charset="0"/>
              </a:rPr>
              <a:t>.</a:t>
            </a:r>
            <a:r>
              <a:rPr lang="en-US" sz="2000" dirty="0" err="1">
                <a:solidFill>
                  <a:srgbClr val="795E26"/>
                </a:solidFill>
                <a:latin typeface="Source Code Pro" panose="020B0509030403020204" pitchFamily="49" charset="0"/>
              </a:rPr>
              <a:t>cursor</a:t>
            </a:r>
            <a:r>
              <a:rPr lang="en-US" sz="2000" dirty="0">
                <a:solidFill>
                  <a:srgbClr val="000000"/>
                </a:solidFill>
                <a:latin typeface="Source Code Pro" panose="020B0509030403020204" pitchFamily="49" charset="0"/>
              </a:rPr>
              <a:t>()</a:t>
            </a:r>
          </a:p>
          <a:p>
            <a:r>
              <a:rPr lang="en-US" sz="2000" dirty="0">
                <a:solidFill>
                  <a:srgbClr val="000000"/>
                </a:solidFill>
                <a:latin typeface="Source Code Pro" panose="020B0509030403020204" pitchFamily="49" charset="0"/>
              </a:rPr>
              <a:t/>
            </a:r>
            <a:br>
              <a:rPr lang="en-US" sz="2000" dirty="0">
                <a:solidFill>
                  <a:srgbClr val="000000"/>
                </a:solidFill>
                <a:latin typeface="Source Code Pro" panose="020B0509030403020204" pitchFamily="49" charset="0"/>
              </a:rPr>
            </a:br>
            <a:r>
              <a:rPr lang="en-US" sz="2000" dirty="0" err="1">
                <a:solidFill>
                  <a:srgbClr val="001080"/>
                </a:solidFill>
                <a:latin typeface="Source Code Pro" panose="020B0509030403020204" pitchFamily="49" charset="0"/>
              </a:rPr>
              <a:t>c</a:t>
            </a:r>
            <a:r>
              <a:rPr lang="en-US" sz="2000" dirty="0" err="1">
                <a:solidFill>
                  <a:srgbClr val="000000"/>
                </a:solidFill>
                <a:latin typeface="Source Code Pro" panose="020B0509030403020204" pitchFamily="49" charset="0"/>
              </a:rPr>
              <a:t>.</a:t>
            </a:r>
            <a:r>
              <a:rPr lang="en-US" sz="2000" dirty="0" err="1">
                <a:solidFill>
                  <a:srgbClr val="795E26"/>
                </a:solidFill>
                <a:latin typeface="Source Code Pro" panose="020B0509030403020204" pitchFamily="49" charset="0"/>
              </a:rPr>
              <a:t>execute</a:t>
            </a:r>
            <a:r>
              <a:rPr lang="en-US" sz="2000" dirty="0">
                <a:solidFill>
                  <a:srgbClr val="000000"/>
                </a:solidFill>
                <a:latin typeface="Source Code Pro" panose="020B0509030403020204" pitchFamily="49" charset="0"/>
              </a:rPr>
              <a:t>(</a:t>
            </a:r>
            <a:r>
              <a:rPr lang="en-US" sz="2000" dirty="0">
                <a:solidFill>
                  <a:srgbClr val="A31515"/>
                </a:solidFill>
                <a:latin typeface="Source Code Pro" panose="020B0509030403020204" pitchFamily="49" charset="0"/>
              </a:rPr>
              <a:t>'''CREATE TABLE stocks</a:t>
            </a:r>
            <a:endParaRPr lang="en-US" sz="2000" dirty="0">
              <a:solidFill>
                <a:srgbClr val="000000"/>
              </a:solidFill>
              <a:latin typeface="Source Code Pro" panose="020B0509030403020204" pitchFamily="49" charset="0"/>
            </a:endParaRPr>
          </a:p>
          <a:p>
            <a:r>
              <a:rPr lang="en-US" sz="2000" dirty="0">
                <a:solidFill>
                  <a:srgbClr val="A31515"/>
                </a:solidFill>
                <a:latin typeface="Source Code Pro" panose="020B0509030403020204" pitchFamily="49" charset="0"/>
              </a:rPr>
              <a:t>             (date text, trans text, symbol text, </a:t>
            </a:r>
            <a:r>
              <a:rPr lang="en-US" sz="2000" dirty="0" err="1">
                <a:solidFill>
                  <a:srgbClr val="A31515"/>
                </a:solidFill>
                <a:latin typeface="Source Code Pro" panose="020B0509030403020204" pitchFamily="49" charset="0"/>
              </a:rPr>
              <a:t>qty</a:t>
            </a:r>
            <a:r>
              <a:rPr lang="en-US" sz="2000" dirty="0">
                <a:solidFill>
                  <a:srgbClr val="A31515"/>
                </a:solidFill>
                <a:latin typeface="Source Code Pro" panose="020B0509030403020204" pitchFamily="49" charset="0"/>
              </a:rPr>
              <a:t> real, price real)'''</a:t>
            </a:r>
            <a:r>
              <a:rPr lang="en-US" sz="2000" dirty="0">
                <a:solidFill>
                  <a:srgbClr val="000000"/>
                </a:solidFill>
                <a:latin typeface="Source Code Pro" panose="020B0509030403020204" pitchFamily="49" charset="0"/>
              </a:rPr>
              <a:t>)</a:t>
            </a:r>
          </a:p>
          <a:p>
            <a:r>
              <a:rPr lang="en-US" sz="2000" dirty="0">
                <a:solidFill>
                  <a:srgbClr val="000000"/>
                </a:solidFill>
                <a:latin typeface="Source Code Pro" panose="020B0509030403020204" pitchFamily="49" charset="0"/>
              </a:rPr>
              <a:t/>
            </a:r>
            <a:br>
              <a:rPr lang="en-US" sz="2000" dirty="0">
                <a:solidFill>
                  <a:srgbClr val="000000"/>
                </a:solidFill>
                <a:latin typeface="Source Code Pro" panose="020B0509030403020204" pitchFamily="49" charset="0"/>
              </a:rPr>
            </a:br>
            <a:endParaRPr lang="en-US" sz="2000" b="0" dirty="0">
              <a:solidFill>
                <a:srgbClr val="000000"/>
              </a:solidFill>
              <a:effectLst/>
              <a:latin typeface="Source Code Pro" panose="020B0509030403020204" pitchFamily="49" charset="0"/>
            </a:endParaRPr>
          </a:p>
        </p:txBody>
      </p:sp>
    </p:spTree>
    <p:extLst>
      <p:ext uri="{BB962C8B-B14F-4D97-AF65-F5344CB8AC3E}">
        <p14:creationId xmlns:p14="http://schemas.microsoft.com/office/powerpoint/2010/main" val="1496682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3577" y="2018441"/>
            <a:ext cx="6096000" cy="1938992"/>
          </a:xfrm>
          <a:prstGeom prst="rect">
            <a:avLst/>
          </a:prstGeom>
        </p:spPr>
        <p:txBody>
          <a:bodyPr>
            <a:spAutoFit/>
          </a:bodyPr>
          <a:lstStyle/>
          <a:p>
            <a:r>
              <a:rPr lang="en-US" sz="2400" dirty="0">
                <a:latin typeface="Source Code Pro" panose="020B0509030403020204" pitchFamily="49" charset="0"/>
              </a:rPr>
              <a:t>Data </a:t>
            </a:r>
            <a:r>
              <a:rPr lang="en-US" sz="2400" dirty="0" smtClean="0">
                <a:latin typeface="Source Code Pro" panose="020B0509030403020204" pitchFamily="49" charset="0"/>
              </a:rPr>
              <a:t>organization</a:t>
            </a:r>
          </a:p>
          <a:p>
            <a:r>
              <a:rPr lang="en-US" sz="2400" dirty="0" smtClean="0">
                <a:latin typeface="Source Code Pro" panose="020B0509030403020204" pitchFamily="49" charset="0"/>
              </a:rPr>
              <a:t>Querying</a:t>
            </a:r>
          </a:p>
          <a:p>
            <a:r>
              <a:rPr lang="en-US" sz="2400" dirty="0" smtClean="0">
                <a:latin typeface="Source Code Pro" panose="020B0509030403020204" pitchFamily="49" charset="0"/>
              </a:rPr>
              <a:t>Scalability</a:t>
            </a:r>
          </a:p>
          <a:p>
            <a:r>
              <a:rPr lang="en-US" sz="2400" dirty="0" smtClean="0">
                <a:latin typeface="Source Code Pro" panose="020B0509030403020204" pitchFamily="49" charset="0"/>
              </a:rPr>
              <a:t>Data integrity</a:t>
            </a:r>
          </a:p>
          <a:p>
            <a:r>
              <a:rPr lang="en-US" sz="2400" dirty="0" smtClean="0">
                <a:latin typeface="Source Code Pro" panose="020B0509030403020204" pitchFamily="49" charset="0"/>
              </a:rPr>
              <a:t>Security</a:t>
            </a:r>
            <a:endParaRPr lang="en-US" sz="2400" dirty="0">
              <a:latin typeface="Source Code Pro" panose="020B0509030403020204" pitchFamily="49" charset="0"/>
            </a:endParaRPr>
          </a:p>
        </p:txBody>
      </p:sp>
      <p:sp>
        <p:nvSpPr>
          <p:cNvPr id="4" name="Rectangle 3"/>
          <p:cNvSpPr/>
          <p:nvPr/>
        </p:nvSpPr>
        <p:spPr>
          <a:xfrm>
            <a:off x="2956559" y="620715"/>
            <a:ext cx="6096000" cy="461665"/>
          </a:xfrm>
          <a:prstGeom prst="rect">
            <a:avLst/>
          </a:prstGeom>
        </p:spPr>
        <p:txBody>
          <a:bodyPr>
            <a:spAutoFit/>
          </a:bodyPr>
          <a:lstStyle/>
          <a:p>
            <a:pPr algn="ctr"/>
            <a:r>
              <a:rPr lang="en-US" sz="2400" b="1" dirty="0" smtClean="0">
                <a:latin typeface="Source Code Pro" panose="020B0509030403020204" pitchFamily="49" charset="0"/>
              </a:rPr>
              <a:t>Plain Text vs. SQLite</a:t>
            </a:r>
            <a:endParaRPr lang="en-US" sz="2400" b="1" dirty="0">
              <a:latin typeface="Source Code Pro" panose="020B0509030403020204" pitchFamily="49" charset="0"/>
            </a:endParaRPr>
          </a:p>
        </p:txBody>
      </p:sp>
    </p:spTree>
    <p:extLst>
      <p:ext uri="{BB962C8B-B14F-4D97-AF65-F5344CB8AC3E}">
        <p14:creationId xmlns:p14="http://schemas.microsoft.com/office/powerpoint/2010/main" val="1373319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6369" y="768279"/>
            <a:ext cx="5899372"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smtClean="0">
                <a:solidFill>
                  <a:srgbClr val="008000"/>
                </a:solidFill>
                <a:latin typeface="Source Code Pro" panose="020B0509030403020204" pitchFamily="49" charset="0"/>
              </a:rPr>
              <a:t># Insert </a:t>
            </a:r>
            <a:r>
              <a:rPr lang="en-US" sz="2400" dirty="0">
                <a:solidFill>
                  <a:srgbClr val="008000"/>
                </a:solidFill>
                <a:latin typeface="Source Code Pro" panose="020B0509030403020204" pitchFamily="49" charset="0"/>
              </a:rPr>
              <a:t>data into a table:</a:t>
            </a:r>
          </a:p>
        </p:txBody>
      </p:sp>
      <p:sp>
        <p:nvSpPr>
          <p:cNvPr id="5" name="Rectangle 4"/>
          <p:cNvSpPr/>
          <p:nvPr/>
        </p:nvSpPr>
        <p:spPr>
          <a:xfrm>
            <a:off x="579121" y="2076216"/>
            <a:ext cx="11321142" cy="2862322"/>
          </a:xfrm>
          <a:prstGeom prst="rect">
            <a:avLst/>
          </a:prstGeom>
        </p:spPr>
        <p:txBody>
          <a:bodyPr wrap="square">
            <a:spAutoFit/>
          </a:bodyPr>
          <a:lstStyle/>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a:solidFill>
                  <a:srgbClr val="AF00DB"/>
                </a:solidFill>
                <a:latin typeface="Consolas" panose="020B0609020204030204" pitchFamily="49" charset="0"/>
              </a:rPr>
              <a:t>import</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sqlite3</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a:solidFill>
                  <a:srgbClr val="001080"/>
                </a:solidFill>
                <a:latin typeface="Consolas" panose="020B0609020204030204" pitchFamily="49" charset="0"/>
              </a:rPr>
              <a:t>conn</a:t>
            </a:r>
            <a:r>
              <a:rPr lang="en-US" sz="2000" dirty="0">
                <a:solidFill>
                  <a:srgbClr val="000000"/>
                </a:solidFill>
                <a:latin typeface="Consolas" panose="020B0609020204030204" pitchFamily="49" charset="0"/>
              </a:rPr>
              <a:t> = </a:t>
            </a:r>
            <a:r>
              <a:rPr lang="en-US" sz="2000" dirty="0">
                <a:solidFill>
                  <a:srgbClr val="267F99"/>
                </a:solidFill>
                <a:latin typeface="Consolas" panose="020B0609020204030204" pitchFamily="49" charset="0"/>
              </a:rPr>
              <a:t>sqlite3</a:t>
            </a:r>
            <a:r>
              <a:rPr lang="en-US" sz="2000" dirty="0">
                <a:solidFill>
                  <a:srgbClr val="000000"/>
                </a:solidFill>
                <a:latin typeface="Consolas" panose="020B0609020204030204" pitchFamily="49" charset="0"/>
              </a:rPr>
              <a:t>.</a:t>
            </a:r>
            <a:r>
              <a:rPr lang="en-US" sz="2000" dirty="0">
                <a:solidFill>
                  <a:srgbClr val="795E26"/>
                </a:solidFill>
                <a:latin typeface="Consolas" panose="020B0609020204030204" pitchFamily="49" charset="0"/>
              </a:rPr>
              <a:t>connect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example.db</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en-US" sz="2000" dirty="0">
                <a:solidFill>
                  <a:srgbClr val="001080"/>
                </a:solidFill>
                <a:latin typeface="Consolas" panose="020B0609020204030204" pitchFamily="49" charset="0"/>
              </a:rPr>
              <a:t>c</a:t>
            </a:r>
            <a:r>
              <a:rPr lang="en-US" sz="2000" dirty="0">
                <a:solidFill>
                  <a:srgbClr val="000000"/>
                </a:solidFill>
                <a:latin typeface="Consolas" panose="020B0609020204030204" pitchFamily="49" charset="0"/>
              </a:rPr>
              <a:t> = </a:t>
            </a:r>
            <a:r>
              <a:rPr lang="en-US" sz="2000" dirty="0" err="1">
                <a:solidFill>
                  <a:srgbClr val="001080"/>
                </a:solidFill>
                <a:latin typeface="Consolas" panose="020B0609020204030204" pitchFamily="49" charset="0"/>
              </a:rPr>
              <a:t>conn</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cursor</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err="1">
                <a:solidFill>
                  <a:srgbClr val="001080"/>
                </a:solidFill>
                <a:latin typeface="Consolas" panose="020B0609020204030204" pitchFamily="49" charset="0"/>
              </a:rPr>
              <a:t>c</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execute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"INSERT INTO stocks VALUES ('2006-01-05','BUY','RHAT',100,35.14)"</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90281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6369" y="768279"/>
            <a:ext cx="6083717"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Select data from a table:</a:t>
            </a:r>
          </a:p>
        </p:txBody>
      </p:sp>
      <p:sp>
        <p:nvSpPr>
          <p:cNvPr id="2" name="Rectangle 1"/>
          <p:cNvSpPr/>
          <p:nvPr/>
        </p:nvSpPr>
        <p:spPr>
          <a:xfrm>
            <a:off x="2930433" y="1911591"/>
            <a:ext cx="6082938" cy="3477875"/>
          </a:xfrm>
          <a:prstGeom prst="rect">
            <a:avLst/>
          </a:prstGeom>
        </p:spPr>
        <p:txBody>
          <a:bodyPr wrap="square">
            <a:spAutoFit/>
          </a:bodyPr>
          <a:lstStyle/>
          <a:p>
            <a:r>
              <a:rPr lang="en-US" sz="2000" dirty="0">
                <a:solidFill>
                  <a:srgbClr val="AF00DB"/>
                </a:solidFill>
                <a:latin typeface="Consolas" panose="020B0609020204030204" pitchFamily="49" charset="0"/>
              </a:rPr>
              <a:t>import</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sqlite3</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a:solidFill>
                  <a:srgbClr val="001080"/>
                </a:solidFill>
                <a:latin typeface="Consolas" panose="020B0609020204030204" pitchFamily="49" charset="0"/>
              </a:rPr>
              <a:t>conn</a:t>
            </a:r>
            <a:r>
              <a:rPr lang="en-US" sz="2000" dirty="0">
                <a:solidFill>
                  <a:srgbClr val="000000"/>
                </a:solidFill>
                <a:latin typeface="Consolas" panose="020B0609020204030204" pitchFamily="49" charset="0"/>
              </a:rPr>
              <a:t> = </a:t>
            </a:r>
            <a:r>
              <a:rPr lang="en-US" sz="2000" dirty="0">
                <a:solidFill>
                  <a:srgbClr val="267F99"/>
                </a:solidFill>
                <a:latin typeface="Consolas" panose="020B0609020204030204" pitchFamily="49" charset="0"/>
              </a:rPr>
              <a:t>sqlite3</a:t>
            </a:r>
            <a:r>
              <a:rPr lang="en-US" sz="2000" dirty="0">
                <a:solidFill>
                  <a:srgbClr val="000000"/>
                </a:solidFill>
                <a:latin typeface="Consolas" panose="020B0609020204030204" pitchFamily="49" charset="0"/>
              </a:rPr>
              <a:t>.</a:t>
            </a:r>
            <a:r>
              <a:rPr lang="en-US" sz="2000" dirty="0">
                <a:solidFill>
                  <a:srgbClr val="795E26"/>
                </a:solidFill>
                <a:latin typeface="Consolas" panose="020B0609020204030204" pitchFamily="49" charset="0"/>
              </a:rPr>
              <a:t>connect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example.db</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en-US" sz="2000" dirty="0">
                <a:solidFill>
                  <a:srgbClr val="001080"/>
                </a:solidFill>
                <a:latin typeface="Consolas" panose="020B0609020204030204" pitchFamily="49" charset="0"/>
              </a:rPr>
              <a:t>c</a:t>
            </a:r>
            <a:r>
              <a:rPr lang="en-US" sz="2000" dirty="0">
                <a:solidFill>
                  <a:srgbClr val="000000"/>
                </a:solidFill>
                <a:latin typeface="Consolas" panose="020B0609020204030204" pitchFamily="49" charset="0"/>
              </a:rPr>
              <a:t> = </a:t>
            </a:r>
            <a:r>
              <a:rPr lang="en-US" sz="2000" dirty="0" err="1">
                <a:solidFill>
                  <a:srgbClr val="001080"/>
                </a:solidFill>
                <a:latin typeface="Consolas" panose="020B0609020204030204" pitchFamily="49" charset="0"/>
              </a:rPr>
              <a:t>conn</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cursor</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err="1">
                <a:solidFill>
                  <a:srgbClr val="001080"/>
                </a:solidFill>
                <a:latin typeface="Consolas" panose="020B0609020204030204" pitchFamily="49" charset="0"/>
              </a:rPr>
              <a:t>c</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execute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"SELECT * FROM stocks"</a:t>
            </a:r>
            <a:r>
              <a:rPr lang="en-US" sz="2000" dirty="0">
                <a:solidFill>
                  <a:srgbClr val="000000"/>
                </a:solidFill>
                <a:latin typeface="Consolas" panose="020B0609020204030204" pitchFamily="49" charset="0"/>
              </a:rPr>
              <a:t>)</a:t>
            </a:r>
          </a:p>
          <a:p>
            <a:r>
              <a:rPr lang="en-US" sz="2000" dirty="0">
                <a:solidFill>
                  <a:srgbClr val="001080"/>
                </a:solidFill>
                <a:latin typeface="Consolas" panose="020B0609020204030204" pitchFamily="49" charset="0"/>
              </a:rPr>
              <a:t>rows</a:t>
            </a:r>
            <a:r>
              <a:rPr lang="en-US" sz="2000" dirty="0">
                <a:solidFill>
                  <a:srgbClr val="000000"/>
                </a:solidFill>
                <a:latin typeface="Consolas" panose="020B0609020204030204" pitchFamily="49" charset="0"/>
              </a:rPr>
              <a:t> = </a:t>
            </a:r>
            <a:r>
              <a:rPr lang="en-US" sz="2000" dirty="0" err="1">
                <a:solidFill>
                  <a:srgbClr val="001080"/>
                </a:solidFill>
                <a:latin typeface="Consolas" panose="020B0609020204030204" pitchFamily="49" charset="0"/>
              </a:rPr>
              <a:t>c</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fetchall</a:t>
            </a:r>
            <a:r>
              <a:rPr lang="en-US" sz="2000" dirty="0">
                <a:solidFill>
                  <a:srgbClr val="000000"/>
                </a:solidFill>
                <a:latin typeface="Consolas" panose="020B0609020204030204" pitchFamily="49" charset="0"/>
              </a:rPr>
              <a:t>()</a:t>
            </a:r>
          </a:p>
          <a:p>
            <a:r>
              <a:rPr lang="en-US" sz="2000" dirty="0">
                <a:solidFill>
                  <a:srgbClr val="AF00DB"/>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row</a:t>
            </a: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in</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rows</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print</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row</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26422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6369" y="768279"/>
            <a:ext cx="6083717"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Update data in a table:</a:t>
            </a:r>
          </a:p>
        </p:txBody>
      </p:sp>
      <p:sp>
        <p:nvSpPr>
          <p:cNvPr id="3" name="Rectangle 2"/>
          <p:cNvSpPr/>
          <p:nvPr/>
        </p:nvSpPr>
        <p:spPr>
          <a:xfrm>
            <a:off x="2010841" y="1982283"/>
            <a:ext cx="9027274" cy="2031325"/>
          </a:xfrm>
          <a:prstGeom prst="rect">
            <a:avLst/>
          </a:prstGeom>
        </p:spPr>
        <p:txBody>
          <a:bodyPr wrap="square">
            <a:spAutoFit/>
          </a:bodyPr>
          <a:lstStyle/>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sqlite3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conn</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sqlite3</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example.db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108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conn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cursor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"UPDATE stocks SET price = 20.0 WHERE symbol = 'RHAT'"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929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6369" y="768279"/>
            <a:ext cx="6452407"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Delete data from a table:</a:t>
            </a:r>
          </a:p>
        </p:txBody>
      </p:sp>
      <p:sp>
        <p:nvSpPr>
          <p:cNvPr id="2" name="Rectangle 1"/>
          <p:cNvSpPr/>
          <p:nvPr/>
        </p:nvSpPr>
        <p:spPr>
          <a:xfrm>
            <a:off x="2271316" y="2052769"/>
            <a:ext cx="7917711" cy="2031325"/>
          </a:xfrm>
          <a:prstGeom prst="rect">
            <a:avLst/>
          </a:prstGeom>
        </p:spPr>
        <p:txBody>
          <a:bodyPr wrap="square">
            <a:spAutoFit/>
          </a:bodyPr>
          <a:lstStyle/>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sqlite3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conn</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sqlite3</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example.db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108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conn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cursor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"DELETE FROM stocks WHERE symbol = 'RHAT'"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53892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6369" y="768279"/>
            <a:ext cx="6821098"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Create an index on a table:</a:t>
            </a:r>
          </a:p>
        </p:txBody>
      </p:sp>
      <p:sp>
        <p:nvSpPr>
          <p:cNvPr id="3" name="Rectangle 2"/>
          <p:cNvSpPr/>
          <p:nvPr/>
        </p:nvSpPr>
        <p:spPr>
          <a:xfrm>
            <a:off x="2493386" y="2154594"/>
            <a:ext cx="7656454" cy="2585323"/>
          </a:xfrm>
          <a:prstGeom prst="rect">
            <a:avLst/>
          </a:prstGeom>
        </p:spPr>
        <p:txBody>
          <a:bodyPr wrap="square">
            <a:spAutoFit/>
          </a:bodyPr>
          <a:lstStyle/>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sqlite3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conn</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sqlite3</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example.db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108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conn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cursor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"CREATE INDEX </a:t>
            </a:r>
            <a:r>
              <a:rPr lang="en-US" dirty="0" err="1">
                <a:solidFill>
                  <a:srgbClr val="A31515"/>
                </a:solidFill>
                <a:latin typeface="Consolas" panose="020B0609020204030204" pitchFamily="49" charset="0"/>
              </a:rPr>
              <a:t>idx_symbol</a:t>
            </a:r>
            <a:r>
              <a:rPr lang="en-US" dirty="0">
                <a:solidFill>
                  <a:srgbClr val="A31515"/>
                </a:solidFill>
                <a:latin typeface="Consolas" panose="020B0609020204030204" pitchFamily="49" charset="0"/>
              </a:rPr>
              <a:t> ON stocks (symbol)"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5863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1732" y="1650168"/>
            <a:ext cx="7086868" cy="4368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369" y="768279"/>
            <a:ext cx="4240263"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Join two tables:</a:t>
            </a:r>
          </a:p>
        </p:txBody>
      </p:sp>
      <p:sp>
        <p:nvSpPr>
          <p:cNvPr id="4" name="Rectangle 3"/>
          <p:cNvSpPr/>
          <p:nvPr/>
        </p:nvSpPr>
        <p:spPr>
          <a:xfrm>
            <a:off x="2277291" y="1650168"/>
            <a:ext cx="7650480" cy="4247317"/>
          </a:xfrm>
          <a:prstGeom prst="rect">
            <a:avLst/>
          </a:prstGeom>
        </p:spPr>
        <p:txBody>
          <a:bodyPr wrap="square">
            <a:spAutoFit/>
          </a:bodyPr>
          <a:lstStyle/>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sqlite3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conn</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sqlite3</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example.db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108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conn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cursor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'''SELECT *</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FROM stocks</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INNER JOIN purchases</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ON </a:t>
            </a:r>
            <a:r>
              <a:rPr lang="en-US" dirty="0" err="1">
                <a:solidFill>
                  <a:srgbClr val="A31515"/>
                </a:solidFill>
                <a:latin typeface="Consolas" panose="020B0609020204030204" pitchFamily="49" charset="0"/>
              </a:rPr>
              <a:t>stocks.symbol</a:t>
            </a:r>
            <a:r>
              <a:rPr lang="en-US" dirty="0">
                <a:solidFill>
                  <a:srgbClr val="A31515"/>
                </a:solidFill>
                <a:latin typeface="Consolas" panose="020B0609020204030204" pitchFamily="49" charset="0"/>
              </a:rPr>
              <a:t> = </a:t>
            </a:r>
            <a:r>
              <a:rPr lang="en-US" dirty="0" err="1">
                <a:solidFill>
                  <a:srgbClr val="A31515"/>
                </a:solidFill>
                <a:latin typeface="Consolas" panose="020B0609020204030204" pitchFamily="49" charset="0"/>
              </a:rPr>
              <a:t>purchases.symbol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1080"/>
                </a:solidFill>
                <a:latin typeface="Consolas" panose="020B0609020204030204" pitchFamily="49" charset="0"/>
              </a:rPr>
              <a:t>rows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fetchall</a:t>
            </a:r>
            <a:r>
              <a:rPr lang="en-US" dirty="0">
                <a:solidFill>
                  <a:srgbClr val="000000"/>
                </a:solidFill>
                <a:latin typeface="Consolas" panose="020B0609020204030204" pitchFamily="49" charset="0"/>
              </a:rPr>
              <a:t>()</a:t>
            </a:r>
          </a:p>
          <a:p>
            <a:r>
              <a:rPr lang="en-US" dirty="0">
                <a:solidFill>
                  <a:srgbClr val="AF00DB"/>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row</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rows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10331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67968" y="1723354"/>
            <a:ext cx="7176031" cy="4368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369" y="768279"/>
            <a:ext cx="4608954"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Create a trigger:</a:t>
            </a:r>
          </a:p>
        </p:txBody>
      </p:sp>
      <p:sp>
        <p:nvSpPr>
          <p:cNvPr id="2" name="Rectangle 1"/>
          <p:cNvSpPr/>
          <p:nvPr/>
        </p:nvSpPr>
        <p:spPr>
          <a:xfrm>
            <a:off x="2290353" y="1723354"/>
            <a:ext cx="8904515" cy="3693319"/>
          </a:xfrm>
          <a:prstGeom prst="rect">
            <a:avLst/>
          </a:prstGeom>
        </p:spPr>
        <p:txBody>
          <a:bodyPr wrap="square">
            <a:spAutoFit/>
          </a:bodyPr>
          <a:lstStyle/>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sqlite3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conn</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sqlite3</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example.db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108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conn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cursor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'''CREATE TRIGGER </a:t>
            </a:r>
            <a:r>
              <a:rPr lang="en-US" dirty="0" err="1">
                <a:solidFill>
                  <a:srgbClr val="A31515"/>
                </a:solidFill>
                <a:latin typeface="Consolas" panose="020B0609020204030204" pitchFamily="49" charset="0"/>
              </a:rPr>
              <a:t>update_purchase_history</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AFTER INSERT ON purchases</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BEGIN</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UPDATE stocks</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SET </a:t>
            </a:r>
            <a:r>
              <a:rPr lang="en-US" dirty="0" err="1">
                <a:solidFill>
                  <a:srgbClr val="A31515"/>
                </a:solidFill>
                <a:latin typeface="Consolas" panose="020B0609020204030204" pitchFamily="49" charset="0"/>
              </a:rPr>
              <a:t>qty</a:t>
            </a:r>
            <a:r>
              <a:rPr lang="en-US" dirty="0">
                <a:solidFill>
                  <a:srgbClr val="A31515"/>
                </a:solidFill>
                <a:latin typeface="Consolas" panose="020B0609020204030204" pitchFamily="49" charset="0"/>
              </a:rPr>
              <a:t> = </a:t>
            </a:r>
            <a:r>
              <a:rPr lang="en-US" dirty="0" err="1">
                <a:solidFill>
                  <a:srgbClr val="A31515"/>
                </a:solidFill>
                <a:latin typeface="Consolas" panose="020B0609020204030204" pitchFamily="49" charset="0"/>
              </a:rPr>
              <a:t>qty</a:t>
            </a:r>
            <a:r>
              <a:rPr lang="en-US" dirty="0">
                <a:solidFill>
                  <a:srgbClr val="A31515"/>
                </a:solidFill>
                <a:latin typeface="Consolas" panose="020B0609020204030204" pitchFamily="49" charset="0"/>
              </a:rPr>
              <a:t> + </a:t>
            </a:r>
            <a:r>
              <a:rPr lang="en-US" dirty="0" err="1">
                <a:solidFill>
                  <a:srgbClr val="A31515"/>
                </a:solidFill>
                <a:latin typeface="Consolas" panose="020B0609020204030204" pitchFamily="49" charset="0"/>
              </a:rPr>
              <a:t>NEW.qty</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WHERE </a:t>
            </a:r>
            <a:r>
              <a:rPr lang="en-US" dirty="0" err="1">
                <a:solidFill>
                  <a:srgbClr val="A31515"/>
                </a:solidFill>
                <a:latin typeface="Consolas" panose="020B0609020204030204" pitchFamily="49" charset="0"/>
              </a:rPr>
              <a:t>stocks.symbol</a:t>
            </a:r>
            <a:r>
              <a:rPr lang="en-US" dirty="0">
                <a:solidFill>
                  <a:srgbClr val="A31515"/>
                </a:solidFill>
                <a:latin typeface="Consolas" panose="020B0609020204030204" pitchFamily="49" charset="0"/>
              </a:rPr>
              <a:t> = </a:t>
            </a:r>
            <a:r>
              <a:rPr lang="en-US" dirty="0" err="1">
                <a:solidFill>
                  <a:srgbClr val="A31515"/>
                </a:solidFill>
                <a:latin typeface="Consolas" panose="020B0609020204030204" pitchFamily="49" charset="0"/>
              </a:rPr>
              <a:t>NEW.symbol</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A31515"/>
                </a:solidFill>
                <a:latin typeface="Consolas" panose="020B0609020204030204" pitchFamily="49" charset="0"/>
              </a:rPr>
              <a:t>             END'''</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36216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228" y="502414"/>
            <a:ext cx="8026401" cy="63555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457368" y="40749"/>
            <a:ext cx="4608954"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Create a trigger:</a:t>
            </a:r>
          </a:p>
        </p:txBody>
      </p:sp>
      <p:sp>
        <p:nvSpPr>
          <p:cNvPr id="3" name="Rectangle 2"/>
          <p:cNvSpPr/>
          <p:nvPr/>
        </p:nvSpPr>
        <p:spPr>
          <a:xfrm>
            <a:off x="232229" y="620344"/>
            <a:ext cx="8846458" cy="6355586"/>
          </a:xfrm>
          <a:prstGeom prst="rect">
            <a:avLst/>
          </a:prstGeom>
        </p:spPr>
        <p:txBody>
          <a:bodyPr wrap="square">
            <a:spAutoFit/>
          </a:bodyPr>
          <a:lstStyle/>
          <a:p>
            <a:r>
              <a:rPr lang="en-US" sz="1100" dirty="0">
                <a:solidFill>
                  <a:srgbClr val="FF6188"/>
                </a:solidFill>
                <a:latin typeface="Consolas" panose="020B0609020204030204" pitchFamily="49" charset="0"/>
              </a:rPr>
              <a:t>import</a:t>
            </a:r>
            <a:r>
              <a:rPr lang="en-US" sz="1100" dirty="0">
                <a:solidFill>
                  <a:srgbClr val="FCFCFA"/>
                </a:solidFill>
                <a:latin typeface="Consolas" panose="020B0609020204030204" pitchFamily="49" charset="0"/>
              </a:rPr>
              <a:t> sqlite3</a:t>
            </a:r>
          </a:p>
          <a:p>
            <a:r>
              <a:rPr lang="en-US" sz="1100" dirty="0">
                <a:solidFill>
                  <a:srgbClr val="FCFCFA"/>
                </a:solidFill>
                <a:latin typeface="Consolas" panose="020B0609020204030204" pitchFamily="49" charset="0"/>
              </a:rPr>
              <a:t/>
            </a:r>
            <a:br>
              <a:rPr lang="en-US" sz="1100" dirty="0">
                <a:solidFill>
                  <a:srgbClr val="FCFCFA"/>
                </a:solidFill>
                <a:latin typeface="Consolas" panose="020B0609020204030204" pitchFamily="49" charset="0"/>
              </a:rPr>
            </a:br>
            <a:r>
              <a:rPr lang="en-US" sz="1100" i="1" dirty="0">
                <a:solidFill>
                  <a:srgbClr val="727072"/>
                </a:solidFill>
                <a:latin typeface="Consolas" panose="020B0609020204030204" pitchFamily="49" charset="0"/>
              </a:rPr>
              <a:t># Connect to the database</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conn </a:t>
            </a:r>
            <a:r>
              <a:rPr lang="en-US" sz="1100" dirty="0">
                <a:solidFill>
                  <a:srgbClr val="FF6188"/>
                </a:solidFill>
                <a:latin typeface="Consolas" panose="020B0609020204030204" pitchFamily="49" charset="0"/>
              </a:rPr>
              <a:t>=</a:t>
            </a:r>
            <a:r>
              <a:rPr lang="en-US" sz="1100" dirty="0">
                <a:solidFill>
                  <a:srgbClr val="FCFCFA"/>
                </a:solidFill>
                <a:latin typeface="Consolas" panose="020B0609020204030204" pitchFamily="49" charset="0"/>
              </a:rPr>
              <a:t> sqlite3</a:t>
            </a:r>
            <a:r>
              <a:rPr lang="en-US" sz="1100" dirty="0">
                <a:solidFill>
                  <a:srgbClr val="939293"/>
                </a:solidFill>
                <a:latin typeface="Consolas" panose="020B0609020204030204" pitchFamily="49" charset="0"/>
              </a:rPr>
              <a:t>.</a:t>
            </a:r>
            <a:r>
              <a:rPr lang="en-US" sz="1100" dirty="0">
                <a:solidFill>
                  <a:srgbClr val="A9DC76"/>
                </a:solidFill>
                <a:latin typeface="Consolas" panose="020B0609020204030204" pitchFamily="49" charset="0"/>
              </a:rPr>
              <a:t>connect</a:t>
            </a:r>
            <a:r>
              <a:rPr lang="en-US" sz="1100" dirty="0">
                <a:solidFill>
                  <a:srgbClr val="939293"/>
                </a:solidFill>
                <a:latin typeface="Consolas" panose="020B0609020204030204" pitchFamily="49" charset="0"/>
              </a:rPr>
              <a:t>('</a:t>
            </a:r>
            <a:r>
              <a:rPr lang="en-US" sz="1100" dirty="0" err="1">
                <a:solidFill>
                  <a:srgbClr val="FFD866"/>
                </a:solidFill>
                <a:latin typeface="Consolas" panose="020B0609020204030204" pitchFamily="49" charset="0"/>
              </a:rPr>
              <a:t>example.db</a:t>
            </a:r>
            <a:r>
              <a:rPr lang="en-US" sz="1100" dirty="0">
                <a:solidFill>
                  <a:srgbClr val="939293"/>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
            </a:r>
            <a:br>
              <a:rPr lang="en-US" sz="1100" dirty="0">
                <a:solidFill>
                  <a:srgbClr val="FCFCFA"/>
                </a:solidFill>
                <a:latin typeface="Consolas" panose="020B0609020204030204" pitchFamily="49" charset="0"/>
              </a:rPr>
            </a:br>
            <a:r>
              <a:rPr lang="en-US" sz="1100" i="1" dirty="0">
                <a:solidFill>
                  <a:srgbClr val="727072"/>
                </a:solidFill>
                <a:latin typeface="Consolas" panose="020B0609020204030204" pitchFamily="49" charset="0"/>
              </a:rPr>
              <a:t># Create a table</a:t>
            </a:r>
            <a:endParaRPr lang="en-US" sz="1100" dirty="0">
              <a:solidFill>
                <a:srgbClr val="FCFCFA"/>
              </a:solidFill>
              <a:latin typeface="Consolas" panose="020B0609020204030204" pitchFamily="49" charset="0"/>
            </a:endParaRPr>
          </a:p>
          <a:p>
            <a:r>
              <a:rPr lang="en-US" sz="1100" dirty="0" err="1">
                <a:solidFill>
                  <a:srgbClr val="FCFCFA"/>
                </a:solidFill>
                <a:latin typeface="Consolas" panose="020B0609020204030204" pitchFamily="49" charset="0"/>
              </a:rPr>
              <a:t>conn</a:t>
            </a:r>
            <a:r>
              <a:rPr lang="en-US" sz="1100" dirty="0" err="1">
                <a:solidFill>
                  <a:srgbClr val="939293"/>
                </a:solidFill>
                <a:latin typeface="Consolas" panose="020B0609020204030204" pitchFamily="49" charset="0"/>
              </a:rPr>
              <a:t>.</a:t>
            </a:r>
            <a:r>
              <a:rPr lang="en-US" sz="1100" dirty="0" err="1">
                <a:solidFill>
                  <a:srgbClr val="A9DC76"/>
                </a:solidFill>
                <a:latin typeface="Consolas" panose="020B0609020204030204" pitchFamily="49" charset="0"/>
              </a:rPr>
              <a:t>execute</a:t>
            </a:r>
            <a:r>
              <a:rPr lang="en-US" sz="1100" dirty="0">
                <a:solidFill>
                  <a:srgbClr val="939293"/>
                </a:solidFill>
                <a:latin typeface="Consolas" panose="020B0609020204030204" pitchFamily="49" charset="0"/>
              </a:rPr>
              <a:t>('''</a:t>
            </a:r>
            <a:r>
              <a:rPr lang="en-US" sz="1100" dirty="0">
                <a:solidFill>
                  <a:srgbClr val="FFD866"/>
                </a:solidFill>
                <a:latin typeface="Consolas" panose="020B0609020204030204" pitchFamily="49" charset="0"/>
              </a:rPr>
              <a:t>CREATE TABLE products</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(id INTEGER PRIMARY KEY,</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name TEXT NOT NULL,</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price REAL NOT NULL,</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stock INTEGER NOT NULL)</a:t>
            </a:r>
            <a:r>
              <a:rPr lang="en-US" sz="1100" dirty="0">
                <a:solidFill>
                  <a:srgbClr val="939293"/>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             </a:t>
            </a:r>
          </a:p>
          <a:p>
            <a:r>
              <a:rPr lang="en-US" sz="1100" dirty="0" err="1">
                <a:solidFill>
                  <a:srgbClr val="FCFCFA"/>
                </a:solidFill>
                <a:latin typeface="Consolas" panose="020B0609020204030204" pitchFamily="49" charset="0"/>
              </a:rPr>
              <a:t>conn</a:t>
            </a:r>
            <a:r>
              <a:rPr lang="en-US" sz="1100" dirty="0" err="1">
                <a:solidFill>
                  <a:srgbClr val="939293"/>
                </a:solidFill>
                <a:latin typeface="Consolas" panose="020B0609020204030204" pitchFamily="49" charset="0"/>
              </a:rPr>
              <a:t>.</a:t>
            </a:r>
            <a:r>
              <a:rPr lang="en-US" sz="1100" dirty="0" err="1">
                <a:solidFill>
                  <a:srgbClr val="A9DC76"/>
                </a:solidFill>
                <a:latin typeface="Consolas" panose="020B0609020204030204" pitchFamily="49" charset="0"/>
              </a:rPr>
              <a:t>execute</a:t>
            </a:r>
            <a:r>
              <a:rPr lang="en-US" sz="1100" dirty="0">
                <a:solidFill>
                  <a:srgbClr val="939293"/>
                </a:solidFill>
                <a:latin typeface="Consolas" panose="020B0609020204030204" pitchFamily="49" charset="0"/>
              </a:rPr>
              <a:t>('''</a:t>
            </a:r>
            <a:r>
              <a:rPr lang="en-US" sz="1100" dirty="0">
                <a:solidFill>
                  <a:srgbClr val="FFD866"/>
                </a:solidFill>
                <a:latin typeface="Consolas" panose="020B0609020204030204" pitchFamily="49" charset="0"/>
              </a:rPr>
              <a:t>CREATE TABLE orders</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(id INTEGER PRIMARY KEY,</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a:t>
            </a:r>
            <a:r>
              <a:rPr lang="en-US" sz="1100" dirty="0" err="1">
                <a:solidFill>
                  <a:srgbClr val="FFD866"/>
                </a:solidFill>
                <a:latin typeface="Consolas" panose="020B0609020204030204" pitchFamily="49" charset="0"/>
              </a:rPr>
              <a:t>product_id</a:t>
            </a:r>
            <a:r>
              <a:rPr lang="en-US" sz="1100" dirty="0">
                <a:solidFill>
                  <a:srgbClr val="FFD866"/>
                </a:solidFill>
                <a:latin typeface="Consolas" panose="020B0609020204030204" pitchFamily="49" charset="0"/>
              </a:rPr>
              <a:t> INTEGER NOT NULL,</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quantity INTEGER NOT NULL)</a:t>
            </a:r>
            <a:r>
              <a:rPr lang="en-US" sz="1100" dirty="0">
                <a:solidFill>
                  <a:srgbClr val="939293"/>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
            </a:r>
            <a:br>
              <a:rPr lang="en-US" sz="1100" dirty="0">
                <a:solidFill>
                  <a:srgbClr val="FCFCFA"/>
                </a:solidFill>
                <a:latin typeface="Consolas" panose="020B0609020204030204" pitchFamily="49" charset="0"/>
              </a:rPr>
            </a:br>
            <a:r>
              <a:rPr lang="en-US" sz="1100" i="1" dirty="0">
                <a:solidFill>
                  <a:srgbClr val="727072"/>
                </a:solidFill>
                <a:latin typeface="Consolas" panose="020B0609020204030204" pitchFamily="49" charset="0"/>
              </a:rPr>
              <a:t># Create a trigger that updates the stock level of a product after an order is placed</a:t>
            </a:r>
            <a:endParaRPr lang="en-US" sz="1100" dirty="0">
              <a:solidFill>
                <a:srgbClr val="FCFCFA"/>
              </a:solidFill>
              <a:latin typeface="Consolas" panose="020B0609020204030204" pitchFamily="49" charset="0"/>
            </a:endParaRPr>
          </a:p>
          <a:p>
            <a:r>
              <a:rPr lang="en-US" sz="1100" dirty="0" err="1">
                <a:solidFill>
                  <a:srgbClr val="FCFCFA"/>
                </a:solidFill>
                <a:latin typeface="Consolas" panose="020B0609020204030204" pitchFamily="49" charset="0"/>
              </a:rPr>
              <a:t>conn</a:t>
            </a:r>
            <a:r>
              <a:rPr lang="en-US" sz="1100" dirty="0" err="1">
                <a:solidFill>
                  <a:srgbClr val="939293"/>
                </a:solidFill>
                <a:latin typeface="Consolas" panose="020B0609020204030204" pitchFamily="49" charset="0"/>
              </a:rPr>
              <a:t>.</a:t>
            </a:r>
            <a:r>
              <a:rPr lang="en-US" sz="1100" dirty="0" err="1">
                <a:solidFill>
                  <a:srgbClr val="A9DC76"/>
                </a:solidFill>
                <a:latin typeface="Consolas" panose="020B0609020204030204" pitchFamily="49" charset="0"/>
              </a:rPr>
              <a:t>execute</a:t>
            </a:r>
            <a:r>
              <a:rPr lang="en-US" sz="1100" dirty="0">
                <a:solidFill>
                  <a:srgbClr val="939293"/>
                </a:solidFill>
                <a:latin typeface="Consolas" panose="020B0609020204030204" pitchFamily="49" charset="0"/>
              </a:rPr>
              <a:t>('''</a:t>
            </a:r>
            <a:r>
              <a:rPr lang="en-US" sz="1100" dirty="0">
                <a:solidFill>
                  <a:srgbClr val="FFD866"/>
                </a:solidFill>
                <a:latin typeface="Consolas" panose="020B0609020204030204" pitchFamily="49" charset="0"/>
              </a:rPr>
              <a:t>CREATE TRIGGER </a:t>
            </a:r>
            <a:r>
              <a:rPr lang="en-US" sz="1100" dirty="0" err="1">
                <a:solidFill>
                  <a:srgbClr val="FFD866"/>
                </a:solidFill>
                <a:latin typeface="Consolas" panose="020B0609020204030204" pitchFamily="49" charset="0"/>
              </a:rPr>
              <a:t>update_stock</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AFTER INSERT ON orders</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FOR EACH ROW</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BEGIN</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UPDATE products SET stock = stock - </a:t>
            </a:r>
            <a:r>
              <a:rPr lang="en-US" sz="1100" dirty="0" err="1">
                <a:solidFill>
                  <a:srgbClr val="FFD866"/>
                </a:solidFill>
                <a:latin typeface="Consolas" panose="020B0609020204030204" pitchFamily="49" charset="0"/>
              </a:rPr>
              <a:t>NEW.quantity</a:t>
            </a:r>
            <a:r>
              <a:rPr lang="en-US" sz="1100" dirty="0">
                <a:solidFill>
                  <a:srgbClr val="FFD866"/>
                </a:solidFill>
                <a:latin typeface="Consolas" panose="020B0609020204030204" pitchFamily="49" charset="0"/>
              </a:rPr>
              <a:t> WHERE id = </a:t>
            </a:r>
            <a:r>
              <a:rPr lang="en-US" sz="1100" dirty="0" err="1">
                <a:solidFill>
                  <a:srgbClr val="FFD866"/>
                </a:solidFill>
                <a:latin typeface="Consolas" panose="020B0609020204030204" pitchFamily="49" charset="0"/>
              </a:rPr>
              <a:t>NEW.product_id</a:t>
            </a:r>
            <a:r>
              <a:rPr lang="en-US" sz="1100" dirty="0">
                <a:solidFill>
                  <a:srgbClr val="FFD866"/>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a:solidFill>
                  <a:srgbClr val="FFD866"/>
                </a:solidFill>
                <a:latin typeface="Consolas" panose="020B0609020204030204" pitchFamily="49" charset="0"/>
              </a:rPr>
              <a:t>             END</a:t>
            </a:r>
            <a:r>
              <a:rPr lang="en-US" sz="1100" dirty="0">
                <a:solidFill>
                  <a:srgbClr val="939293"/>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
            </a:r>
            <a:br>
              <a:rPr lang="en-US" sz="1100" dirty="0">
                <a:solidFill>
                  <a:srgbClr val="FCFCFA"/>
                </a:solidFill>
                <a:latin typeface="Consolas" panose="020B0609020204030204" pitchFamily="49" charset="0"/>
              </a:rPr>
            </a:br>
            <a:r>
              <a:rPr lang="en-US" sz="1100" i="1" dirty="0">
                <a:solidFill>
                  <a:srgbClr val="727072"/>
                </a:solidFill>
                <a:latin typeface="Consolas" panose="020B0609020204030204" pitchFamily="49" charset="0"/>
              </a:rPr>
              <a:t># Insert some data into the tables</a:t>
            </a:r>
            <a:endParaRPr lang="en-US" sz="1100" dirty="0">
              <a:solidFill>
                <a:srgbClr val="FCFCFA"/>
              </a:solidFill>
              <a:latin typeface="Consolas" panose="020B0609020204030204" pitchFamily="49" charset="0"/>
            </a:endParaRPr>
          </a:p>
          <a:p>
            <a:r>
              <a:rPr lang="en-US" sz="1100" dirty="0" err="1">
                <a:solidFill>
                  <a:srgbClr val="FCFCFA"/>
                </a:solidFill>
                <a:latin typeface="Consolas" panose="020B0609020204030204" pitchFamily="49" charset="0"/>
              </a:rPr>
              <a:t>conn</a:t>
            </a:r>
            <a:r>
              <a:rPr lang="en-US" sz="1100" dirty="0" err="1">
                <a:solidFill>
                  <a:srgbClr val="939293"/>
                </a:solidFill>
                <a:latin typeface="Consolas" panose="020B0609020204030204" pitchFamily="49" charset="0"/>
              </a:rPr>
              <a:t>.</a:t>
            </a:r>
            <a:r>
              <a:rPr lang="en-US" sz="1100" dirty="0" err="1">
                <a:solidFill>
                  <a:srgbClr val="A9DC76"/>
                </a:solidFill>
                <a:latin typeface="Consolas" panose="020B0609020204030204" pitchFamily="49" charset="0"/>
              </a:rPr>
              <a:t>execute</a:t>
            </a:r>
            <a:r>
              <a:rPr lang="en-US" sz="1100" dirty="0">
                <a:solidFill>
                  <a:srgbClr val="939293"/>
                </a:solidFill>
                <a:latin typeface="Consolas" panose="020B0609020204030204" pitchFamily="49" charset="0"/>
              </a:rPr>
              <a:t>("</a:t>
            </a:r>
            <a:r>
              <a:rPr lang="en-US" sz="1100" dirty="0">
                <a:solidFill>
                  <a:srgbClr val="FFD866"/>
                </a:solidFill>
                <a:latin typeface="Consolas" panose="020B0609020204030204" pitchFamily="49" charset="0"/>
              </a:rPr>
              <a:t>INSERT INTO products (name, price, stock) VALUES (?, ?, ?)</a:t>
            </a:r>
            <a:r>
              <a:rPr lang="en-US" sz="1100" dirty="0">
                <a:solidFill>
                  <a:srgbClr val="939293"/>
                </a:solidFill>
                <a:latin typeface="Consolas" panose="020B0609020204030204" pitchFamily="49" charset="0"/>
              </a:rPr>
              <a:t>",</a:t>
            </a:r>
            <a:r>
              <a:rPr lang="en-US" sz="1100" dirty="0">
                <a:solidFill>
                  <a:srgbClr val="FCFCFA"/>
                </a:solidFill>
                <a:latin typeface="Consolas" panose="020B0609020204030204" pitchFamily="49" charset="0"/>
              </a:rPr>
              <a:t> </a:t>
            </a:r>
            <a:r>
              <a:rPr lang="en-US" sz="1100" dirty="0">
                <a:solidFill>
                  <a:srgbClr val="939293"/>
                </a:solidFill>
                <a:latin typeface="Consolas" panose="020B0609020204030204" pitchFamily="49" charset="0"/>
              </a:rPr>
              <a:t>("</a:t>
            </a:r>
            <a:r>
              <a:rPr lang="en-US" sz="1100" dirty="0">
                <a:solidFill>
                  <a:srgbClr val="FFD866"/>
                </a:solidFill>
                <a:latin typeface="Consolas" panose="020B0609020204030204" pitchFamily="49" charset="0"/>
              </a:rPr>
              <a:t>Shoes</a:t>
            </a:r>
            <a:r>
              <a:rPr lang="en-US" sz="1100" dirty="0">
                <a:solidFill>
                  <a:srgbClr val="939293"/>
                </a:solidFill>
                <a:latin typeface="Consolas" panose="020B0609020204030204" pitchFamily="49" charset="0"/>
              </a:rPr>
              <a:t>",</a:t>
            </a:r>
            <a:r>
              <a:rPr lang="en-US" sz="1100" dirty="0">
                <a:solidFill>
                  <a:srgbClr val="FCFCFA"/>
                </a:solidFill>
                <a:latin typeface="Consolas" panose="020B0609020204030204" pitchFamily="49" charset="0"/>
              </a:rPr>
              <a:t> </a:t>
            </a:r>
            <a:r>
              <a:rPr lang="en-US" sz="1100" dirty="0">
                <a:solidFill>
                  <a:srgbClr val="AB9DF2"/>
                </a:solidFill>
                <a:latin typeface="Consolas" panose="020B0609020204030204" pitchFamily="49" charset="0"/>
              </a:rPr>
              <a:t>50.0</a:t>
            </a:r>
            <a:r>
              <a:rPr lang="en-US" sz="1100" dirty="0">
                <a:solidFill>
                  <a:srgbClr val="939293"/>
                </a:solidFill>
                <a:latin typeface="Consolas" panose="020B0609020204030204" pitchFamily="49" charset="0"/>
              </a:rPr>
              <a:t>,</a:t>
            </a:r>
            <a:r>
              <a:rPr lang="en-US" sz="1100" dirty="0">
                <a:solidFill>
                  <a:srgbClr val="FCFCFA"/>
                </a:solidFill>
                <a:latin typeface="Consolas" panose="020B0609020204030204" pitchFamily="49" charset="0"/>
              </a:rPr>
              <a:t> </a:t>
            </a:r>
            <a:r>
              <a:rPr lang="en-US" sz="1100" dirty="0">
                <a:solidFill>
                  <a:srgbClr val="AB9DF2"/>
                </a:solidFill>
                <a:latin typeface="Consolas" panose="020B0609020204030204" pitchFamily="49" charset="0"/>
              </a:rPr>
              <a:t>10</a:t>
            </a:r>
            <a:r>
              <a:rPr lang="en-US" sz="1100" dirty="0">
                <a:solidFill>
                  <a:srgbClr val="939293"/>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err="1">
                <a:solidFill>
                  <a:srgbClr val="FCFCFA"/>
                </a:solidFill>
                <a:latin typeface="Consolas" panose="020B0609020204030204" pitchFamily="49" charset="0"/>
              </a:rPr>
              <a:t>conn</a:t>
            </a:r>
            <a:r>
              <a:rPr lang="en-US" sz="1100" dirty="0" err="1">
                <a:solidFill>
                  <a:srgbClr val="939293"/>
                </a:solidFill>
                <a:latin typeface="Consolas" panose="020B0609020204030204" pitchFamily="49" charset="0"/>
              </a:rPr>
              <a:t>.</a:t>
            </a:r>
            <a:r>
              <a:rPr lang="en-US" sz="1100" dirty="0" err="1">
                <a:solidFill>
                  <a:srgbClr val="A9DC76"/>
                </a:solidFill>
                <a:latin typeface="Consolas" panose="020B0609020204030204" pitchFamily="49" charset="0"/>
              </a:rPr>
              <a:t>execute</a:t>
            </a:r>
            <a:r>
              <a:rPr lang="en-US" sz="1100" dirty="0">
                <a:solidFill>
                  <a:srgbClr val="939293"/>
                </a:solidFill>
                <a:latin typeface="Consolas" panose="020B0609020204030204" pitchFamily="49" charset="0"/>
              </a:rPr>
              <a:t>("</a:t>
            </a:r>
            <a:r>
              <a:rPr lang="en-US" sz="1100" dirty="0">
                <a:solidFill>
                  <a:srgbClr val="FFD866"/>
                </a:solidFill>
                <a:latin typeface="Consolas" panose="020B0609020204030204" pitchFamily="49" charset="0"/>
              </a:rPr>
              <a:t>INSERT INTO orders (</a:t>
            </a:r>
            <a:r>
              <a:rPr lang="en-US" sz="1100" dirty="0" err="1">
                <a:solidFill>
                  <a:srgbClr val="FFD866"/>
                </a:solidFill>
                <a:latin typeface="Consolas" panose="020B0609020204030204" pitchFamily="49" charset="0"/>
              </a:rPr>
              <a:t>product_id</a:t>
            </a:r>
            <a:r>
              <a:rPr lang="en-US" sz="1100" dirty="0">
                <a:solidFill>
                  <a:srgbClr val="FFD866"/>
                </a:solidFill>
                <a:latin typeface="Consolas" panose="020B0609020204030204" pitchFamily="49" charset="0"/>
              </a:rPr>
              <a:t>, quantity) VALUES (?, ?)</a:t>
            </a:r>
            <a:r>
              <a:rPr lang="en-US" sz="1100" dirty="0">
                <a:solidFill>
                  <a:srgbClr val="939293"/>
                </a:solidFill>
                <a:latin typeface="Consolas" panose="020B0609020204030204" pitchFamily="49" charset="0"/>
              </a:rPr>
              <a:t>",</a:t>
            </a:r>
            <a:r>
              <a:rPr lang="en-US" sz="1100" dirty="0">
                <a:solidFill>
                  <a:srgbClr val="FCFCFA"/>
                </a:solidFill>
                <a:latin typeface="Consolas" panose="020B0609020204030204" pitchFamily="49" charset="0"/>
              </a:rPr>
              <a:t> </a:t>
            </a:r>
            <a:r>
              <a:rPr lang="en-US" sz="1100" dirty="0">
                <a:solidFill>
                  <a:srgbClr val="939293"/>
                </a:solidFill>
                <a:latin typeface="Consolas" panose="020B0609020204030204" pitchFamily="49" charset="0"/>
              </a:rPr>
              <a:t>(</a:t>
            </a:r>
            <a:r>
              <a:rPr lang="en-US" sz="1100" dirty="0">
                <a:solidFill>
                  <a:srgbClr val="AB9DF2"/>
                </a:solidFill>
                <a:latin typeface="Consolas" panose="020B0609020204030204" pitchFamily="49" charset="0"/>
              </a:rPr>
              <a:t>1</a:t>
            </a:r>
            <a:r>
              <a:rPr lang="en-US" sz="1100" dirty="0">
                <a:solidFill>
                  <a:srgbClr val="939293"/>
                </a:solidFill>
                <a:latin typeface="Consolas" panose="020B0609020204030204" pitchFamily="49" charset="0"/>
              </a:rPr>
              <a:t>,</a:t>
            </a:r>
            <a:r>
              <a:rPr lang="en-US" sz="1100" dirty="0">
                <a:solidFill>
                  <a:srgbClr val="FCFCFA"/>
                </a:solidFill>
                <a:latin typeface="Consolas" panose="020B0609020204030204" pitchFamily="49" charset="0"/>
              </a:rPr>
              <a:t> </a:t>
            </a:r>
            <a:r>
              <a:rPr lang="en-US" sz="1100" dirty="0">
                <a:solidFill>
                  <a:srgbClr val="AB9DF2"/>
                </a:solidFill>
                <a:latin typeface="Consolas" panose="020B0609020204030204" pitchFamily="49" charset="0"/>
              </a:rPr>
              <a:t>2</a:t>
            </a:r>
            <a:r>
              <a:rPr lang="en-US" sz="1100" dirty="0">
                <a:solidFill>
                  <a:srgbClr val="939293"/>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
            </a:r>
            <a:br>
              <a:rPr lang="en-US" sz="1100" dirty="0">
                <a:solidFill>
                  <a:srgbClr val="FCFCFA"/>
                </a:solidFill>
                <a:latin typeface="Consolas" panose="020B0609020204030204" pitchFamily="49" charset="0"/>
              </a:rPr>
            </a:br>
            <a:r>
              <a:rPr lang="en-US" sz="1100" i="1" dirty="0">
                <a:solidFill>
                  <a:srgbClr val="727072"/>
                </a:solidFill>
                <a:latin typeface="Consolas" panose="020B0609020204030204" pitchFamily="49" charset="0"/>
              </a:rPr>
              <a:t># Commit the changes</a:t>
            </a:r>
            <a:endParaRPr lang="en-US" sz="1100" dirty="0">
              <a:solidFill>
                <a:srgbClr val="FCFCFA"/>
              </a:solidFill>
              <a:latin typeface="Consolas" panose="020B0609020204030204" pitchFamily="49" charset="0"/>
            </a:endParaRPr>
          </a:p>
          <a:p>
            <a:r>
              <a:rPr lang="en-US" sz="1100" dirty="0" err="1">
                <a:solidFill>
                  <a:srgbClr val="FCFCFA"/>
                </a:solidFill>
                <a:latin typeface="Consolas" panose="020B0609020204030204" pitchFamily="49" charset="0"/>
              </a:rPr>
              <a:t>conn</a:t>
            </a:r>
            <a:r>
              <a:rPr lang="en-US" sz="1100" dirty="0" err="1">
                <a:solidFill>
                  <a:srgbClr val="939293"/>
                </a:solidFill>
                <a:latin typeface="Consolas" panose="020B0609020204030204" pitchFamily="49" charset="0"/>
              </a:rPr>
              <a:t>.</a:t>
            </a:r>
            <a:r>
              <a:rPr lang="en-US" sz="1100" dirty="0" err="1">
                <a:solidFill>
                  <a:srgbClr val="A9DC76"/>
                </a:solidFill>
                <a:latin typeface="Consolas" panose="020B0609020204030204" pitchFamily="49" charset="0"/>
              </a:rPr>
              <a:t>commit</a:t>
            </a:r>
            <a:r>
              <a:rPr lang="en-US" sz="1100" dirty="0">
                <a:solidFill>
                  <a:srgbClr val="939293"/>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
            </a:r>
            <a:br>
              <a:rPr lang="en-US" sz="1100" dirty="0">
                <a:solidFill>
                  <a:srgbClr val="FCFCFA"/>
                </a:solidFill>
                <a:latin typeface="Consolas" panose="020B0609020204030204" pitchFamily="49" charset="0"/>
              </a:rPr>
            </a:br>
            <a:r>
              <a:rPr lang="en-US" sz="1100" i="1" dirty="0">
                <a:solidFill>
                  <a:srgbClr val="727072"/>
                </a:solidFill>
                <a:latin typeface="Consolas" panose="020B0609020204030204" pitchFamily="49" charset="0"/>
              </a:rPr>
              <a:t># Print the updated stock level</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result </a:t>
            </a:r>
            <a:r>
              <a:rPr lang="en-US" sz="1100" dirty="0">
                <a:solidFill>
                  <a:srgbClr val="FF6188"/>
                </a:solidFill>
                <a:latin typeface="Consolas" panose="020B0609020204030204" pitchFamily="49" charset="0"/>
              </a:rPr>
              <a:t>=</a:t>
            </a:r>
            <a:r>
              <a:rPr lang="en-US" sz="1100" dirty="0">
                <a:solidFill>
                  <a:srgbClr val="FCFCFA"/>
                </a:solidFill>
                <a:latin typeface="Consolas" panose="020B0609020204030204" pitchFamily="49" charset="0"/>
              </a:rPr>
              <a:t> </a:t>
            </a:r>
            <a:r>
              <a:rPr lang="en-US" sz="1100" dirty="0" err="1">
                <a:solidFill>
                  <a:srgbClr val="FCFCFA"/>
                </a:solidFill>
                <a:latin typeface="Consolas" panose="020B0609020204030204" pitchFamily="49" charset="0"/>
              </a:rPr>
              <a:t>conn</a:t>
            </a:r>
            <a:r>
              <a:rPr lang="en-US" sz="1100" dirty="0" err="1">
                <a:solidFill>
                  <a:srgbClr val="939293"/>
                </a:solidFill>
                <a:latin typeface="Consolas" panose="020B0609020204030204" pitchFamily="49" charset="0"/>
              </a:rPr>
              <a:t>.</a:t>
            </a:r>
            <a:r>
              <a:rPr lang="en-US" sz="1100" dirty="0" err="1">
                <a:solidFill>
                  <a:srgbClr val="A9DC76"/>
                </a:solidFill>
                <a:latin typeface="Consolas" panose="020B0609020204030204" pitchFamily="49" charset="0"/>
              </a:rPr>
              <a:t>execute</a:t>
            </a:r>
            <a:r>
              <a:rPr lang="en-US" sz="1100" dirty="0">
                <a:solidFill>
                  <a:srgbClr val="939293"/>
                </a:solidFill>
                <a:latin typeface="Consolas" panose="020B0609020204030204" pitchFamily="49" charset="0"/>
              </a:rPr>
              <a:t>("</a:t>
            </a:r>
            <a:r>
              <a:rPr lang="en-US" sz="1100" dirty="0">
                <a:solidFill>
                  <a:srgbClr val="FFD866"/>
                </a:solidFill>
                <a:latin typeface="Consolas" panose="020B0609020204030204" pitchFamily="49" charset="0"/>
              </a:rPr>
              <a:t>SELECT stock FROM products WHERE id = 1</a:t>
            </a:r>
            <a:r>
              <a:rPr lang="en-US" sz="1100" dirty="0">
                <a:solidFill>
                  <a:srgbClr val="939293"/>
                </a:solidFill>
                <a:latin typeface="Consolas" panose="020B0609020204030204" pitchFamily="49" charset="0"/>
              </a:rPr>
              <a:t>")</a:t>
            </a:r>
            <a:endParaRPr lang="en-US" sz="1100" dirty="0">
              <a:solidFill>
                <a:srgbClr val="FCFCFA"/>
              </a:solidFill>
              <a:latin typeface="Consolas" panose="020B0609020204030204" pitchFamily="49" charset="0"/>
            </a:endParaRPr>
          </a:p>
          <a:p>
            <a:r>
              <a:rPr lang="en-US" sz="1100" dirty="0">
                <a:solidFill>
                  <a:srgbClr val="A9DC76"/>
                </a:solidFill>
                <a:latin typeface="Consolas" panose="020B0609020204030204" pitchFamily="49" charset="0"/>
              </a:rPr>
              <a:t>print</a:t>
            </a:r>
            <a:r>
              <a:rPr lang="en-US" sz="1100" dirty="0">
                <a:solidFill>
                  <a:srgbClr val="939293"/>
                </a:solidFill>
                <a:latin typeface="Consolas" panose="020B0609020204030204" pitchFamily="49" charset="0"/>
              </a:rPr>
              <a:t>(</a:t>
            </a:r>
            <a:r>
              <a:rPr lang="en-US" sz="1100" dirty="0" err="1">
                <a:solidFill>
                  <a:srgbClr val="FCFCFA"/>
                </a:solidFill>
                <a:latin typeface="Consolas" panose="020B0609020204030204" pitchFamily="49" charset="0"/>
              </a:rPr>
              <a:t>result</a:t>
            </a:r>
            <a:r>
              <a:rPr lang="en-US" sz="1100" dirty="0" err="1">
                <a:solidFill>
                  <a:srgbClr val="939293"/>
                </a:solidFill>
                <a:latin typeface="Consolas" panose="020B0609020204030204" pitchFamily="49" charset="0"/>
              </a:rPr>
              <a:t>.</a:t>
            </a:r>
            <a:r>
              <a:rPr lang="en-US" sz="1100" dirty="0" err="1">
                <a:solidFill>
                  <a:srgbClr val="A9DC76"/>
                </a:solidFill>
                <a:latin typeface="Consolas" panose="020B0609020204030204" pitchFamily="49" charset="0"/>
              </a:rPr>
              <a:t>fetchone</a:t>
            </a:r>
            <a:r>
              <a:rPr lang="en-US" sz="1100" dirty="0">
                <a:solidFill>
                  <a:srgbClr val="939293"/>
                </a:solidFill>
                <a:latin typeface="Consolas" panose="020B0609020204030204" pitchFamily="49" charset="0"/>
              </a:rPr>
              <a:t>()[</a:t>
            </a:r>
            <a:r>
              <a:rPr lang="en-US" sz="1100" dirty="0">
                <a:solidFill>
                  <a:srgbClr val="AB9DF2"/>
                </a:solidFill>
                <a:latin typeface="Consolas" panose="020B0609020204030204" pitchFamily="49" charset="0"/>
              </a:rPr>
              <a:t>0</a:t>
            </a:r>
            <a:r>
              <a:rPr lang="en-US" sz="1100" dirty="0">
                <a:solidFill>
                  <a:srgbClr val="939293"/>
                </a:solidFill>
                <a:latin typeface="Consolas" panose="020B0609020204030204" pitchFamily="49" charset="0"/>
              </a:rPr>
              <a:t>])</a:t>
            </a:r>
            <a:r>
              <a:rPr lang="en-US" sz="1100" dirty="0">
                <a:solidFill>
                  <a:srgbClr val="FCFCFA"/>
                </a:solidFill>
                <a:latin typeface="Consolas" panose="020B0609020204030204" pitchFamily="49" charset="0"/>
              </a:rPr>
              <a:t>  </a:t>
            </a:r>
            <a:r>
              <a:rPr lang="en-US" sz="1100" i="1" dirty="0">
                <a:solidFill>
                  <a:srgbClr val="727072"/>
                </a:solidFill>
                <a:latin typeface="Consolas" panose="020B0609020204030204" pitchFamily="49" charset="0"/>
              </a:rPr>
              <a:t># Output: 8</a:t>
            </a:r>
            <a:endParaRPr lang="en-US" sz="1100" dirty="0">
              <a:solidFill>
                <a:srgbClr val="FCFCFA"/>
              </a:solidFill>
              <a:latin typeface="Consolas" panose="020B0609020204030204" pitchFamily="49" charset="0"/>
            </a:endParaRPr>
          </a:p>
          <a:p>
            <a:r>
              <a:rPr lang="en-US" sz="1100" dirty="0">
                <a:solidFill>
                  <a:srgbClr val="FCFCFA"/>
                </a:solidFill>
                <a:latin typeface="Consolas" panose="020B0609020204030204" pitchFamily="49" charset="0"/>
              </a:rPr>
              <a:t/>
            </a:r>
            <a:br>
              <a:rPr lang="en-US" sz="1100" dirty="0">
                <a:solidFill>
                  <a:srgbClr val="FCFCFA"/>
                </a:solidFill>
                <a:latin typeface="Consolas" panose="020B0609020204030204" pitchFamily="49" charset="0"/>
              </a:rPr>
            </a:br>
            <a:endParaRPr lang="en-US" sz="110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4283608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3932" y="1885301"/>
            <a:ext cx="6320972" cy="4368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369" y="768279"/>
            <a:ext cx="7189789"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Create a user-defined function:</a:t>
            </a:r>
          </a:p>
        </p:txBody>
      </p:sp>
      <p:sp>
        <p:nvSpPr>
          <p:cNvPr id="3" name="Rectangle 2"/>
          <p:cNvSpPr/>
          <p:nvPr/>
        </p:nvSpPr>
        <p:spPr>
          <a:xfrm>
            <a:off x="2413263" y="1885301"/>
            <a:ext cx="6096000" cy="4524315"/>
          </a:xfrm>
          <a:prstGeom prst="rect">
            <a:avLst/>
          </a:prstGeom>
        </p:spPr>
        <p:txBody>
          <a:bodyPr>
            <a:spAutoFit/>
          </a:bodyPr>
          <a:lstStyle/>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sqlite3</a:t>
            </a:r>
            <a:endParaRPr lang="en-US" dirty="0">
              <a:solidFill>
                <a:srgbClr val="000000"/>
              </a:solidFill>
              <a:latin typeface="Consolas" panose="020B0609020204030204" pitchFamily="49" charset="0"/>
            </a:endParaRPr>
          </a:p>
          <a:p>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math</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conn</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sqlite3</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example.db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108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conn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cursor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my_sqrt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math</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sqrt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conn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create_function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sqrt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my_sqrt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"SELECT </a:t>
            </a:r>
            <a:r>
              <a:rPr lang="en-US" dirty="0" err="1">
                <a:solidFill>
                  <a:srgbClr val="A31515"/>
                </a:solidFill>
                <a:latin typeface="Consolas" panose="020B0609020204030204" pitchFamily="49" charset="0"/>
              </a:rPr>
              <a:t>sqrt</a:t>
            </a:r>
            <a:r>
              <a:rPr lang="en-US" dirty="0">
                <a:solidFill>
                  <a:srgbClr val="A31515"/>
                </a:solidFill>
                <a:latin typeface="Consolas" panose="020B0609020204030204" pitchFamily="49" charset="0"/>
              </a:rPr>
              <a:t>(4)"</a:t>
            </a:r>
            <a:r>
              <a:rPr lang="en-US" dirty="0">
                <a:solidFill>
                  <a:srgbClr val="000000"/>
                </a:solidFill>
                <a:latin typeface="Consolas" panose="020B0609020204030204" pitchFamily="49" charset="0"/>
              </a:rPr>
              <a:t>)</a:t>
            </a: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fetchone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52654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5286" y="2420853"/>
            <a:ext cx="6320972" cy="23298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369" y="768279"/>
            <a:ext cx="6452407"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Use the in-memory database:</a:t>
            </a:r>
          </a:p>
        </p:txBody>
      </p:sp>
      <p:sp>
        <p:nvSpPr>
          <p:cNvPr id="2" name="Rectangle 1"/>
          <p:cNvSpPr/>
          <p:nvPr/>
        </p:nvSpPr>
        <p:spPr>
          <a:xfrm>
            <a:off x="2799806" y="2708591"/>
            <a:ext cx="6096000" cy="1754326"/>
          </a:xfrm>
          <a:prstGeom prst="rect">
            <a:avLst/>
          </a:prstGeom>
        </p:spPr>
        <p:txBody>
          <a:bodyPr>
            <a:spAutoFit/>
          </a:bodyPr>
          <a:lstStyle/>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sqlite3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conn</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sqlite3</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0820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6559" y="620715"/>
            <a:ext cx="6096000" cy="461665"/>
          </a:xfrm>
          <a:prstGeom prst="rect">
            <a:avLst/>
          </a:prstGeom>
        </p:spPr>
        <p:txBody>
          <a:bodyPr>
            <a:spAutoFit/>
          </a:bodyPr>
          <a:lstStyle/>
          <a:p>
            <a:pPr algn="ctr"/>
            <a:r>
              <a:rPr lang="en-US" sz="2400" b="1" dirty="0" smtClean="0">
                <a:latin typeface="Source Code Pro" panose="020B0509030403020204" pitchFamily="49" charset="0"/>
              </a:rPr>
              <a:t>Plain Text vs. SQLite</a:t>
            </a:r>
            <a:endParaRPr lang="en-US" sz="2400" b="1" dirty="0">
              <a:latin typeface="Source Code Pro" panose="020B0509030403020204" pitchFamily="49" charset="0"/>
            </a:endParaRPr>
          </a:p>
        </p:txBody>
      </p:sp>
      <p:pic>
        <p:nvPicPr>
          <p:cNvPr id="3" name="Picture 2"/>
          <p:cNvPicPr>
            <a:picLocks noChangeAspect="1"/>
          </p:cNvPicPr>
          <p:nvPr/>
        </p:nvPicPr>
        <p:blipFill>
          <a:blip r:embed="rId2"/>
          <a:stretch>
            <a:fillRect/>
          </a:stretch>
        </p:blipFill>
        <p:spPr>
          <a:xfrm>
            <a:off x="888487" y="1877296"/>
            <a:ext cx="9866383" cy="3844236"/>
          </a:xfrm>
          <a:prstGeom prst="rect">
            <a:avLst/>
          </a:prstGeom>
        </p:spPr>
      </p:pic>
    </p:spTree>
    <p:extLst>
      <p:ext uri="{BB962C8B-B14F-4D97-AF65-F5344CB8AC3E}">
        <p14:creationId xmlns:p14="http://schemas.microsoft.com/office/powerpoint/2010/main" val="3506905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37768" y="1669401"/>
            <a:ext cx="9208032" cy="41217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369" y="768279"/>
            <a:ext cx="6821098"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Import data from a CSV </a:t>
            </a:r>
            <a:r>
              <a:rPr lang="en-US" sz="2400" dirty="0" smtClean="0">
                <a:solidFill>
                  <a:srgbClr val="008000"/>
                </a:solidFill>
                <a:latin typeface="Source Code Pro" panose="020B0509030403020204" pitchFamily="49" charset="0"/>
              </a:rPr>
              <a:t>file:</a:t>
            </a:r>
            <a:endParaRPr lang="en-US" sz="2400" dirty="0">
              <a:solidFill>
                <a:srgbClr val="008000"/>
              </a:solidFill>
              <a:latin typeface="Source Code Pro" panose="020B0509030403020204" pitchFamily="49" charset="0"/>
            </a:endParaRPr>
          </a:p>
        </p:txBody>
      </p:sp>
      <p:sp>
        <p:nvSpPr>
          <p:cNvPr id="3" name="Rectangle 2"/>
          <p:cNvSpPr/>
          <p:nvPr/>
        </p:nvSpPr>
        <p:spPr>
          <a:xfrm>
            <a:off x="1866369" y="1770412"/>
            <a:ext cx="9119494" cy="3693319"/>
          </a:xfrm>
          <a:prstGeom prst="rect">
            <a:avLst/>
          </a:prstGeom>
        </p:spPr>
        <p:txBody>
          <a:bodyPr wrap="square">
            <a:spAutoFit/>
          </a:bodyPr>
          <a:lstStyle/>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sqlite3</a:t>
            </a:r>
            <a:endParaRPr lang="en-US" dirty="0">
              <a:solidFill>
                <a:srgbClr val="000000"/>
              </a:solidFill>
              <a:latin typeface="Consolas" panose="020B0609020204030204" pitchFamily="49" charset="0"/>
            </a:endParaRPr>
          </a:p>
          <a:p>
            <a:r>
              <a:rPr lang="en-US" dirty="0">
                <a:solidFill>
                  <a:srgbClr val="AF00DB"/>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csv</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1080"/>
                </a:solidFill>
                <a:latin typeface="Consolas" panose="020B0609020204030204" pitchFamily="49" charset="0"/>
              </a:rPr>
              <a:t>conn</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sqlite3</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example.db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108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conn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cursor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open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'data.csv'</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f</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reader</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csv</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reader</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f</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row</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reader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"INSERT INTO stocks VALUES (?, ?, ?, ?, ?)"</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row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7422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3460" y="1660718"/>
            <a:ext cx="6320972" cy="39018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369" y="768279"/>
            <a:ext cx="6268063"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Export data to a CSV file:</a:t>
            </a:r>
          </a:p>
        </p:txBody>
      </p:sp>
      <p:sp>
        <p:nvSpPr>
          <p:cNvPr id="2" name="Rectangle 1"/>
          <p:cNvSpPr/>
          <p:nvPr/>
        </p:nvSpPr>
        <p:spPr>
          <a:xfrm>
            <a:off x="1952399" y="1660718"/>
            <a:ext cx="8942023" cy="3693319"/>
          </a:xfrm>
          <a:prstGeom prst="rect">
            <a:avLst/>
          </a:prstGeom>
        </p:spPr>
        <p:txBody>
          <a:bodyPr wrap="square">
            <a:spAutoFit/>
          </a:bodyPr>
          <a:lstStyle/>
          <a:p>
            <a:r>
              <a:rPr lang="en-US" dirty="0">
                <a:solidFill>
                  <a:srgbClr val="000000"/>
                </a:solidFill>
                <a:latin typeface="Source Code Pro" panose="020B0509030403020204" pitchFamily="49" charset="0"/>
              </a:rPr>
              <a:t/>
            </a:r>
            <a:br>
              <a:rPr lang="en-US" dirty="0">
                <a:solidFill>
                  <a:srgbClr val="000000"/>
                </a:solidFill>
                <a:latin typeface="Source Code Pro" panose="020B0509030403020204" pitchFamily="49" charset="0"/>
              </a:rPr>
            </a:br>
            <a:r>
              <a:rPr lang="en-US" dirty="0">
                <a:solidFill>
                  <a:srgbClr val="AF00DB"/>
                </a:solidFill>
                <a:latin typeface="Source Code Pro" panose="020B0509030403020204" pitchFamily="49" charset="0"/>
              </a:rPr>
              <a:t>import</a:t>
            </a:r>
            <a:r>
              <a:rPr lang="en-US" dirty="0">
                <a:solidFill>
                  <a:srgbClr val="000000"/>
                </a:solidFill>
                <a:latin typeface="Source Code Pro" panose="020B0509030403020204" pitchFamily="49" charset="0"/>
              </a:rPr>
              <a:t> </a:t>
            </a:r>
            <a:r>
              <a:rPr lang="en-US" dirty="0">
                <a:solidFill>
                  <a:srgbClr val="267F99"/>
                </a:solidFill>
                <a:latin typeface="Source Code Pro" panose="020B0509030403020204" pitchFamily="49" charset="0"/>
              </a:rPr>
              <a:t>sqlite3</a:t>
            </a:r>
            <a:endParaRPr lang="en-US" dirty="0">
              <a:solidFill>
                <a:srgbClr val="000000"/>
              </a:solidFill>
              <a:latin typeface="Source Code Pro" panose="020B0509030403020204" pitchFamily="49" charset="0"/>
            </a:endParaRPr>
          </a:p>
          <a:p>
            <a:r>
              <a:rPr lang="en-US" dirty="0">
                <a:solidFill>
                  <a:srgbClr val="AF00DB"/>
                </a:solidFill>
                <a:latin typeface="Source Code Pro" panose="020B0509030403020204" pitchFamily="49" charset="0"/>
              </a:rPr>
              <a:t>import</a:t>
            </a:r>
            <a:r>
              <a:rPr lang="en-US" dirty="0">
                <a:solidFill>
                  <a:srgbClr val="000000"/>
                </a:solidFill>
                <a:latin typeface="Source Code Pro" panose="020B0509030403020204" pitchFamily="49" charset="0"/>
              </a:rPr>
              <a:t> </a:t>
            </a:r>
            <a:r>
              <a:rPr lang="en-US" dirty="0">
                <a:solidFill>
                  <a:srgbClr val="267F99"/>
                </a:solidFill>
                <a:latin typeface="Source Code Pro" panose="020B0509030403020204" pitchFamily="49" charset="0"/>
              </a:rPr>
              <a:t>csv</a:t>
            </a:r>
            <a:endParaRPr lang="en-US" dirty="0">
              <a:solidFill>
                <a:srgbClr val="000000"/>
              </a:solidFill>
              <a:latin typeface="Source Code Pro" panose="020B0509030403020204" pitchFamily="49" charset="0"/>
            </a:endParaRPr>
          </a:p>
          <a:p>
            <a:r>
              <a:rPr lang="en-US" dirty="0">
                <a:solidFill>
                  <a:srgbClr val="000000"/>
                </a:solidFill>
                <a:latin typeface="Source Code Pro" panose="020B0509030403020204" pitchFamily="49" charset="0"/>
              </a:rPr>
              <a:t/>
            </a:r>
            <a:br>
              <a:rPr lang="en-US" dirty="0">
                <a:solidFill>
                  <a:srgbClr val="000000"/>
                </a:solidFill>
                <a:latin typeface="Source Code Pro" panose="020B0509030403020204" pitchFamily="49" charset="0"/>
              </a:rPr>
            </a:br>
            <a:r>
              <a:rPr lang="en-US" dirty="0">
                <a:solidFill>
                  <a:srgbClr val="001080"/>
                </a:solidFill>
                <a:latin typeface="Source Code Pro" panose="020B0509030403020204" pitchFamily="49" charset="0"/>
              </a:rPr>
              <a:t>conn</a:t>
            </a:r>
            <a:r>
              <a:rPr lang="en-US" dirty="0">
                <a:solidFill>
                  <a:srgbClr val="000000"/>
                </a:solidFill>
                <a:latin typeface="Source Code Pro" panose="020B0509030403020204" pitchFamily="49" charset="0"/>
              </a:rPr>
              <a:t> = </a:t>
            </a:r>
            <a:r>
              <a:rPr lang="en-US" dirty="0">
                <a:solidFill>
                  <a:srgbClr val="267F99"/>
                </a:solidFill>
                <a:latin typeface="Source Code Pro" panose="020B0509030403020204" pitchFamily="49" charset="0"/>
              </a:rPr>
              <a:t>sqlite3</a:t>
            </a:r>
            <a:r>
              <a:rPr lang="en-US" dirty="0">
                <a:solidFill>
                  <a:srgbClr val="000000"/>
                </a:solidFill>
                <a:latin typeface="Source Code Pro" panose="020B0509030403020204" pitchFamily="49" charset="0"/>
              </a:rPr>
              <a:t>.</a:t>
            </a:r>
            <a:r>
              <a:rPr lang="en-US" dirty="0">
                <a:solidFill>
                  <a:srgbClr val="795E26"/>
                </a:solidFill>
                <a:latin typeface="Source Code Pro" panose="020B0509030403020204" pitchFamily="49" charset="0"/>
              </a:rPr>
              <a:t>connect</a:t>
            </a:r>
            <a:r>
              <a:rPr lang="en-US" dirty="0">
                <a:solidFill>
                  <a:srgbClr val="000000"/>
                </a:solidFill>
                <a:latin typeface="Source Code Pro" panose="020B0509030403020204" pitchFamily="49" charset="0"/>
              </a:rPr>
              <a:t>(</a:t>
            </a:r>
            <a:r>
              <a:rPr lang="en-US" dirty="0">
                <a:solidFill>
                  <a:srgbClr val="A31515"/>
                </a:solidFill>
                <a:latin typeface="Source Code Pro" panose="020B0509030403020204" pitchFamily="49" charset="0"/>
              </a:rPr>
              <a:t>'</a:t>
            </a:r>
            <a:r>
              <a:rPr lang="en-US" dirty="0" err="1">
                <a:solidFill>
                  <a:srgbClr val="A31515"/>
                </a:solidFill>
                <a:latin typeface="Source Code Pro" panose="020B0509030403020204" pitchFamily="49" charset="0"/>
              </a:rPr>
              <a:t>example.db</a:t>
            </a:r>
            <a:r>
              <a:rPr lang="en-US" dirty="0">
                <a:solidFill>
                  <a:srgbClr val="A31515"/>
                </a:solidFill>
                <a:latin typeface="Source Code Pro" panose="020B0509030403020204" pitchFamily="49" charset="0"/>
              </a:rPr>
              <a:t>'</a:t>
            </a:r>
            <a:r>
              <a:rPr lang="en-US" dirty="0">
                <a:solidFill>
                  <a:srgbClr val="000000"/>
                </a:solidFill>
                <a:latin typeface="Source Code Pro" panose="020B0509030403020204" pitchFamily="49" charset="0"/>
              </a:rPr>
              <a:t>)</a:t>
            </a:r>
          </a:p>
          <a:p>
            <a:r>
              <a:rPr lang="en-US" dirty="0">
                <a:solidFill>
                  <a:srgbClr val="001080"/>
                </a:solidFill>
                <a:latin typeface="Source Code Pro" panose="020B0509030403020204" pitchFamily="49" charset="0"/>
              </a:rPr>
              <a:t>c</a:t>
            </a:r>
            <a:r>
              <a:rPr lang="en-US" dirty="0">
                <a:solidFill>
                  <a:srgbClr val="000000"/>
                </a:solidFill>
                <a:latin typeface="Source Code Pro" panose="020B0509030403020204" pitchFamily="49" charset="0"/>
              </a:rPr>
              <a:t> = </a:t>
            </a:r>
            <a:r>
              <a:rPr lang="en-US" dirty="0" err="1">
                <a:solidFill>
                  <a:srgbClr val="001080"/>
                </a:solidFill>
                <a:latin typeface="Source Code Pro" panose="020B0509030403020204" pitchFamily="49" charset="0"/>
              </a:rPr>
              <a:t>conn</a:t>
            </a:r>
            <a:r>
              <a:rPr lang="en-US" dirty="0" err="1">
                <a:solidFill>
                  <a:srgbClr val="000000"/>
                </a:solidFill>
                <a:latin typeface="Source Code Pro" panose="020B0509030403020204" pitchFamily="49" charset="0"/>
              </a:rPr>
              <a:t>.</a:t>
            </a:r>
            <a:r>
              <a:rPr lang="en-US" dirty="0" err="1">
                <a:solidFill>
                  <a:srgbClr val="795E26"/>
                </a:solidFill>
                <a:latin typeface="Source Code Pro" panose="020B0509030403020204" pitchFamily="49" charset="0"/>
              </a:rPr>
              <a:t>cursor</a:t>
            </a:r>
            <a:r>
              <a:rPr lang="en-US" dirty="0">
                <a:solidFill>
                  <a:srgbClr val="000000"/>
                </a:solidFill>
                <a:latin typeface="Source Code Pro" panose="020B0509030403020204" pitchFamily="49" charset="0"/>
              </a:rPr>
              <a:t>()</a:t>
            </a:r>
          </a:p>
          <a:p>
            <a:r>
              <a:rPr lang="en-US" dirty="0">
                <a:solidFill>
                  <a:srgbClr val="000000"/>
                </a:solidFill>
                <a:latin typeface="Source Code Pro" panose="020B0509030403020204" pitchFamily="49" charset="0"/>
              </a:rPr>
              <a:t/>
            </a:r>
            <a:br>
              <a:rPr lang="en-US" dirty="0">
                <a:solidFill>
                  <a:srgbClr val="000000"/>
                </a:solidFill>
                <a:latin typeface="Source Code Pro" panose="020B0509030403020204" pitchFamily="49" charset="0"/>
              </a:rPr>
            </a:br>
            <a:r>
              <a:rPr lang="en-US" dirty="0" err="1">
                <a:solidFill>
                  <a:srgbClr val="001080"/>
                </a:solidFill>
                <a:latin typeface="Source Code Pro" panose="020B0509030403020204" pitchFamily="49" charset="0"/>
              </a:rPr>
              <a:t>c</a:t>
            </a:r>
            <a:r>
              <a:rPr lang="en-US" dirty="0" err="1">
                <a:solidFill>
                  <a:srgbClr val="000000"/>
                </a:solidFill>
                <a:latin typeface="Source Code Pro" panose="020B0509030403020204" pitchFamily="49" charset="0"/>
              </a:rPr>
              <a:t>.</a:t>
            </a:r>
            <a:r>
              <a:rPr lang="en-US" dirty="0" err="1">
                <a:solidFill>
                  <a:srgbClr val="795E26"/>
                </a:solidFill>
                <a:latin typeface="Source Code Pro" panose="020B0509030403020204" pitchFamily="49" charset="0"/>
              </a:rPr>
              <a:t>execute</a:t>
            </a:r>
            <a:r>
              <a:rPr lang="en-US" dirty="0">
                <a:solidFill>
                  <a:srgbClr val="000000"/>
                </a:solidFill>
                <a:latin typeface="Source Code Pro" panose="020B0509030403020204" pitchFamily="49" charset="0"/>
              </a:rPr>
              <a:t>(</a:t>
            </a:r>
            <a:r>
              <a:rPr lang="en-US" dirty="0">
                <a:solidFill>
                  <a:srgbClr val="A31515"/>
                </a:solidFill>
                <a:latin typeface="Source Code Pro" panose="020B0509030403020204" pitchFamily="49" charset="0"/>
              </a:rPr>
              <a:t>"SELECT * FROM stocks"</a:t>
            </a:r>
            <a:r>
              <a:rPr lang="en-US" dirty="0">
                <a:solidFill>
                  <a:srgbClr val="000000"/>
                </a:solidFill>
                <a:latin typeface="Source Code Pro" panose="020B0509030403020204" pitchFamily="49" charset="0"/>
              </a:rPr>
              <a:t>)</a:t>
            </a:r>
          </a:p>
          <a:p>
            <a:r>
              <a:rPr lang="en-US" dirty="0">
                <a:solidFill>
                  <a:srgbClr val="001080"/>
                </a:solidFill>
                <a:latin typeface="Source Code Pro" panose="020B0509030403020204" pitchFamily="49" charset="0"/>
              </a:rPr>
              <a:t>rows</a:t>
            </a:r>
            <a:r>
              <a:rPr lang="en-US" dirty="0">
                <a:solidFill>
                  <a:srgbClr val="000000"/>
                </a:solidFill>
                <a:latin typeface="Source Code Pro" panose="020B0509030403020204" pitchFamily="49" charset="0"/>
              </a:rPr>
              <a:t> = </a:t>
            </a:r>
            <a:r>
              <a:rPr lang="en-US" dirty="0" err="1">
                <a:solidFill>
                  <a:srgbClr val="001080"/>
                </a:solidFill>
                <a:latin typeface="Source Code Pro" panose="020B0509030403020204" pitchFamily="49" charset="0"/>
              </a:rPr>
              <a:t>c</a:t>
            </a:r>
            <a:r>
              <a:rPr lang="en-US" dirty="0" err="1">
                <a:solidFill>
                  <a:srgbClr val="000000"/>
                </a:solidFill>
                <a:latin typeface="Source Code Pro" panose="020B0509030403020204" pitchFamily="49" charset="0"/>
              </a:rPr>
              <a:t>.</a:t>
            </a:r>
            <a:r>
              <a:rPr lang="en-US" dirty="0" err="1">
                <a:solidFill>
                  <a:srgbClr val="795E26"/>
                </a:solidFill>
                <a:latin typeface="Source Code Pro" panose="020B0509030403020204" pitchFamily="49" charset="0"/>
              </a:rPr>
              <a:t>fetchall</a:t>
            </a:r>
            <a:r>
              <a:rPr lang="en-US" dirty="0">
                <a:solidFill>
                  <a:srgbClr val="000000"/>
                </a:solidFill>
                <a:latin typeface="Source Code Pro" panose="020B0509030403020204" pitchFamily="49" charset="0"/>
              </a:rPr>
              <a:t>()</a:t>
            </a:r>
          </a:p>
          <a:p>
            <a:r>
              <a:rPr lang="en-US" dirty="0">
                <a:solidFill>
                  <a:srgbClr val="000000"/>
                </a:solidFill>
                <a:latin typeface="Source Code Pro" panose="020B0509030403020204" pitchFamily="49" charset="0"/>
              </a:rPr>
              <a:t/>
            </a:r>
            <a:br>
              <a:rPr lang="en-US" dirty="0">
                <a:solidFill>
                  <a:srgbClr val="000000"/>
                </a:solidFill>
                <a:latin typeface="Source Code Pro" panose="020B0509030403020204" pitchFamily="49" charset="0"/>
              </a:rPr>
            </a:br>
            <a:r>
              <a:rPr lang="en-US" dirty="0">
                <a:solidFill>
                  <a:srgbClr val="AF00DB"/>
                </a:solidFill>
                <a:latin typeface="Source Code Pro" panose="020B0509030403020204" pitchFamily="49" charset="0"/>
              </a:rPr>
              <a:t>with</a:t>
            </a:r>
            <a:r>
              <a:rPr lang="en-US" dirty="0">
                <a:solidFill>
                  <a:srgbClr val="000000"/>
                </a:solidFill>
                <a:latin typeface="Source Code Pro" panose="020B0509030403020204" pitchFamily="49" charset="0"/>
              </a:rPr>
              <a:t> </a:t>
            </a:r>
            <a:r>
              <a:rPr lang="en-US" dirty="0">
                <a:solidFill>
                  <a:srgbClr val="795E26"/>
                </a:solidFill>
                <a:latin typeface="Source Code Pro" panose="020B0509030403020204" pitchFamily="49" charset="0"/>
              </a:rPr>
              <a:t>open</a:t>
            </a:r>
            <a:r>
              <a:rPr lang="en-US" dirty="0">
                <a:solidFill>
                  <a:srgbClr val="000000"/>
                </a:solidFill>
                <a:latin typeface="Source Code Pro" panose="020B0509030403020204" pitchFamily="49" charset="0"/>
              </a:rPr>
              <a:t>(</a:t>
            </a:r>
            <a:r>
              <a:rPr lang="en-US" dirty="0">
                <a:solidFill>
                  <a:srgbClr val="A31515"/>
                </a:solidFill>
                <a:latin typeface="Source Code Pro" panose="020B0509030403020204" pitchFamily="49" charset="0"/>
              </a:rPr>
              <a:t>'data.csv'</a:t>
            </a:r>
            <a:r>
              <a:rPr lang="en-US" dirty="0">
                <a:solidFill>
                  <a:srgbClr val="000000"/>
                </a:solidFill>
                <a:latin typeface="Source Code Pro" panose="020B0509030403020204" pitchFamily="49" charset="0"/>
              </a:rPr>
              <a:t>, </a:t>
            </a:r>
            <a:r>
              <a:rPr lang="en-US" dirty="0">
                <a:solidFill>
                  <a:srgbClr val="A31515"/>
                </a:solidFill>
                <a:latin typeface="Source Code Pro" panose="020B0509030403020204" pitchFamily="49" charset="0"/>
              </a:rPr>
              <a:t>'w'</a:t>
            </a:r>
            <a:r>
              <a:rPr lang="en-US" dirty="0">
                <a:solidFill>
                  <a:srgbClr val="000000"/>
                </a:solidFill>
                <a:latin typeface="Source Code Pro" panose="020B0509030403020204" pitchFamily="49" charset="0"/>
              </a:rPr>
              <a:t>) </a:t>
            </a:r>
            <a:r>
              <a:rPr lang="en-US" dirty="0">
                <a:solidFill>
                  <a:srgbClr val="AF00DB"/>
                </a:solidFill>
                <a:latin typeface="Source Code Pro" panose="020B0509030403020204" pitchFamily="49" charset="0"/>
              </a:rPr>
              <a:t>as</a:t>
            </a:r>
            <a:r>
              <a:rPr lang="en-US" dirty="0">
                <a:solidFill>
                  <a:srgbClr val="000000"/>
                </a:solidFill>
                <a:latin typeface="Source Code Pro" panose="020B0509030403020204" pitchFamily="49" charset="0"/>
              </a:rPr>
              <a:t> </a:t>
            </a:r>
            <a:r>
              <a:rPr lang="en-US" dirty="0">
                <a:solidFill>
                  <a:srgbClr val="001080"/>
                </a:solidFill>
                <a:latin typeface="Source Code Pro" panose="020B0509030403020204" pitchFamily="49" charset="0"/>
              </a:rPr>
              <a:t>f</a:t>
            </a:r>
            <a:r>
              <a:rPr lang="en-US" dirty="0">
                <a:solidFill>
                  <a:srgbClr val="000000"/>
                </a:solidFill>
                <a:latin typeface="Source Code Pro" panose="020B0509030403020204" pitchFamily="49" charset="0"/>
              </a:rPr>
              <a:t>:</a:t>
            </a:r>
          </a:p>
          <a:p>
            <a:r>
              <a:rPr lang="en-US" dirty="0">
                <a:solidFill>
                  <a:srgbClr val="000000"/>
                </a:solidFill>
                <a:latin typeface="Source Code Pro" panose="020B0509030403020204" pitchFamily="49" charset="0"/>
              </a:rPr>
              <a:t>    </a:t>
            </a:r>
            <a:r>
              <a:rPr lang="en-US" dirty="0">
                <a:solidFill>
                  <a:srgbClr val="001080"/>
                </a:solidFill>
                <a:latin typeface="Source Code Pro" panose="020B0509030403020204" pitchFamily="49" charset="0"/>
              </a:rPr>
              <a:t>writer</a:t>
            </a:r>
            <a:r>
              <a:rPr lang="en-US" dirty="0">
                <a:solidFill>
                  <a:srgbClr val="000000"/>
                </a:solidFill>
                <a:latin typeface="Source Code Pro" panose="020B0509030403020204" pitchFamily="49" charset="0"/>
              </a:rPr>
              <a:t> = </a:t>
            </a:r>
            <a:r>
              <a:rPr lang="en-US" dirty="0" err="1">
                <a:solidFill>
                  <a:srgbClr val="267F99"/>
                </a:solidFill>
                <a:latin typeface="Source Code Pro" panose="020B0509030403020204" pitchFamily="49" charset="0"/>
              </a:rPr>
              <a:t>csv</a:t>
            </a:r>
            <a:r>
              <a:rPr lang="en-US" dirty="0" err="1">
                <a:solidFill>
                  <a:srgbClr val="000000"/>
                </a:solidFill>
                <a:latin typeface="Source Code Pro" panose="020B0509030403020204" pitchFamily="49" charset="0"/>
              </a:rPr>
              <a:t>.</a:t>
            </a:r>
            <a:r>
              <a:rPr lang="en-US" dirty="0" err="1">
                <a:solidFill>
                  <a:srgbClr val="795E26"/>
                </a:solidFill>
                <a:latin typeface="Source Code Pro" panose="020B0509030403020204" pitchFamily="49" charset="0"/>
              </a:rPr>
              <a:t>writer</a:t>
            </a:r>
            <a:r>
              <a:rPr lang="en-US" dirty="0">
                <a:solidFill>
                  <a:srgbClr val="000000"/>
                </a:solidFill>
                <a:latin typeface="Source Code Pro" panose="020B0509030403020204" pitchFamily="49" charset="0"/>
              </a:rPr>
              <a:t>(</a:t>
            </a:r>
            <a:r>
              <a:rPr lang="en-US" dirty="0">
                <a:solidFill>
                  <a:srgbClr val="001080"/>
                </a:solidFill>
                <a:latin typeface="Source Code Pro" panose="020B0509030403020204" pitchFamily="49" charset="0"/>
              </a:rPr>
              <a:t>f</a:t>
            </a:r>
            <a:r>
              <a:rPr lang="en-US" dirty="0">
                <a:solidFill>
                  <a:srgbClr val="000000"/>
                </a:solidFill>
                <a:latin typeface="Source Code Pro" panose="020B0509030403020204" pitchFamily="49" charset="0"/>
              </a:rPr>
              <a:t>)</a:t>
            </a:r>
          </a:p>
          <a:p>
            <a:r>
              <a:rPr lang="en-US" dirty="0">
                <a:solidFill>
                  <a:srgbClr val="000000"/>
                </a:solidFill>
                <a:latin typeface="Source Code Pro" panose="020B0509030403020204" pitchFamily="49" charset="0"/>
              </a:rPr>
              <a:t>    </a:t>
            </a:r>
            <a:r>
              <a:rPr lang="en-US" dirty="0">
                <a:solidFill>
                  <a:srgbClr val="001080"/>
                </a:solidFill>
                <a:latin typeface="Source Code Pro" panose="020B0509030403020204" pitchFamily="49" charset="0"/>
              </a:rPr>
              <a:t>writer</a:t>
            </a:r>
            <a:endParaRPr lang="en-US" b="0" dirty="0">
              <a:solidFill>
                <a:srgbClr val="000000"/>
              </a:solidFill>
              <a:effectLst/>
              <a:latin typeface="Source Code Pro" panose="020B0509030403020204" pitchFamily="49" charset="0"/>
            </a:endParaRPr>
          </a:p>
        </p:txBody>
      </p:sp>
    </p:spTree>
    <p:extLst>
      <p:ext uri="{BB962C8B-B14F-4D97-AF65-F5344CB8AC3E}">
        <p14:creationId xmlns:p14="http://schemas.microsoft.com/office/powerpoint/2010/main" val="1771229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6574" y="193698"/>
            <a:ext cx="3502882"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a:t>
            </a:r>
            <a:r>
              <a:rPr lang="en-US" sz="2400" dirty="0" smtClean="0">
                <a:solidFill>
                  <a:srgbClr val="008000"/>
                </a:solidFill>
                <a:latin typeface="Source Code Pro" panose="020B0509030403020204" pitchFamily="49" charset="0"/>
              </a:rPr>
              <a:t>Primary key</a:t>
            </a:r>
            <a:endParaRPr lang="en-US" sz="2400" dirty="0">
              <a:solidFill>
                <a:srgbClr val="008000"/>
              </a:solidFill>
              <a:latin typeface="Source Code Pro" panose="020B0509030403020204" pitchFamily="49" charset="0"/>
            </a:endParaRPr>
          </a:p>
        </p:txBody>
      </p:sp>
      <p:sp>
        <p:nvSpPr>
          <p:cNvPr id="4" name="Rectangle 3"/>
          <p:cNvSpPr/>
          <p:nvPr/>
        </p:nvSpPr>
        <p:spPr>
          <a:xfrm>
            <a:off x="927463" y="796834"/>
            <a:ext cx="6322423" cy="5878286"/>
          </a:xfrm>
          <a:prstGeom prst="rect">
            <a:avLst/>
          </a:prstGeom>
          <a:solidFill>
            <a:schemeClr val="bg2">
              <a:lumMod val="1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ectangle 2"/>
          <p:cNvSpPr/>
          <p:nvPr/>
        </p:nvSpPr>
        <p:spPr>
          <a:xfrm>
            <a:off x="1088572" y="900228"/>
            <a:ext cx="6096000" cy="5632311"/>
          </a:xfrm>
          <a:prstGeom prst="rect">
            <a:avLst/>
          </a:prstGeom>
        </p:spPr>
        <p:txBody>
          <a:bodyPr>
            <a:spAutoFit/>
          </a:bodyPr>
          <a:lstStyle/>
          <a:p>
            <a:r>
              <a:rPr lang="en-US" dirty="0">
                <a:solidFill>
                  <a:srgbClr val="FF6188"/>
                </a:solidFill>
                <a:latin typeface="Consolas" panose="020B0609020204030204" pitchFamily="49" charset="0"/>
              </a:rPr>
              <a:t>import</a:t>
            </a:r>
            <a:r>
              <a:rPr lang="en-US" dirty="0">
                <a:solidFill>
                  <a:srgbClr val="FCFCFA"/>
                </a:solidFill>
                <a:latin typeface="Consolas" panose="020B0609020204030204" pitchFamily="49" charset="0"/>
              </a:rPr>
              <a:t> sqlite3</a:t>
            </a: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Connect to the database</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conn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sqlite3</a:t>
            </a:r>
            <a:r>
              <a:rPr lang="en-US" dirty="0">
                <a:solidFill>
                  <a:srgbClr val="939293"/>
                </a:solidFill>
                <a:latin typeface="Consolas" panose="020B0609020204030204" pitchFamily="49" charset="0"/>
              </a:rPr>
              <a:t>.</a:t>
            </a:r>
            <a:r>
              <a:rPr lang="en-US" dirty="0">
                <a:solidFill>
                  <a:srgbClr val="A9DC76"/>
                </a:solidFill>
                <a:latin typeface="Consolas" panose="020B0609020204030204" pitchFamily="49" charset="0"/>
              </a:rPr>
              <a:t>connect</a:t>
            </a:r>
            <a:r>
              <a:rPr lang="en-US" dirty="0">
                <a:solidFill>
                  <a:srgbClr val="939293"/>
                </a:solidFill>
                <a:latin typeface="Consolas" panose="020B0609020204030204" pitchFamily="49" charset="0"/>
              </a:rPr>
              <a:t>('</a:t>
            </a:r>
            <a:r>
              <a:rPr lang="en-US" dirty="0" err="1">
                <a:solidFill>
                  <a:srgbClr val="FFD866"/>
                </a:solidFill>
                <a:latin typeface="Consolas" panose="020B0609020204030204" pitchFamily="49" charset="0"/>
              </a:rPr>
              <a:t>example.db</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Create a table</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CREATE TABLE users</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(id INTEGER PRIMARY KEY,</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name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email TEXT)</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Insert data into the table</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INSERT INTO users (name, email) VALUES ('John Doe', 'johndoe@gmail.com')</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INSERT INTO users (name, email) VALUES ('Jane Smith', 'janesmith@gmail.com')</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Commit the changes and close the connection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commit</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close</a:t>
            </a:r>
            <a:r>
              <a:rPr lang="en-US" dirty="0">
                <a:solidFill>
                  <a:srgbClr val="939293"/>
                </a:solidFill>
                <a:latin typeface="Consolas" panose="020B0609020204030204" pitchFamily="49" charset="0"/>
              </a:rPr>
              <a:t>()</a:t>
            </a: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876467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0702" y="705885"/>
            <a:ext cx="10274569" cy="46517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6574" y="193698"/>
            <a:ext cx="5715026"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a:t>
            </a:r>
            <a:r>
              <a:rPr lang="en-US" sz="2400" dirty="0" smtClean="0">
                <a:solidFill>
                  <a:srgbClr val="008000"/>
                </a:solidFill>
                <a:latin typeface="Source Code Pro" panose="020B0509030403020204" pitchFamily="49" charset="0"/>
              </a:rPr>
              <a:t>types of data in </a:t>
            </a:r>
            <a:r>
              <a:rPr lang="en-US" sz="2400" dirty="0" err="1" smtClean="0">
                <a:solidFill>
                  <a:srgbClr val="008000"/>
                </a:solidFill>
                <a:latin typeface="Source Code Pro" panose="020B0509030403020204" pitchFamily="49" charset="0"/>
              </a:rPr>
              <a:t>sqlite</a:t>
            </a:r>
            <a:endParaRPr lang="en-US" sz="2400" dirty="0">
              <a:solidFill>
                <a:srgbClr val="008000"/>
              </a:solidFill>
              <a:latin typeface="Source Code Pro" panose="020B0509030403020204" pitchFamily="49" charset="0"/>
            </a:endParaRPr>
          </a:p>
        </p:txBody>
      </p:sp>
      <p:sp>
        <p:nvSpPr>
          <p:cNvPr id="2" name="Rectangle 1"/>
          <p:cNvSpPr/>
          <p:nvPr/>
        </p:nvSpPr>
        <p:spPr>
          <a:xfrm>
            <a:off x="1049382" y="1046598"/>
            <a:ext cx="9257211" cy="3970318"/>
          </a:xfrm>
          <a:prstGeom prst="rect">
            <a:avLst/>
          </a:prstGeom>
        </p:spPr>
        <p:txBody>
          <a:bodyPr wrap="square">
            <a:spAutoFit/>
          </a:bodyPr>
          <a:lstStyle/>
          <a:p>
            <a:pPr>
              <a:buFont typeface="+mj-lt"/>
              <a:buAutoNum type="arabicPeriod"/>
            </a:pPr>
            <a:r>
              <a:rPr lang="en-US" b="1" dirty="0">
                <a:latin typeface="Source Code Pro" panose="020B0509030403020204" pitchFamily="49" charset="0"/>
              </a:rPr>
              <a:t>NULL</a:t>
            </a:r>
            <a:r>
              <a:rPr lang="en-US" dirty="0">
                <a:latin typeface="Source Code Pro" panose="020B0509030403020204" pitchFamily="49" charset="0"/>
              </a:rPr>
              <a:t>: The NULL data type represents a missing or undefined value. Columns defined as NULL can contain no data or a value of NULL.</a:t>
            </a:r>
          </a:p>
          <a:p>
            <a:pPr>
              <a:buFont typeface="+mj-lt"/>
              <a:buAutoNum type="arabicPeriod"/>
            </a:pPr>
            <a:r>
              <a:rPr lang="en-US" b="1" dirty="0">
                <a:latin typeface="Source Code Pro" panose="020B0509030403020204" pitchFamily="49" charset="0"/>
              </a:rPr>
              <a:t>INTEGER</a:t>
            </a:r>
            <a:r>
              <a:rPr lang="en-US" dirty="0">
                <a:latin typeface="Source Code Pro" panose="020B0509030403020204" pitchFamily="49" charset="0"/>
              </a:rPr>
              <a:t>: </a:t>
            </a:r>
            <a:r>
              <a:rPr lang="en-US" dirty="0" smtClean="0">
                <a:latin typeface="Source Code Pro" panose="020B0509030403020204" pitchFamily="49" charset="0"/>
              </a:rPr>
              <a:t>(</a:t>
            </a:r>
            <a:r>
              <a:rPr lang="en-US" dirty="0">
                <a:latin typeface="Source Code Pro" panose="020B0509030403020204" pitchFamily="49" charset="0"/>
              </a:rPr>
              <a:t>positive, negative, or </a:t>
            </a:r>
            <a:r>
              <a:rPr lang="en-US" dirty="0" smtClean="0">
                <a:latin typeface="Source Code Pro" panose="020B0509030403020204" pitchFamily="49" charset="0"/>
              </a:rPr>
              <a:t>zero - 1</a:t>
            </a:r>
            <a:r>
              <a:rPr lang="en-US" dirty="0">
                <a:latin typeface="Source Code Pro" panose="020B0509030403020204" pitchFamily="49" charset="0"/>
              </a:rPr>
              <a:t>, 2, 3, 4, 6, or </a:t>
            </a:r>
            <a:r>
              <a:rPr lang="en-US" dirty="0" smtClean="0">
                <a:latin typeface="Source Code Pro" panose="020B0509030403020204" pitchFamily="49" charset="0"/>
              </a:rPr>
              <a:t>8-byte</a:t>
            </a:r>
          </a:p>
          <a:p>
            <a:pPr>
              <a:buFont typeface="+mj-lt"/>
              <a:buAutoNum type="arabicPeriod"/>
            </a:pPr>
            <a:endParaRPr lang="en-US" dirty="0" smtClean="0">
              <a:latin typeface="Source Code Pro" panose="020B0509030403020204" pitchFamily="49" charset="0"/>
            </a:endParaRPr>
          </a:p>
          <a:p>
            <a:pPr>
              <a:buFont typeface="+mj-lt"/>
              <a:buAutoNum type="arabicPeriod"/>
            </a:pPr>
            <a:r>
              <a:rPr lang="en-US" b="1" dirty="0" smtClean="0">
                <a:latin typeface="Source Code Pro" panose="020B0509030403020204" pitchFamily="49" charset="0"/>
              </a:rPr>
              <a:t>REAL</a:t>
            </a:r>
            <a:r>
              <a:rPr lang="en-US" dirty="0">
                <a:latin typeface="Source Code Pro" panose="020B0509030403020204" pitchFamily="49" charset="0"/>
              </a:rPr>
              <a:t>: </a:t>
            </a:r>
            <a:r>
              <a:rPr lang="en-US" dirty="0" smtClean="0">
                <a:latin typeface="Source Code Pro" panose="020B0509030403020204" pitchFamily="49" charset="0"/>
              </a:rPr>
              <a:t>floating-point </a:t>
            </a:r>
            <a:r>
              <a:rPr lang="en-US" dirty="0">
                <a:latin typeface="Source Code Pro" panose="020B0509030403020204" pitchFamily="49" charset="0"/>
              </a:rPr>
              <a:t>numbers with decimal </a:t>
            </a:r>
            <a:r>
              <a:rPr lang="en-US" dirty="0" smtClean="0">
                <a:latin typeface="Source Code Pro" panose="020B0509030403020204" pitchFamily="49" charset="0"/>
              </a:rPr>
              <a:t>places.</a:t>
            </a:r>
          </a:p>
          <a:p>
            <a:pPr>
              <a:buFont typeface="+mj-lt"/>
              <a:buAutoNum type="arabicPeriod"/>
            </a:pPr>
            <a:endParaRPr lang="en-US" dirty="0">
              <a:latin typeface="Source Code Pro" panose="020B0509030403020204" pitchFamily="49" charset="0"/>
            </a:endParaRPr>
          </a:p>
          <a:p>
            <a:pPr>
              <a:buFont typeface="+mj-lt"/>
              <a:buAutoNum type="arabicPeriod"/>
            </a:pPr>
            <a:r>
              <a:rPr lang="en-US" b="1" dirty="0" smtClean="0">
                <a:latin typeface="Source Code Pro" panose="020B0509030403020204" pitchFamily="49" charset="0"/>
              </a:rPr>
              <a:t>TEXT: </a:t>
            </a:r>
            <a:r>
              <a:rPr lang="en-US" dirty="0" smtClean="0">
                <a:latin typeface="Source Code Pro" panose="020B0509030403020204" pitchFamily="49" charset="0"/>
              </a:rPr>
              <a:t>store </a:t>
            </a:r>
            <a:r>
              <a:rPr lang="en-US" dirty="0">
                <a:latin typeface="Source Code Pro" panose="020B0509030403020204" pitchFamily="49" charset="0"/>
              </a:rPr>
              <a:t>character strings of any length, including letters, numbers, and symbols. Text values are enclosed in </a:t>
            </a:r>
            <a:r>
              <a:rPr lang="en-US" b="1" dirty="0">
                <a:latin typeface="Source Code Pro" panose="020B0509030403020204" pitchFamily="49" charset="0"/>
              </a:rPr>
              <a:t>single quotes </a:t>
            </a:r>
            <a:r>
              <a:rPr lang="en-US" dirty="0">
                <a:latin typeface="Source Code Pro" panose="020B0509030403020204" pitchFamily="49" charset="0"/>
              </a:rPr>
              <a:t>when used in SQL statements</a:t>
            </a:r>
            <a:r>
              <a:rPr lang="en-US" dirty="0" smtClean="0">
                <a:latin typeface="Source Code Pro" panose="020B0509030403020204" pitchFamily="49" charset="0"/>
              </a:rPr>
              <a:t>.</a:t>
            </a:r>
          </a:p>
          <a:p>
            <a:pPr>
              <a:buFont typeface="+mj-lt"/>
              <a:buAutoNum type="arabicPeriod"/>
            </a:pPr>
            <a:endParaRPr lang="en-US" dirty="0">
              <a:latin typeface="Source Code Pro" panose="020B0509030403020204" pitchFamily="49" charset="0"/>
            </a:endParaRPr>
          </a:p>
          <a:p>
            <a:pPr>
              <a:buFont typeface="+mj-lt"/>
              <a:buAutoNum type="arabicPeriod"/>
            </a:pPr>
            <a:r>
              <a:rPr lang="en-US" b="1" dirty="0">
                <a:latin typeface="Source Code Pro" panose="020B0509030403020204" pitchFamily="49" charset="0"/>
              </a:rPr>
              <a:t>BLOB</a:t>
            </a:r>
            <a:r>
              <a:rPr lang="en-US" dirty="0">
                <a:latin typeface="Source Code Pro" panose="020B0509030403020204" pitchFamily="49" charset="0"/>
              </a:rPr>
              <a:t>: The BLOB (</a:t>
            </a:r>
            <a:r>
              <a:rPr lang="en-US" dirty="0">
                <a:solidFill>
                  <a:srgbClr val="FF0000"/>
                </a:solidFill>
                <a:latin typeface="Source Code Pro" panose="020B0509030403020204" pitchFamily="49" charset="0"/>
              </a:rPr>
              <a:t>Binary Large Object</a:t>
            </a:r>
            <a:r>
              <a:rPr lang="en-US" dirty="0">
                <a:latin typeface="Source Code Pro" panose="020B0509030403020204" pitchFamily="49" charset="0"/>
              </a:rPr>
              <a:t>) data type is used to store binary data such as images, audio, or video. BLOB values are represented as hexadecimal strings when used in SQL statements.</a:t>
            </a:r>
          </a:p>
        </p:txBody>
      </p:sp>
    </p:spTree>
    <p:extLst>
      <p:ext uri="{BB962C8B-B14F-4D97-AF65-F5344CB8AC3E}">
        <p14:creationId xmlns:p14="http://schemas.microsoft.com/office/powerpoint/2010/main" val="3748708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0159" y="655363"/>
            <a:ext cx="10032275" cy="5878286"/>
          </a:xfrm>
          <a:prstGeom prst="rect">
            <a:avLst/>
          </a:prstGeom>
          <a:solidFill>
            <a:schemeClr val="bg2">
              <a:lumMod val="1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246574" y="193698"/>
            <a:ext cx="1970411"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a:t>
            </a:r>
            <a:r>
              <a:rPr lang="en-US" sz="2400" dirty="0">
                <a:solidFill>
                  <a:schemeClr val="accent6"/>
                </a:solidFill>
                <a:latin typeface="Consolas" panose="020B0609020204030204" pitchFamily="49" charset="0"/>
              </a:rPr>
              <a:t>NULL</a:t>
            </a:r>
            <a:endParaRPr lang="en-US" sz="2400" dirty="0">
              <a:solidFill>
                <a:schemeClr val="accent6"/>
              </a:solidFill>
              <a:latin typeface="Source Code Pro" panose="020B0509030403020204" pitchFamily="49" charset="0"/>
            </a:endParaRPr>
          </a:p>
        </p:txBody>
      </p:sp>
      <p:sp>
        <p:nvSpPr>
          <p:cNvPr id="3" name="Rectangle 2"/>
          <p:cNvSpPr/>
          <p:nvPr/>
        </p:nvSpPr>
        <p:spPr>
          <a:xfrm>
            <a:off x="1506581" y="1605787"/>
            <a:ext cx="9609909" cy="3416320"/>
          </a:xfrm>
          <a:prstGeom prst="rect">
            <a:avLst/>
          </a:prstGeom>
        </p:spPr>
        <p:txBody>
          <a:bodyPr wrap="square">
            <a:spAutoFit/>
          </a:bodyPr>
          <a:lstStyle/>
          <a:p>
            <a:r>
              <a:rPr lang="en-US" i="1" dirty="0">
                <a:solidFill>
                  <a:srgbClr val="727072"/>
                </a:solidFill>
                <a:latin typeface="Consolas" panose="020B0609020204030204" pitchFamily="49" charset="0"/>
              </a:rPr>
              <a:t># Create a table with a column that allows NULL values</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CREATE TABLE users</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(id INTEGER PRIMARY KEY,</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a:t>
            </a:r>
            <a:r>
              <a:rPr lang="en-US" dirty="0" err="1">
                <a:solidFill>
                  <a:srgbClr val="FFD866"/>
                </a:solidFill>
                <a:latin typeface="Consolas" panose="020B0609020204030204" pitchFamily="49" charset="0"/>
              </a:rPr>
              <a:t>first_name</a:t>
            </a:r>
            <a:r>
              <a:rPr lang="en-US" dirty="0">
                <a:solidFill>
                  <a:srgbClr val="FFD866"/>
                </a:solidFill>
                <a:latin typeface="Consolas" panose="020B0609020204030204" pitchFamily="49" charset="0"/>
              </a:rPr>
              <a:t>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a:t>
            </a:r>
            <a:r>
              <a:rPr lang="en-US" dirty="0" err="1">
                <a:solidFill>
                  <a:srgbClr val="FFD866"/>
                </a:solidFill>
                <a:latin typeface="Consolas" panose="020B0609020204030204" pitchFamily="49" charset="0"/>
              </a:rPr>
              <a:t>last_name</a:t>
            </a:r>
            <a:r>
              <a:rPr lang="en-US" dirty="0">
                <a:solidFill>
                  <a:srgbClr val="FFD866"/>
                </a:solidFill>
                <a:latin typeface="Consolas" panose="020B0609020204030204" pitchFamily="49" charset="0"/>
              </a:rPr>
              <a:t>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a:t>
            </a:r>
            <a:r>
              <a:rPr lang="en-US" dirty="0" err="1">
                <a:solidFill>
                  <a:srgbClr val="FFD866"/>
                </a:solidFill>
                <a:latin typeface="Consolas" panose="020B0609020204030204" pitchFamily="49" charset="0"/>
              </a:rPr>
              <a:t>middle_name</a:t>
            </a:r>
            <a:r>
              <a:rPr lang="en-US" dirty="0">
                <a:solidFill>
                  <a:srgbClr val="FFD866"/>
                </a:solidFill>
                <a:latin typeface="Consolas" panose="020B0609020204030204" pitchFamily="49" charset="0"/>
              </a:rPr>
              <a:t> TEXT)</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Insert a row with a NULL value for the </a:t>
            </a:r>
            <a:r>
              <a:rPr lang="en-US" i="1" dirty="0" err="1">
                <a:solidFill>
                  <a:srgbClr val="727072"/>
                </a:solidFill>
                <a:latin typeface="Consolas" panose="020B0609020204030204" pitchFamily="49" charset="0"/>
              </a:rPr>
              <a:t>middle_name</a:t>
            </a:r>
            <a:r>
              <a:rPr lang="en-US" i="1" dirty="0">
                <a:solidFill>
                  <a:srgbClr val="727072"/>
                </a:solidFill>
                <a:latin typeface="Consolas" panose="020B0609020204030204" pitchFamily="49" charset="0"/>
              </a:rPr>
              <a:t> column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INSERT INTO users (</a:t>
            </a:r>
            <a:r>
              <a:rPr lang="en-US" dirty="0" err="1">
                <a:solidFill>
                  <a:srgbClr val="FFD866"/>
                </a:solidFill>
                <a:latin typeface="Consolas" panose="020B0609020204030204" pitchFamily="49" charset="0"/>
              </a:rPr>
              <a:t>first_name</a:t>
            </a:r>
            <a:r>
              <a:rPr lang="en-US" dirty="0">
                <a:solidFill>
                  <a:srgbClr val="FFD866"/>
                </a:solidFill>
                <a:latin typeface="Consolas" panose="020B0609020204030204" pitchFamily="49" charset="0"/>
              </a:rPr>
              <a:t>, </a:t>
            </a:r>
            <a:r>
              <a:rPr lang="en-US" dirty="0" err="1">
                <a:solidFill>
                  <a:srgbClr val="FFD866"/>
                </a:solidFill>
                <a:latin typeface="Consolas" panose="020B0609020204030204" pitchFamily="49" charset="0"/>
              </a:rPr>
              <a:t>last_name</a:t>
            </a:r>
            <a:r>
              <a:rPr lang="en-US" dirty="0">
                <a:solidFill>
                  <a:srgbClr val="FFD866"/>
                </a:solidFill>
                <a:latin typeface="Consolas" panose="020B0609020204030204" pitchFamily="49" charset="0"/>
              </a:rPr>
              <a:t>, </a:t>
            </a:r>
            <a:r>
              <a:rPr lang="en-US" dirty="0" err="1">
                <a:solidFill>
                  <a:srgbClr val="FFD866"/>
                </a:solidFill>
                <a:latin typeface="Consolas" panose="020B0609020204030204" pitchFamily="49" charset="0"/>
              </a:rPr>
              <a:t>middle_name</a:t>
            </a:r>
            <a:r>
              <a:rPr lang="en-US" dirty="0">
                <a:solidFill>
                  <a:srgbClr val="FFD866"/>
                </a:solidFill>
                <a:latin typeface="Consolas" panose="020B0609020204030204" pitchFamily="49" charset="0"/>
              </a:rPr>
              <a:t>) VALUES ('John', 'Doe', NULL)</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1426757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0159" y="655363"/>
            <a:ext cx="10032275" cy="5878286"/>
          </a:xfrm>
          <a:prstGeom prst="rect">
            <a:avLst/>
          </a:prstGeom>
          <a:solidFill>
            <a:schemeClr val="bg2">
              <a:lumMod val="1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246574" y="193698"/>
            <a:ext cx="2480166"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a:t>
            </a:r>
            <a:r>
              <a:rPr lang="en-US" sz="2400" dirty="0">
                <a:solidFill>
                  <a:schemeClr val="accent6"/>
                </a:solidFill>
                <a:latin typeface="Consolas" panose="020B0609020204030204" pitchFamily="49" charset="0"/>
              </a:rPr>
              <a:t>INTEGER</a:t>
            </a:r>
            <a:endParaRPr lang="en-US" sz="2400" dirty="0">
              <a:solidFill>
                <a:schemeClr val="accent6"/>
              </a:solidFill>
              <a:latin typeface="Source Code Pro" panose="020B0509030403020204" pitchFamily="49" charset="0"/>
            </a:endParaRPr>
          </a:p>
        </p:txBody>
      </p:sp>
      <p:sp>
        <p:nvSpPr>
          <p:cNvPr id="2" name="Rectangle 1"/>
          <p:cNvSpPr/>
          <p:nvPr/>
        </p:nvSpPr>
        <p:spPr>
          <a:xfrm>
            <a:off x="1728651" y="1117028"/>
            <a:ext cx="9296399" cy="3416320"/>
          </a:xfrm>
          <a:prstGeom prst="rect">
            <a:avLst/>
          </a:prstGeom>
        </p:spPr>
        <p:txBody>
          <a:bodyPr wrap="square">
            <a:spAutoFit/>
          </a:bodyPr>
          <a:lstStyle/>
          <a:p>
            <a:r>
              <a:rPr lang="en-US" i="1" dirty="0">
                <a:solidFill>
                  <a:srgbClr val="727072"/>
                </a:solidFill>
                <a:latin typeface="Consolas" panose="020B0609020204030204" pitchFamily="49" charset="0"/>
              </a:rPr>
              <a:t># Create a table with an INTEGER column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CREATE TABLE students</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(id INTEGER PRIMARY KEY,</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a:t>
            </a:r>
            <a:r>
              <a:rPr lang="en-US" dirty="0" err="1">
                <a:solidFill>
                  <a:srgbClr val="FFD866"/>
                </a:solidFill>
                <a:latin typeface="Consolas" panose="020B0609020204030204" pitchFamily="49" charset="0"/>
              </a:rPr>
              <a:t>first_name</a:t>
            </a:r>
            <a:r>
              <a:rPr lang="en-US" dirty="0">
                <a:solidFill>
                  <a:srgbClr val="FFD866"/>
                </a:solidFill>
                <a:latin typeface="Consolas" panose="020B0609020204030204" pitchFamily="49" charset="0"/>
              </a:rPr>
              <a:t>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a:t>
            </a:r>
            <a:r>
              <a:rPr lang="en-US" dirty="0" err="1">
                <a:solidFill>
                  <a:srgbClr val="FFD866"/>
                </a:solidFill>
                <a:latin typeface="Consolas" panose="020B0609020204030204" pitchFamily="49" charset="0"/>
              </a:rPr>
              <a:t>last_name</a:t>
            </a:r>
            <a:r>
              <a:rPr lang="en-US" dirty="0">
                <a:solidFill>
                  <a:srgbClr val="FFD866"/>
                </a:solidFill>
                <a:latin typeface="Consolas" panose="020B0609020204030204" pitchFamily="49" charset="0"/>
              </a:rPr>
              <a:t>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age INTEGER)</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Insert a row with an INTEGER value for the age column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INSERT INTO students (</a:t>
            </a:r>
            <a:r>
              <a:rPr lang="en-US" dirty="0" err="1">
                <a:solidFill>
                  <a:srgbClr val="FFD866"/>
                </a:solidFill>
                <a:latin typeface="Consolas" panose="020B0609020204030204" pitchFamily="49" charset="0"/>
              </a:rPr>
              <a:t>first_name</a:t>
            </a:r>
            <a:r>
              <a:rPr lang="en-US" dirty="0">
                <a:solidFill>
                  <a:srgbClr val="FFD866"/>
                </a:solidFill>
                <a:latin typeface="Consolas" panose="020B0609020204030204" pitchFamily="49" charset="0"/>
              </a:rPr>
              <a:t>, </a:t>
            </a:r>
            <a:r>
              <a:rPr lang="en-US" dirty="0" err="1">
                <a:solidFill>
                  <a:srgbClr val="FFD866"/>
                </a:solidFill>
                <a:latin typeface="Consolas" panose="020B0609020204030204" pitchFamily="49" charset="0"/>
              </a:rPr>
              <a:t>last_name</a:t>
            </a:r>
            <a:r>
              <a:rPr lang="en-US" dirty="0">
                <a:solidFill>
                  <a:srgbClr val="FFD866"/>
                </a:solidFill>
                <a:latin typeface="Consolas" panose="020B0609020204030204" pitchFamily="49" charset="0"/>
              </a:rPr>
              <a:t>, age) VALUES ('Jane', 'Smith', 21)</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2313155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0159" y="655363"/>
            <a:ext cx="10032275" cy="5878286"/>
          </a:xfrm>
          <a:prstGeom prst="rect">
            <a:avLst/>
          </a:prstGeom>
          <a:solidFill>
            <a:schemeClr val="bg2">
              <a:lumMod val="1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246574" y="193698"/>
            <a:ext cx="1970411"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a:t>
            </a:r>
            <a:r>
              <a:rPr lang="en-US" sz="2400" dirty="0">
                <a:solidFill>
                  <a:schemeClr val="accent6"/>
                </a:solidFill>
                <a:latin typeface="Consolas" panose="020B0609020204030204" pitchFamily="49" charset="0"/>
              </a:rPr>
              <a:t>REAL</a:t>
            </a:r>
            <a:endParaRPr lang="en-US" sz="2400" dirty="0">
              <a:solidFill>
                <a:schemeClr val="accent6"/>
              </a:solidFill>
              <a:latin typeface="Source Code Pro" panose="020B0509030403020204" pitchFamily="49" charset="0"/>
            </a:endParaRPr>
          </a:p>
        </p:txBody>
      </p:sp>
      <p:sp>
        <p:nvSpPr>
          <p:cNvPr id="3" name="Rectangle 2"/>
          <p:cNvSpPr/>
          <p:nvPr/>
        </p:nvSpPr>
        <p:spPr>
          <a:xfrm>
            <a:off x="1545771" y="1117028"/>
            <a:ext cx="9570719" cy="2862322"/>
          </a:xfrm>
          <a:prstGeom prst="rect">
            <a:avLst/>
          </a:prstGeom>
        </p:spPr>
        <p:txBody>
          <a:bodyPr wrap="square">
            <a:spAutoFit/>
          </a:bodyPr>
          <a:lstStyle/>
          <a:p>
            <a:r>
              <a:rPr lang="en-US" i="1" dirty="0">
                <a:solidFill>
                  <a:srgbClr val="727072"/>
                </a:solidFill>
                <a:latin typeface="Consolas" panose="020B0609020204030204" pitchFamily="49" charset="0"/>
              </a:rPr>
              <a:t># Create a table with a REAL column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CREATE TABLE products</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(id INTEGER PRIMARY KEY,</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name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price REAL)</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Insert a row with a REAL value for the price column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INSERT INTO products (name, price) VALUES ('Widget', 3.99)</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4017376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0159" y="655363"/>
            <a:ext cx="10032275" cy="5878286"/>
          </a:xfrm>
          <a:prstGeom prst="rect">
            <a:avLst/>
          </a:prstGeom>
          <a:solidFill>
            <a:schemeClr val="bg2">
              <a:lumMod val="1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246574" y="193698"/>
            <a:ext cx="1970411"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a:t>
            </a:r>
            <a:r>
              <a:rPr lang="en-US" sz="2400" dirty="0" smtClean="0">
                <a:solidFill>
                  <a:schemeClr val="accent6"/>
                </a:solidFill>
                <a:latin typeface="Consolas" panose="020B0609020204030204" pitchFamily="49" charset="0"/>
              </a:rPr>
              <a:t>Text</a:t>
            </a:r>
            <a:endParaRPr lang="en-US" sz="2400" dirty="0">
              <a:solidFill>
                <a:schemeClr val="accent6"/>
              </a:solidFill>
              <a:latin typeface="Source Code Pro" panose="020B0509030403020204" pitchFamily="49" charset="0"/>
            </a:endParaRPr>
          </a:p>
        </p:txBody>
      </p:sp>
      <p:sp>
        <p:nvSpPr>
          <p:cNvPr id="2" name="Rectangle 1"/>
          <p:cNvSpPr/>
          <p:nvPr/>
        </p:nvSpPr>
        <p:spPr>
          <a:xfrm>
            <a:off x="1820091" y="1117028"/>
            <a:ext cx="9257211" cy="3693319"/>
          </a:xfrm>
          <a:prstGeom prst="rect">
            <a:avLst/>
          </a:prstGeom>
        </p:spPr>
        <p:txBody>
          <a:bodyPr wrap="square">
            <a:spAutoFit/>
          </a:bodyPr>
          <a:lstStyle/>
          <a:p>
            <a:r>
              <a:rPr lang="en-US" i="1" dirty="0">
                <a:solidFill>
                  <a:srgbClr val="727072"/>
                </a:solidFill>
                <a:latin typeface="Consolas" panose="020B0609020204030204" pitchFamily="49" charset="0"/>
              </a:rPr>
              <a:t># Create a table with a TEXT column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CREATE TABLE books</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(id INTEGER PRIMARY KEY,</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title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author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description TEXT)</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Insert a row with a TEXT value for the description column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INSERT INTO books (title, author, description) VALUES ('To Kill a Mockingbird', 'Harper Lee', 'A classic novel about racial injustice')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767086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0159" y="655363"/>
            <a:ext cx="10032275" cy="5878286"/>
          </a:xfrm>
          <a:prstGeom prst="rect">
            <a:avLst/>
          </a:prstGeom>
          <a:solidFill>
            <a:schemeClr val="bg2">
              <a:lumMod val="1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246574" y="193698"/>
            <a:ext cx="1970411" cy="461665"/>
          </a:xfrm>
          <a:prstGeom prst="rect">
            <a:avLst/>
          </a:prstGeom>
        </p:spPr>
        <p:txBody>
          <a:bodyPr wrap="none">
            <a:spAutoFit/>
          </a:bodyPr>
          <a:lstStyle/>
          <a:p>
            <a:r>
              <a:rPr lang="en-US" sz="2400" dirty="0" smtClean="0">
                <a:solidFill>
                  <a:srgbClr val="000000"/>
                </a:solidFill>
                <a:latin typeface="Source Code Pro" panose="020B0509030403020204" pitchFamily="49" charset="0"/>
              </a:rPr>
              <a:t>    </a:t>
            </a:r>
            <a:r>
              <a:rPr lang="en-US" sz="2400" dirty="0">
                <a:solidFill>
                  <a:srgbClr val="008000"/>
                </a:solidFill>
                <a:latin typeface="Source Code Pro" panose="020B0509030403020204" pitchFamily="49" charset="0"/>
              </a:rPr>
              <a:t># </a:t>
            </a:r>
            <a:r>
              <a:rPr lang="en-US" sz="2400" dirty="0" smtClean="0">
                <a:solidFill>
                  <a:schemeClr val="accent6"/>
                </a:solidFill>
                <a:latin typeface="Consolas" panose="020B0609020204030204" pitchFamily="49" charset="0"/>
              </a:rPr>
              <a:t>BLOB</a:t>
            </a:r>
            <a:endParaRPr lang="en-US" sz="2400" dirty="0">
              <a:solidFill>
                <a:schemeClr val="accent6"/>
              </a:solidFill>
              <a:latin typeface="Source Code Pro" panose="020B0509030403020204" pitchFamily="49" charset="0"/>
            </a:endParaRPr>
          </a:p>
        </p:txBody>
      </p:sp>
      <p:sp>
        <p:nvSpPr>
          <p:cNvPr id="3" name="Rectangle 2"/>
          <p:cNvSpPr/>
          <p:nvPr/>
        </p:nvSpPr>
        <p:spPr>
          <a:xfrm>
            <a:off x="1663336" y="1208710"/>
            <a:ext cx="9466217" cy="3693319"/>
          </a:xfrm>
          <a:prstGeom prst="rect">
            <a:avLst/>
          </a:prstGeom>
        </p:spPr>
        <p:txBody>
          <a:bodyPr wrap="square">
            <a:spAutoFit/>
          </a:bodyPr>
          <a:lstStyle/>
          <a:p>
            <a:r>
              <a:rPr lang="en-US" i="1" dirty="0">
                <a:solidFill>
                  <a:srgbClr val="727072"/>
                </a:solidFill>
                <a:latin typeface="Consolas" panose="020B0609020204030204" pitchFamily="49" charset="0"/>
              </a:rPr>
              <a:t># Create a table with a BLOB column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CREATE TABLE images</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(id INTEGER PRIMARY KEY,</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name TEXT,</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data BLOB)</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Insert a row with a BLOB value for the data column</a:t>
            </a:r>
            <a:endParaRPr lang="en-US" dirty="0">
              <a:solidFill>
                <a:srgbClr val="FCFCFA"/>
              </a:solidFill>
              <a:latin typeface="Consolas" panose="020B0609020204030204" pitchFamily="49" charset="0"/>
            </a:endParaRPr>
          </a:p>
          <a:p>
            <a:r>
              <a:rPr lang="en-US" dirty="0">
                <a:solidFill>
                  <a:srgbClr val="FF6188"/>
                </a:solidFill>
                <a:latin typeface="Consolas" panose="020B0609020204030204" pitchFamily="49" charset="0"/>
              </a:rPr>
              <a:t>with</a:t>
            </a:r>
            <a:r>
              <a:rPr lang="en-US" dirty="0">
                <a:solidFill>
                  <a:srgbClr val="FCFCFA"/>
                </a:solidFill>
                <a:latin typeface="Consolas" panose="020B0609020204030204" pitchFamily="49" charset="0"/>
              </a:rPr>
              <a:t> </a:t>
            </a:r>
            <a:r>
              <a:rPr lang="en-US" dirty="0">
                <a:solidFill>
                  <a:srgbClr val="A9DC76"/>
                </a:solidFill>
                <a:latin typeface="Consolas" panose="020B0609020204030204" pitchFamily="49" charset="0"/>
              </a:rPr>
              <a:t>open</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image.jpg</a:t>
            </a:r>
            <a:r>
              <a:rPr lang="en-US" dirty="0">
                <a:solidFill>
                  <a:srgbClr val="939293"/>
                </a:solidFill>
                <a:latin typeface="Consolas" panose="020B0609020204030204" pitchFamily="49" charset="0"/>
              </a:rPr>
              <a:t>',</a:t>
            </a:r>
            <a:r>
              <a:rPr lang="en-US" dirty="0">
                <a:solidFill>
                  <a:srgbClr val="FCFCFA"/>
                </a:solidFill>
                <a:latin typeface="Consolas" panose="020B0609020204030204" pitchFamily="49" charset="0"/>
              </a:rPr>
              <a:t> </a:t>
            </a:r>
            <a:r>
              <a:rPr lang="en-US" dirty="0">
                <a:solidFill>
                  <a:srgbClr val="939293"/>
                </a:solidFill>
                <a:latin typeface="Consolas" panose="020B0609020204030204" pitchFamily="49" charset="0"/>
              </a:rPr>
              <a:t>'</a:t>
            </a:r>
            <a:r>
              <a:rPr lang="en-US" dirty="0" err="1">
                <a:solidFill>
                  <a:srgbClr val="FFD866"/>
                </a:solidFill>
                <a:latin typeface="Consolas" panose="020B0609020204030204" pitchFamily="49" charset="0"/>
              </a:rPr>
              <a:t>rb</a:t>
            </a:r>
            <a:r>
              <a:rPr lang="en-US" dirty="0">
                <a:solidFill>
                  <a:srgbClr val="939293"/>
                </a:solidFill>
                <a:latin typeface="Consolas" panose="020B0609020204030204" pitchFamily="49" charset="0"/>
              </a:rPr>
              <a:t>')</a:t>
            </a:r>
            <a:r>
              <a:rPr lang="en-US" dirty="0">
                <a:solidFill>
                  <a:srgbClr val="FCFCFA"/>
                </a:solidFill>
                <a:latin typeface="Consolas" panose="020B0609020204030204" pitchFamily="49" charset="0"/>
              </a:rPr>
              <a:t> </a:t>
            </a:r>
            <a:r>
              <a:rPr lang="en-US" dirty="0">
                <a:solidFill>
                  <a:srgbClr val="FF6188"/>
                </a:solidFill>
                <a:latin typeface="Consolas" panose="020B0609020204030204" pitchFamily="49" charset="0"/>
              </a:rPr>
              <a:t>as</a:t>
            </a:r>
            <a:r>
              <a:rPr lang="en-US" dirty="0">
                <a:solidFill>
                  <a:srgbClr val="FCFCFA"/>
                </a:solidFill>
                <a:latin typeface="Consolas" panose="020B0609020204030204" pitchFamily="49" charset="0"/>
              </a:rPr>
              <a:t> f</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t>
            </a:r>
            <a:r>
              <a:rPr lang="en-US" dirty="0" err="1">
                <a:solidFill>
                  <a:srgbClr val="FCFCFA"/>
                </a:solidFill>
                <a:latin typeface="Consolas" panose="020B0609020204030204" pitchFamily="49" charset="0"/>
              </a:rPr>
              <a:t>image_data</a:t>
            </a:r>
            <a:r>
              <a:rPr lang="en-US" dirty="0">
                <a:solidFill>
                  <a:srgbClr val="FCFCFA"/>
                </a:solidFill>
                <a:latin typeface="Consolas" panose="020B0609020204030204" pitchFamily="49" charset="0"/>
              </a:rPr>
              <a:t>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a:t>
            </a:r>
            <a:r>
              <a:rPr lang="en-US" dirty="0" err="1">
                <a:solidFill>
                  <a:srgbClr val="FCFCFA"/>
                </a:solidFill>
                <a:latin typeface="Consolas" panose="020B0609020204030204" pitchFamily="49" charset="0"/>
              </a:rPr>
              <a:t>f</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read</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t>
            </a:r>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INSERT INTO images (name, data) VALUES (?, ?)</a:t>
            </a:r>
            <a:r>
              <a:rPr lang="en-US" dirty="0">
                <a:solidFill>
                  <a:srgbClr val="939293"/>
                </a:solidFill>
                <a:latin typeface="Consolas" panose="020B0609020204030204" pitchFamily="49" charset="0"/>
              </a:rPr>
              <a:t>",</a:t>
            </a:r>
            <a:r>
              <a:rPr lang="en-US" dirty="0">
                <a:solidFill>
                  <a:srgbClr val="FCFCFA"/>
                </a:solidFill>
                <a:latin typeface="Consolas" panose="020B0609020204030204" pitchFamily="49" charset="0"/>
              </a:rPr>
              <a:t> </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Image1</a:t>
            </a:r>
            <a:r>
              <a:rPr lang="en-US" dirty="0">
                <a:solidFill>
                  <a:srgbClr val="939293"/>
                </a:solidFill>
                <a:latin typeface="Consolas" panose="020B0609020204030204" pitchFamily="49" charset="0"/>
              </a:rPr>
              <a:t>',</a:t>
            </a:r>
            <a:r>
              <a:rPr lang="en-US" dirty="0">
                <a:solidFill>
                  <a:srgbClr val="FCFCFA"/>
                </a:solidFill>
                <a:latin typeface="Consolas" panose="020B0609020204030204" pitchFamily="49" charset="0"/>
              </a:rPr>
              <a:t> </a:t>
            </a:r>
            <a:r>
              <a:rPr lang="en-US" dirty="0" err="1">
                <a:solidFill>
                  <a:srgbClr val="FCFCFA"/>
                </a:solidFill>
                <a:latin typeface="Consolas" panose="020B0609020204030204" pitchFamily="49" charset="0"/>
              </a:rPr>
              <a:t>image_data</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3788423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0432" y="1364600"/>
            <a:ext cx="11417568" cy="49218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3623" y="324326"/>
            <a:ext cx="3687228" cy="461665"/>
          </a:xfrm>
          <a:prstGeom prst="rect">
            <a:avLst/>
          </a:prstGeom>
        </p:spPr>
        <p:txBody>
          <a:bodyPr wrap="none">
            <a:spAutoFit/>
          </a:bodyPr>
          <a:lstStyle/>
          <a:p>
            <a:r>
              <a:rPr lang="en-US" sz="2400" dirty="0" smtClean="0">
                <a:solidFill>
                  <a:schemeClr val="accent6"/>
                </a:solidFill>
                <a:latin typeface="Source Code Pro" panose="020B0509030403020204" pitchFamily="49" charset="0"/>
              </a:rPr>
              <a:t># SQL Main Commands</a:t>
            </a:r>
          </a:p>
        </p:txBody>
      </p:sp>
      <p:sp>
        <p:nvSpPr>
          <p:cNvPr id="2" name="Rectangle 1"/>
          <p:cNvSpPr/>
          <p:nvPr/>
        </p:nvSpPr>
        <p:spPr>
          <a:xfrm>
            <a:off x="683623" y="1668423"/>
            <a:ext cx="11099074" cy="4247317"/>
          </a:xfrm>
          <a:prstGeom prst="rect">
            <a:avLst/>
          </a:prstGeom>
        </p:spPr>
        <p:txBody>
          <a:bodyPr wrap="square">
            <a:spAutoFit/>
          </a:bodyPr>
          <a:lstStyle/>
          <a:p>
            <a:pPr>
              <a:buFont typeface="+mj-lt"/>
              <a:buAutoNum type="arabicPeriod"/>
            </a:pPr>
            <a:r>
              <a:rPr lang="en-US" b="1" dirty="0">
                <a:latin typeface="Source Code Pro" panose="020B0509030403020204" pitchFamily="49" charset="0"/>
              </a:rPr>
              <a:t>SELECT</a:t>
            </a:r>
            <a:r>
              <a:rPr lang="en-US" dirty="0">
                <a:latin typeface="Source Code Pro" panose="020B0509030403020204" pitchFamily="49" charset="0"/>
              </a:rPr>
              <a:t>: used to retrieve data from one or more tables</a:t>
            </a:r>
          </a:p>
          <a:p>
            <a:pPr>
              <a:buFont typeface="+mj-lt"/>
              <a:buAutoNum type="arabicPeriod"/>
            </a:pPr>
            <a:r>
              <a:rPr lang="en-US" b="1" dirty="0">
                <a:latin typeface="Source Code Pro" panose="020B0509030403020204" pitchFamily="49" charset="0"/>
              </a:rPr>
              <a:t>INSERT</a:t>
            </a:r>
            <a:r>
              <a:rPr lang="en-US" dirty="0">
                <a:latin typeface="Source Code Pro" panose="020B0509030403020204" pitchFamily="49" charset="0"/>
              </a:rPr>
              <a:t>: used to add new rows to a table</a:t>
            </a:r>
          </a:p>
          <a:p>
            <a:pPr>
              <a:buFont typeface="+mj-lt"/>
              <a:buAutoNum type="arabicPeriod"/>
            </a:pPr>
            <a:r>
              <a:rPr lang="en-US" b="1" dirty="0">
                <a:latin typeface="Source Code Pro" panose="020B0509030403020204" pitchFamily="49" charset="0"/>
              </a:rPr>
              <a:t>UPDATE</a:t>
            </a:r>
            <a:r>
              <a:rPr lang="en-US" dirty="0">
                <a:latin typeface="Source Code Pro" panose="020B0509030403020204" pitchFamily="49" charset="0"/>
              </a:rPr>
              <a:t>: used to modify existing rows in a table</a:t>
            </a:r>
          </a:p>
          <a:p>
            <a:pPr>
              <a:buFont typeface="+mj-lt"/>
              <a:buAutoNum type="arabicPeriod"/>
            </a:pPr>
            <a:r>
              <a:rPr lang="en-US" b="1" dirty="0">
                <a:latin typeface="Source Code Pro" panose="020B0509030403020204" pitchFamily="49" charset="0"/>
              </a:rPr>
              <a:t>DELETE</a:t>
            </a:r>
            <a:r>
              <a:rPr lang="en-US" dirty="0">
                <a:latin typeface="Source Code Pro" panose="020B0509030403020204" pitchFamily="49" charset="0"/>
              </a:rPr>
              <a:t>: used to remove rows from a table</a:t>
            </a:r>
          </a:p>
          <a:p>
            <a:pPr>
              <a:buFont typeface="+mj-lt"/>
              <a:buAutoNum type="arabicPeriod"/>
            </a:pPr>
            <a:r>
              <a:rPr lang="en-US" b="1" dirty="0">
                <a:latin typeface="Source Code Pro" panose="020B0509030403020204" pitchFamily="49" charset="0"/>
              </a:rPr>
              <a:t>CREATE</a:t>
            </a:r>
            <a:r>
              <a:rPr lang="en-US" dirty="0">
                <a:latin typeface="Source Code Pro" panose="020B0509030403020204" pitchFamily="49" charset="0"/>
              </a:rPr>
              <a:t>: used to create a new table, view, or index</a:t>
            </a:r>
          </a:p>
          <a:p>
            <a:pPr>
              <a:buFont typeface="+mj-lt"/>
              <a:buAutoNum type="arabicPeriod"/>
            </a:pPr>
            <a:r>
              <a:rPr lang="en-US" b="1" dirty="0">
                <a:latin typeface="Source Code Pro" panose="020B0509030403020204" pitchFamily="49" charset="0"/>
              </a:rPr>
              <a:t>DROP</a:t>
            </a:r>
            <a:r>
              <a:rPr lang="en-US" dirty="0">
                <a:latin typeface="Source Code Pro" panose="020B0509030403020204" pitchFamily="49" charset="0"/>
              </a:rPr>
              <a:t>: used to delete a </a:t>
            </a:r>
            <a:r>
              <a:rPr lang="en-US" b="1" dirty="0">
                <a:latin typeface="Source Code Pro" panose="020B0509030403020204" pitchFamily="49" charset="0"/>
              </a:rPr>
              <a:t>table, view, or index</a:t>
            </a:r>
          </a:p>
          <a:p>
            <a:pPr>
              <a:buFont typeface="+mj-lt"/>
              <a:buAutoNum type="arabicPeriod"/>
            </a:pPr>
            <a:r>
              <a:rPr lang="en-US" b="1" dirty="0">
                <a:latin typeface="Source Code Pro" panose="020B0509030403020204" pitchFamily="49" charset="0"/>
              </a:rPr>
              <a:t>ALTER</a:t>
            </a:r>
            <a:r>
              <a:rPr lang="en-US" dirty="0">
                <a:latin typeface="Source Code Pro" panose="020B0509030403020204" pitchFamily="49" charset="0"/>
              </a:rPr>
              <a:t>: used to modify the structure of a table or view</a:t>
            </a:r>
          </a:p>
          <a:p>
            <a:pPr>
              <a:buFont typeface="+mj-lt"/>
              <a:buAutoNum type="arabicPeriod"/>
            </a:pPr>
            <a:r>
              <a:rPr lang="en-US" b="1" dirty="0">
                <a:latin typeface="Source Code Pro" panose="020B0509030403020204" pitchFamily="49" charset="0"/>
              </a:rPr>
              <a:t>WHERE</a:t>
            </a:r>
            <a:r>
              <a:rPr lang="en-US" dirty="0">
                <a:latin typeface="Source Code Pro" panose="020B0509030403020204" pitchFamily="49" charset="0"/>
              </a:rPr>
              <a:t>: used to specify conditions that must be met for a row to be selected</a:t>
            </a:r>
          </a:p>
          <a:p>
            <a:pPr>
              <a:buFont typeface="+mj-lt"/>
              <a:buAutoNum type="arabicPeriod"/>
            </a:pPr>
            <a:r>
              <a:rPr lang="en-US" b="1" dirty="0">
                <a:latin typeface="Source Code Pro" panose="020B0509030403020204" pitchFamily="49" charset="0"/>
              </a:rPr>
              <a:t>ORDER BY</a:t>
            </a:r>
            <a:r>
              <a:rPr lang="en-US" dirty="0">
                <a:latin typeface="Source Code Pro" panose="020B0509030403020204" pitchFamily="49" charset="0"/>
              </a:rPr>
              <a:t>: used to sort the results of a query</a:t>
            </a:r>
          </a:p>
          <a:p>
            <a:pPr>
              <a:buFont typeface="+mj-lt"/>
              <a:buAutoNum type="arabicPeriod"/>
            </a:pPr>
            <a:r>
              <a:rPr lang="en-US" b="1" dirty="0">
                <a:latin typeface="Source Code Pro" panose="020B0509030403020204" pitchFamily="49" charset="0"/>
              </a:rPr>
              <a:t>GROUP BY</a:t>
            </a:r>
            <a:r>
              <a:rPr lang="en-US" dirty="0">
                <a:latin typeface="Source Code Pro" panose="020B0509030403020204" pitchFamily="49" charset="0"/>
              </a:rPr>
              <a:t>: used to group the results of a query based on a specified column or columns</a:t>
            </a:r>
          </a:p>
          <a:p>
            <a:pPr>
              <a:buFont typeface="+mj-lt"/>
              <a:buAutoNum type="arabicPeriod"/>
            </a:pPr>
            <a:r>
              <a:rPr lang="en-US" b="1" dirty="0">
                <a:latin typeface="Source Code Pro" panose="020B0509030403020204" pitchFamily="49" charset="0"/>
              </a:rPr>
              <a:t>JOIN</a:t>
            </a:r>
            <a:r>
              <a:rPr lang="en-US" dirty="0">
                <a:latin typeface="Source Code Pro" panose="020B0509030403020204" pitchFamily="49" charset="0"/>
              </a:rPr>
              <a:t>: used to combine data from two or more tables based on a common column or columns</a:t>
            </a:r>
          </a:p>
          <a:p>
            <a:pPr>
              <a:buFont typeface="+mj-lt"/>
              <a:buAutoNum type="arabicPeriod"/>
            </a:pPr>
            <a:r>
              <a:rPr lang="en-US" b="1" dirty="0">
                <a:latin typeface="Source Code Pro" panose="020B0509030403020204" pitchFamily="49" charset="0"/>
              </a:rPr>
              <a:t>LIMIT</a:t>
            </a:r>
            <a:r>
              <a:rPr lang="en-US" dirty="0">
                <a:latin typeface="Source Code Pro" panose="020B0509030403020204" pitchFamily="49" charset="0"/>
              </a:rPr>
              <a:t>: used to limit the number of rows returned by a query</a:t>
            </a:r>
          </a:p>
          <a:p>
            <a:pPr>
              <a:buFont typeface="+mj-lt"/>
              <a:buAutoNum type="arabicPeriod"/>
            </a:pPr>
            <a:r>
              <a:rPr lang="en-US" b="1" dirty="0">
                <a:latin typeface="Source Code Pro" panose="020B0509030403020204" pitchFamily="49" charset="0"/>
              </a:rPr>
              <a:t>DISTINCT</a:t>
            </a:r>
            <a:r>
              <a:rPr lang="en-US" dirty="0">
                <a:latin typeface="Source Code Pro" panose="020B0509030403020204" pitchFamily="49" charset="0"/>
              </a:rPr>
              <a:t>: used to retrieve only unique values from a column.</a:t>
            </a:r>
          </a:p>
        </p:txBody>
      </p:sp>
    </p:spTree>
    <p:extLst>
      <p:ext uri="{BB962C8B-B14F-4D97-AF65-F5344CB8AC3E}">
        <p14:creationId xmlns:p14="http://schemas.microsoft.com/office/powerpoint/2010/main" val="242274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6559" y="620715"/>
            <a:ext cx="6096000" cy="461665"/>
          </a:xfrm>
          <a:prstGeom prst="rect">
            <a:avLst/>
          </a:prstGeom>
        </p:spPr>
        <p:txBody>
          <a:bodyPr>
            <a:spAutoFit/>
          </a:bodyPr>
          <a:lstStyle/>
          <a:p>
            <a:pPr algn="ctr"/>
            <a:r>
              <a:rPr lang="en-US" sz="2400" b="1" dirty="0" smtClean="0">
                <a:latin typeface="Source Code Pro" panose="020B0509030403020204" pitchFamily="49" charset="0"/>
              </a:rPr>
              <a:t>Plain Text vs. SQLite</a:t>
            </a:r>
            <a:endParaRPr lang="en-US" sz="2400" b="1" dirty="0">
              <a:latin typeface="Source Code Pro" panose="020B0509030403020204" pitchFamily="49" charset="0"/>
            </a:endParaRPr>
          </a:p>
        </p:txBody>
      </p:sp>
      <p:pic>
        <p:nvPicPr>
          <p:cNvPr id="2" name="Picture 1"/>
          <p:cNvPicPr>
            <a:picLocks noChangeAspect="1"/>
          </p:cNvPicPr>
          <p:nvPr/>
        </p:nvPicPr>
        <p:blipFill>
          <a:blip r:embed="rId2"/>
          <a:stretch>
            <a:fillRect/>
          </a:stretch>
        </p:blipFill>
        <p:spPr>
          <a:xfrm>
            <a:off x="1517177" y="1820053"/>
            <a:ext cx="9236021" cy="3614095"/>
          </a:xfrm>
          <a:prstGeom prst="rect">
            <a:avLst/>
          </a:prstGeom>
        </p:spPr>
      </p:pic>
    </p:spTree>
    <p:extLst>
      <p:ext uri="{BB962C8B-B14F-4D97-AF65-F5344CB8AC3E}">
        <p14:creationId xmlns:p14="http://schemas.microsoft.com/office/powerpoint/2010/main" val="3167212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45874" y="161364"/>
            <a:ext cx="7462350" cy="66051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683623" y="324326"/>
            <a:ext cx="3687228" cy="461665"/>
          </a:xfrm>
          <a:prstGeom prst="rect">
            <a:avLst/>
          </a:prstGeom>
        </p:spPr>
        <p:txBody>
          <a:bodyPr wrap="none">
            <a:spAutoFit/>
          </a:bodyPr>
          <a:lstStyle/>
          <a:p>
            <a:r>
              <a:rPr lang="en-US" sz="2400" dirty="0" smtClean="0">
                <a:solidFill>
                  <a:schemeClr val="accent6"/>
                </a:solidFill>
                <a:latin typeface="Source Code Pro" panose="020B0509030403020204" pitchFamily="49" charset="0"/>
              </a:rPr>
              <a:t># SQL Main Commands</a:t>
            </a:r>
          </a:p>
        </p:txBody>
      </p:sp>
      <p:sp>
        <p:nvSpPr>
          <p:cNvPr id="3" name="Rectangle 2"/>
          <p:cNvSpPr/>
          <p:nvPr/>
        </p:nvSpPr>
        <p:spPr>
          <a:xfrm>
            <a:off x="4868091" y="324326"/>
            <a:ext cx="7140133" cy="6186309"/>
          </a:xfrm>
          <a:prstGeom prst="rect">
            <a:avLst/>
          </a:prstGeom>
        </p:spPr>
        <p:txBody>
          <a:bodyPr wrap="square">
            <a:spAutoFit/>
          </a:bodyPr>
          <a:lstStyle/>
          <a:p>
            <a:r>
              <a:rPr lang="en-US" sz="1200" dirty="0">
                <a:solidFill>
                  <a:srgbClr val="FF6188"/>
                </a:solidFill>
                <a:latin typeface="Consolas" panose="020B0609020204030204" pitchFamily="49" charset="0"/>
              </a:rPr>
              <a:t>import</a:t>
            </a:r>
            <a:r>
              <a:rPr lang="en-US" sz="1200" dirty="0">
                <a:solidFill>
                  <a:srgbClr val="FCFCFA"/>
                </a:solidFill>
                <a:latin typeface="Consolas" panose="020B0609020204030204" pitchFamily="49" charset="0"/>
              </a:rPr>
              <a:t> sqlite3</a:t>
            </a:r>
          </a:p>
          <a:p>
            <a:r>
              <a:rPr lang="en-US" sz="1200" dirty="0">
                <a:solidFill>
                  <a:srgbClr val="FCFCFA"/>
                </a:solidFill>
                <a:latin typeface="Consolas" panose="020B0609020204030204" pitchFamily="49" charset="0"/>
              </a:rPr>
              <a:t/>
            </a:r>
            <a:br>
              <a:rPr lang="en-US" sz="1200" dirty="0">
                <a:solidFill>
                  <a:srgbClr val="FCFCFA"/>
                </a:solidFill>
                <a:latin typeface="Consolas" panose="020B0609020204030204" pitchFamily="49" charset="0"/>
              </a:rPr>
            </a:br>
            <a:r>
              <a:rPr lang="en-US" sz="1200" i="1" dirty="0">
                <a:solidFill>
                  <a:srgbClr val="727072"/>
                </a:solidFill>
                <a:latin typeface="Consolas" panose="020B0609020204030204" pitchFamily="49" charset="0"/>
              </a:rPr>
              <a:t># Connect to a SQLite database</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conn </a:t>
            </a:r>
            <a:r>
              <a:rPr lang="en-US" sz="1200" dirty="0">
                <a:solidFill>
                  <a:srgbClr val="FF6188"/>
                </a:solidFill>
                <a:latin typeface="Consolas" panose="020B0609020204030204" pitchFamily="49" charset="0"/>
              </a:rPr>
              <a:t>=</a:t>
            </a:r>
            <a:r>
              <a:rPr lang="en-US" sz="1200" dirty="0">
                <a:solidFill>
                  <a:srgbClr val="FCFCFA"/>
                </a:solidFill>
                <a:latin typeface="Consolas" panose="020B0609020204030204" pitchFamily="49" charset="0"/>
              </a:rPr>
              <a:t> sqlite3</a:t>
            </a:r>
            <a:r>
              <a:rPr lang="en-US" sz="1200" dirty="0">
                <a:solidFill>
                  <a:srgbClr val="939293"/>
                </a:solidFill>
                <a:latin typeface="Consolas" panose="020B0609020204030204" pitchFamily="49" charset="0"/>
              </a:rPr>
              <a:t>.</a:t>
            </a:r>
            <a:r>
              <a:rPr lang="en-US" sz="1200" dirty="0">
                <a:solidFill>
                  <a:srgbClr val="A9DC76"/>
                </a:solidFill>
                <a:latin typeface="Consolas" panose="020B0609020204030204" pitchFamily="49" charset="0"/>
              </a:rPr>
              <a:t>connect</a:t>
            </a:r>
            <a:r>
              <a:rPr lang="en-US" sz="1200" dirty="0">
                <a:solidFill>
                  <a:srgbClr val="939293"/>
                </a:solidFill>
                <a:latin typeface="Consolas" panose="020B0609020204030204" pitchFamily="49" charset="0"/>
              </a:rPr>
              <a:t>('</a:t>
            </a:r>
            <a:r>
              <a:rPr lang="en-US" sz="1200" dirty="0" err="1">
                <a:solidFill>
                  <a:srgbClr val="FFD866"/>
                </a:solidFill>
                <a:latin typeface="Consolas" panose="020B0609020204030204" pitchFamily="49" charset="0"/>
              </a:rPr>
              <a:t>example.db</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r>
            <a:br>
              <a:rPr lang="en-US" sz="1200" dirty="0">
                <a:solidFill>
                  <a:srgbClr val="FCFCFA"/>
                </a:solidFill>
                <a:latin typeface="Consolas" panose="020B0609020204030204" pitchFamily="49" charset="0"/>
              </a:rPr>
            </a:br>
            <a:r>
              <a:rPr lang="en-US" sz="1200" i="1" dirty="0">
                <a:solidFill>
                  <a:srgbClr val="727072"/>
                </a:solidFill>
                <a:latin typeface="Consolas" panose="020B0609020204030204" pitchFamily="49" charset="0"/>
              </a:rPr>
              <a:t># Create a table</a:t>
            </a:r>
            <a:endParaRPr lang="en-US" sz="1200" dirty="0">
              <a:solidFill>
                <a:srgbClr val="FCFCFA"/>
              </a:solidFill>
              <a:latin typeface="Consolas" panose="020B0609020204030204" pitchFamily="49" charset="0"/>
            </a:endParaRPr>
          </a:p>
          <a:p>
            <a:r>
              <a:rPr lang="en-US" sz="1200" dirty="0" err="1">
                <a:solidFill>
                  <a:srgbClr val="FCFCFA"/>
                </a:solidFill>
                <a:latin typeface="Consolas" panose="020B0609020204030204" pitchFamily="49" charset="0"/>
              </a:rPr>
              <a:t>conn</a:t>
            </a:r>
            <a:r>
              <a:rPr lang="en-US" sz="1200" dirty="0" err="1">
                <a:solidFill>
                  <a:srgbClr val="939293"/>
                </a:solidFill>
                <a:latin typeface="Consolas" panose="020B0609020204030204" pitchFamily="49" charset="0"/>
              </a:rPr>
              <a:t>.</a:t>
            </a:r>
            <a:r>
              <a:rPr lang="en-US" sz="1200" dirty="0" err="1">
                <a:solidFill>
                  <a:srgbClr val="A9DC76"/>
                </a:solidFill>
                <a:latin typeface="Consolas" panose="020B0609020204030204" pitchFamily="49" charset="0"/>
              </a:rPr>
              <a:t>execute</a:t>
            </a:r>
            <a:r>
              <a:rPr lang="en-US" sz="1200" dirty="0">
                <a:solidFill>
                  <a:srgbClr val="939293"/>
                </a:solidFill>
                <a:latin typeface="Consolas" panose="020B0609020204030204" pitchFamily="49" charset="0"/>
              </a:rPr>
              <a:t>('''</a:t>
            </a:r>
            <a:r>
              <a:rPr lang="en-US" sz="1200" dirty="0">
                <a:solidFill>
                  <a:srgbClr val="FFD866"/>
                </a:solidFill>
                <a:latin typeface="Consolas" panose="020B0609020204030204" pitchFamily="49" charset="0"/>
              </a:rPr>
              <a:t>CREATE TABLE employees</a:t>
            </a:r>
            <a:endParaRPr lang="en-US" sz="1200" dirty="0">
              <a:solidFill>
                <a:srgbClr val="FCFCFA"/>
              </a:solidFill>
              <a:latin typeface="Consolas" panose="020B0609020204030204" pitchFamily="49" charset="0"/>
            </a:endParaRPr>
          </a:p>
          <a:p>
            <a:r>
              <a:rPr lang="en-US" sz="1200" dirty="0">
                <a:solidFill>
                  <a:srgbClr val="FFD866"/>
                </a:solidFill>
                <a:latin typeface="Consolas" panose="020B0609020204030204" pitchFamily="49" charset="0"/>
              </a:rPr>
              <a:t>             (id INT PRIMARY KEY NOT NULL,</a:t>
            </a:r>
            <a:endParaRPr lang="en-US" sz="1200" dirty="0">
              <a:solidFill>
                <a:srgbClr val="FCFCFA"/>
              </a:solidFill>
              <a:latin typeface="Consolas" panose="020B0609020204030204" pitchFamily="49" charset="0"/>
            </a:endParaRPr>
          </a:p>
          <a:p>
            <a:r>
              <a:rPr lang="en-US" sz="1200" dirty="0">
                <a:solidFill>
                  <a:srgbClr val="FFD866"/>
                </a:solidFill>
                <a:latin typeface="Consolas" panose="020B0609020204030204" pitchFamily="49" charset="0"/>
              </a:rPr>
              <a:t>             name TEXT NOT NULL,</a:t>
            </a:r>
            <a:endParaRPr lang="en-US" sz="1200" dirty="0">
              <a:solidFill>
                <a:srgbClr val="FCFCFA"/>
              </a:solidFill>
              <a:latin typeface="Consolas" panose="020B0609020204030204" pitchFamily="49" charset="0"/>
            </a:endParaRPr>
          </a:p>
          <a:p>
            <a:r>
              <a:rPr lang="en-US" sz="1200" dirty="0">
                <a:solidFill>
                  <a:srgbClr val="FFD866"/>
                </a:solidFill>
                <a:latin typeface="Consolas" panose="020B0609020204030204" pitchFamily="49" charset="0"/>
              </a:rPr>
              <a:t>             age INT NOT NULL);</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r>
            <a:br>
              <a:rPr lang="en-US" sz="1200" dirty="0">
                <a:solidFill>
                  <a:srgbClr val="FCFCFA"/>
                </a:solidFill>
                <a:latin typeface="Consolas" panose="020B0609020204030204" pitchFamily="49" charset="0"/>
              </a:rPr>
            </a:br>
            <a:r>
              <a:rPr lang="en-US" sz="1200" i="1" dirty="0">
                <a:solidFill>
                  <a:srgbClr val="727072"/>
                </a:solidFill>
                <a:latin typeface="Consolas" panose="020B0609020204030204" pitchFamily="49" charset="0"/>
              </a:rPr>
              <a:t># Insert some data into the table</a:t>
            </a:r>
            <a:endParaRPr lang="en-US" sz="1200" dirty="0">
              <a:solidFill>
                <a:srgbClr val="FCFCFA"/>
              </a:solidFill>
              <a:latin typeface="Consolas" panose="020B0609020204030204" pitchFamily="49" charset="0"/>
            </a:endParaRPr>
          </a:p>
          <a:p>
            <a:r>
              <a:rPr lang="en-US" sz="1200" dirty="0" err="1">
                <a:solidFill>
                  <a:srgbClr val="FCFCFA"/>
                </a:solidFill>
                <a:latin typeface="Consolas" panose="020B0609020204030204" pitchFamily="49" charset="0"/>
              </a:rPr>
              <a:t>conn</a:t>
            </a:r>
            <a:r>
              <a:rPr lang="en-US" sz="1200" dirty="0" err="1">
                <a:solidFill>
                  <a:srgbClr val="939293"/>
                </a:solidFill>
                <a:latin typeface="Consolas" panose="020B0609020204030204" pitchFamily="49" charset="0"/>
              </a:rPr>
              <a:t>.</a:t>
            </a:r>
            <a:r>
              <a:rPr lang="en-US" sz="1200" dirty="0" err="1">
                <a:solidFill>
                  <a:srgbClr val="A9DC76"/>
                </a:solidFill>
                <a:latin typeface="Consolas" panose="020B0609020204030204" pitchFamily="49" charset="0"/>
              </a:rPr>
              <a:t>execute</a:t>
            </a:r>
            <a:r>
              <a:rPr lang="en-US" sz="1200" dirty="0">
                <a:solidFill>
                  <a:srgbClr val="939293"/>
                </a:solidFill>
                <a:latin typeface="Consolas" panose="020B0609020204030204" pitchFamily="49" charset="0"/>
              </a:rPr>
              <a:t>("</a:t>
            </a:r>
            <a:r>
              <a:rPr lang="en-US" sz="1200" dirty="0">
                <a:solidFill>
                  <a:srgbClr val="FFD866"/>
                </a:solidFill>
                <a:latin typeface="Consolas" panose="020B0609020204030204" pitchFamily="49" charset="0"/>
              </a:rPr>
              <a:t>INSERT INTO employees (id, name, age) VALUES (1, 'John Doe', 30)</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err="1">
                <a:solidFill>
                  <a:srgbClr val="FCFCFA"/>
                </a:solidFill>
                <a:latin typeface="Consolas" panose="020B0609020204030204" pitchFamily="49" charset="0"/>
              </a:rPr>
              <a:t>conn</a:t>
            </a:r>
            <a:r>
              <a:rPr lang="en-US" sz="1200" dirty="0" err="1">
                <a:solidFill>
                  <a:srgbClr val="939293"/>
                </a:solidFill>
                <a:latin typeface="Consolas" panose="020B0609020204030204" pitchFamily="49" charset="0"/>
              </a:rPr>
              <a:t>.</a:t>
            </a:r>
            <a:r>
              <a:rPr lang="en-US" sz="1200" dirty="0" err="1">
                <a:solidFill>
                  <a:srgbClr val="A9DC76"/>
                </a:solidFill>
                <a:latin typeface="Consolas" panose="020B0609020204030204" pitchFamily="49" charset="0"/>
              </a:rPr>
              <a:t>execute</a:t>
            </a:r>
            <a:r>
              <a:rPr lang="en-US" sz="1200" dirty="0">
                <a:solidFill>
                  <a:srgbClr val="939293"/>
                </a:solidFill>
                <a:latin typeface="Consolas" panose="020B0609020204030204" pitchFamily="49" charset="0"/>
              </a:rPr>
              <a:t>("</a:t>
            </a:r>
            <a:r>
              <a:rPr lang="en-US" sz="1200" dirty="0">
                <a:solidFill>
                  <a:srgbClr val="FFD866"/>
                </a:solidFill>
                <a:latin typeface="Consolas" panose="020B0609020204030204" pitchFamily="49" charset="0"/>
              </a:rPr>
              <a:t>INSERT INTO employees (id, name, age) VALUES (2, 'Jane Smith', 25)</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r>
            <a:br>
              <a:rPr lang="en-US" sz="1200" dirty="0">
                <a:solidFill>
                  <a:srgbClr val="FCFCFA"/>
                </a:solidFill>
                <a:latin typeface="Consolas" panose="020B0609020204030204" pitchFamily="49" charset="0"/>
              </a:rPr>
            </a:br>
            <a:r>
              <a:rPr lang="en-US" sz="1200" i="1" dirty="0">
                <a:solidFill>
                  <a:srgbClr val="727072"/>
                </a:solidFill>
                <a:latin typeface="Consolas" panose="020B0609020204030204" pitchFamily="49" charset="0"/>
              </a:rPr>
              <a:t># Create a view</a:t>
            </a:r>
            <a:endParaRPr lang="en-US" sz="1200" dirty="0">
              <a:solidFill>
                <a:srgbClr val="FCFCFA"/>
              </a:solidFill>
              <a:latin typeface="Consolas" panose="020B0609020204030204" pitchFamily="49" charset="0"/>
            </a:endParaRPr>
          </a:p>
          <a:p>
            <a:r>
              <a:rPr lang="en-US" sz="1200" dirty="0" err="1">
                <a:solidFill>
                  <a:srgbClr val="FCFCFA"/>
                </a:solidFill>
                <a:latin typeface="Consolas" panose="020B0609020204030204" pitchFamily="49" charset="0"/>
              </a:rPr>
              <a:t>conn</a:t>
            </a:r>
            <a:r>
              <a:rPr lang="en-US" sz="1200" dirty="0" err="1">
                <a:solidFill>
                  <a:srgbClr val="939293"/>
                </a:solidFill>
                <a:latin typeface="Consolas" panose="020B0609020204030204" pitchFamily="49" charset="0"/>
              </a:rPr>
              <a:t>.</a:t>
            </a:r>
            <a:r>
              <a:rPr lang="en-US" sz="1200" dirty="0" err="1">
                <a:solidFill>
                  <a:srgbClr val="A9DC76"/>
                </a:solidFill>
                <a:latin typeface="Consolas" panose="020B0609020204030204" pitchFamily="49" charset="0"/>
              </a:rPr>
              <a:t>execute</a:t>
            </a:r>
            <a:r>
              <a:rPr lang="en-US" sz="1200" dirty="0">
                <a:solidFill>
                  <a:srgbClr val="939293"/>
                </a:solidFill>
                <a:latin typeface="Consolas" panose="020B0609020204030204" pitchFamily="49" charset="0"/>
              </a:rPr>
              <a:t>("</a:t>
            </a:r>
            <a:r>
              <a:rPr lang="en-US" sz="1200" dirty="0">
                <a:solidFill>
                  <a:srgbClr val="FFD866"/>
                </a:solidFill>
                <a:latin typeface="Consolas" panose="020B0609020204030204" pitchFamily="49" charset="0"/>
              </a:rPr>
              <a:t>CREATE VIEW </a:t>
            </a:r>
            <a:r>
              <a:rPr lang="en-US" sz="1200" dirty="0" err="1">
                <a:solidFill>
                  <a:srgbClr val="FFD866"/>
                </a:solidFill>
                <a:latin typeface="Consolas" panose="020B0609020204030204" pitchFamily="49" charset="0"/>
              </a:rPr>
              <a:t>employee_names</a:t>
            </a:r>
            <a:r>
              <a:rPr lang="en-US" sz="1200" dirty="0">
                <a:solidFill>
                  <a:srgbClr val="FFD866"/>
                </a:solidFill>
                <a:latin typeface="Consolas" panose="020B0609020204030204" pitchFamily="49" charset="0"/>
              </a:rPr>
              <a:t> AS SELECT name FROM employees</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r>
            <a:br>
              <a:rPr lang="en-US" sz="1200" dirty="0">
                <a:solidFill>
                  <a:srgbClr val="FCFCFA"/>
                </a:solidFill>
                <a:latin typeface="Consolas" panose="020B0609020204030204" pitchFamily="49" charset="0"/>
              </a:rPr>
            </a:br>
            <a:r>
              <a:rPr lang="en-US" sz="1200" i="1" dirty="0">
                <a:solidFill>
                  <a:srgbClr val="727072"/>
                </a:solidFill>
                <a:latin typeface="Consolas" panose="020B0609020204030204" pitchFamily="49" charset="0"/>
              </a:rPr>
              <a:t># Create an index</a:t>
            </a:r>
            <a:endParaRPr lang="en-US" sz="1200" dirty="0">
              <a:solidFill>
                <a:srgbClr val="FCFCFA"/>
              </a:solidFill>
              <a:latin typeface="Consolas" panose="020B0609020204030204" pitchFamily="49" charset="0"/>
            </a:endParaRPr>
          </a:p>
          <a:p>
            <a:r>
              <a:rPr lang="en-US" sz="1200" dirty="0" err="1">
                <a:solidFill>
                  <a:srgbClr val="FCFCFA"/>
                </a:solidFill>
                <a:latin typeface="Consolas" panose="020B0609020204030204" pitchFamily="49" charset="0"/>
              </a:rPr>
              <a:t>conn</a:t>
            </a:r>
            <a:r>
              <a:rPr lang="en-US" sz="1200" dirty="0" err="1">
                <a:solidFill>
                  <a:srgbClr val="939293"/>
                </a:solidFill>
                <a:latin typeface="Consolas" panose="020B0609020204030204" pitchFamily="49" charset="0"/>
              </a:rPr>
              <a:t>.</a:t>
            </a:r>
            <a:r>
              <a:rPr lang="en-US" sz="1200" dirty="0" err="1">
                <a:solidFill>
                  <a:srgbClr val="A9DC76"/>
                </a:solidFill>
                <a:latin typeface="Consolas" panose="020B0609020204030204" pitchFamily="49" charset="0"/>
              </a:rPr>
              <a:t>execute</a:t>
            </a:r>
            <a:r>
              <a:rPr lang="en-US" sz="1200" dirty="0">
                <a:solidFill>
                  <a:srgbClr val="939293"/>
                </a:solidFill>
                <a:latin typeface="Consolas" panose="020B0609020204030204" pitchFamily="49" charset="0"/>
              </a:rPr>
              <a:t>("</a:t>
            </a:r>
            <a:r>
              <a:rPr lang="en-US" sz="1200" dirty="0">
                <a:solidFill>
                  <a:srgbClr val="FFD866"/>
                </a:solidFill>
                <a:latin typeface="Consolas" panose="020B0609020204030204" pitchFamily="49" charset="0"/>
              </a:rPr>
              <a:t>CREATE INDEX </a:t>
            </a:r>
            <a:r>
              <a:rPr lang="en-US" sz="1200" dirty="0" err="1">
                <a:solidFill>
                  <a:srgbClr val="FFD866"/>
                </a:solidFill>
                <a:latin typeface="Consolas" panose="020B0609020204030204" pitchFamily="49" charset="0"/>
              </a:rPr>
              <a:t>age_index</a:t>
            </a:r>
            <a:r>
              <a:rPr lang="en-US" sz="1200" dirty="0">
                <a:solidFill>
                  <a:srgbClr val="FFD866"/>
                </a:solidFill>
                <a:latin typeface="Consolas" panose="020B0609020204030204" pitchFamily="49" charset="0"/>
              </a:rPr>
              <a:t> ON employees(age)</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r>
            <a:br>
              <a:rPr lang="en-US" sz="1200" dirty="0">
                <a:solidFill>
                  <a:srgbClr val="FCFCFA"/>
                </a:solidFill>
                <a:latin typeface="Consolas" panose="020B0609020204030204" pitchFamily="49" charset="0"/>
              </a:rPr>
            </a:br>
            <a:r>
              <a:rPr lang="en-US" sz="1200" i="1" dirty="0">
                <a:solidFill>
                  <a:srgbClr val="727072"/>
                </a:solidFill>
                <a:latin typeface="Consolas" panose="020B0609020204030204" pitchFamily="49" charset="0"/>
              </a:rPr>
              <a:t># Query the table</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cursor </a:t>
            </a:r>
            <a:r>
              <a:rPr lang="en-US" sz="1200" dirty="0">
                <a:solidFill>
                  <a:srgbClr val="FF6188"/>
                </a:solidFill>
                <a:latin typeface="Consolas" panose="020B0609020204030204" pitchFamily="49" charset="0"/>
              </a:rPr>
              <a:t>=</a:t>
            </a:r>
            <a:r>
              <a:rPr lang="en-US" sz="1200" dirty="0">
                <a:solidFill>
                  <a:srgbClr val="FCFCFA"/>
                </a:solidFill>
                <a:latin typeface="Consolas" panose="020B0609020204030204" pitchFamily="49" charset="0"/>
              </a:rPr>
              <a:t> </a:t>
            </a:r>
            <a:r>
              <a:rPr lang="en-US" sz="1200" dirty="0" err="1">
                <a:solidFill>
                  <a:srgbClr val="FCFCFA"/>
                </a:solidFill>
                <a:latin typeface="Consolas" panose="020B0609020204030204" pitchFamily="49" charset="0"/>
              </a:rPr>
              <a:t>conn</a:t>
            </a:r>
            <a:r>
              <a:rPr lang="en-US" sz="1200" dirty="0" err="1">
                <a:solidFill>
                  <a:srgbClr val="939293"/>
                </a:solidFill>
                <a:latin typeface="Consolas" panose="020B0609020204030204" pitchFamily="49" charset="0"/>
              </a:rPr>
              <a:t>.</a:t>
            </a:r>
            <a:r>
              <a:rPr lang="en-US" sz="1200" dirty="0" err="1">
                <a:solidFill>
                  <a:srgbClr val="A9DC76"/>
                </a:solidFill>
                <a:latin typeface="Consolas" panose="020B0609020204030204" pitchFamily="49" charset="0"/>
              </a:rPr>
              <a:t>execute</a:t>
            </a:r>
            <a:r>
              <a:rPr lang="en-US" sz="1200" dirty="0">
                <a:solidFill>
                  <a:srgbClr val="939293"/>
                </a:solidFill>
                <a:latin typeface="Consolas" panose="020B0609020204030204" pitchFamily="49" charset="0"/>
              </a:rPr>
              <a:t>("</a:t>
            </a:r>
            <a:r>
              <a:rPr lang="en-US" sz="1200" dirty="0">
                <a:solidFill>
                  <a:srgbClr val="FFD866"/>
                </a:solidFill>
                <a:latin typeface="Consolas" panose="020B0609020204030204" pitchFamily="49" charset="0"/>
              </a:rPr>
              <a:t>SELECT * FROM employees</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F6188"/>
                </a:solidFill>
                <a:latin typeface="Consolas" panose="020B0609020204030204" pitchFamily="49" charset="0"/>
              </a:rPr>
              <a:t>for</a:t>
            </a:r>
            <a:r>
              <a:rPr lang="en-US" sz="1200" dirty="0">
                <a:solidFill>
                  <a:srgbClr val="FCFCFA"/>
                </a:solidFill>
                <a:latin typeface="Consolas" panose="020B0609020204030204" pitchFamily="49" charset="0"/>
              </a:rPr>
              <a:t> row </a:t>
            </a:r>
            <a:r>
              <a:rPr lang="en-US" sz="1200" dirty="0">
                <a:solidFill>
                  <a:srgbClr val="FF6188"/>
                </a:solidFill>
                <a:latin typeface="Consolas" panose="020B0609020204030204" pitchFamily="49" charset="0"/>
              </a:rPr>
              <a:t>in</a:t>
            </a:r>
            <a:r>
              <a:rPr lang="en-US" sz="1200" dirty="0">
                <a:solidFill>
                  <a:srgbClr val="FCFCFA"/>
                </a:solidFill>
                <a:latin typeface="Consolas" panose="020B0609020204030204" pitchFamily="49" charset="0"/>
              </a:rPr>
              <a:t> cursor</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t>
            </a:r>
            <a:r>
              <a:rPr lang="en-US" sz="1200" dirty="0">
                <a:solidFill>
                  <a:srgbClr val="A9DC76"/>
                </a:solidFill>
                <a:latin typeface="Consolas" panose="020B0609020204030204" pitchFamily="49" charset="0"/>
              </a:rPr>
              <a:t>print</a:t>
            </a:r>
            <a:r>
              <a:rPr lang="en-US" sz="1200" dirty="0">
                <a:solidFill>
                  <a:srgbClr val="939293"/>
                </a:solidFill>
                <a:latin typeface="Consolas" panose="020B0609020204030204" pitchFamily="49" charset="0"/>
              </a:rPr>
              <a:t>(</a:t>
            </a:r>
            <a:r>
              <a:rPr lang="en-US" sz="1200" dirty="0">
                <a:solidFill>
                  <a:srgbClr val="FCFCFA"/>
                </a:solidFill>
                <a:latin typeface="Consolas" panose="020B0609020204030204" pitchFamily="49" charset="0"/>
              </a:rPr>
              <a:t>row</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r>
            <a:br>
              <a:rPr lang="en-US" sz="1200" dirty="0">
                <a:solidFill>
                  <a:srgbClr val="FCFCFA"/>
                </a:solidFill>
                <a:latin typeface="Consolas" panose="020B0609020204030204" pitchFamily="49" charset="0"/>
              </a:rPr>
            </a:br>
            <a:r>
              <a:rPr lang="en-US" sz="1200" i="1" dirty="0">
                <a:solidFill>
                  <a:srgbClr val="727072"/>
                </a:solidFill>
                <a:latin typeface="Consolas" panose="020B0609020204030204" pitchFamily="49" charset="0"/>
              </a:rPr>
              <a:t># Query the view</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cursor </a:t>
            </a:r>
            <a:r>
              <a:rPr lang="en-US" sz="1200" dirty="0">
                <a:solidFill>
                  <a:srgbClr val="FF6188"/>
                </a:solidFill>
                <a:latin typeface="Consolas" panose="020B0609020204030204" pitchFamily="49" charset="0"/>
              </a:rPr>
              <a:t>=</a:t>
            </a:r>
            <a:r>
              <a:rPr lang="en-US" sz="1200" dirty="0">
                <a:solidFill>
                  <a:srgbClr val="FCFCFA"/>
                </a:solidFill>
                <a:latin typeface="Consolas" panose="020B0609020204030204" pitchFamily="49" charset="0"/>
              </a:rPr>
              <a:t> </a:t>
            </a:r>
            <a:r>
              <a:rPr lang="en-US" sz="1200" dirty="0" err="1">
                <a:solidFill>
                  <a:srgbClr val="FCFCFA"/>
                </a:solidFill>
                <a:latin typeface="Consolas" panose="020B0609020204030204" pitchFamily="49" charset="0"/>
              </a:rPr>
              <a:t>conn</a:t>
            </a:r>
            <a:r>
              <a:rPr lang="en-US" sz="1200" dirty="0" err="1">
                <a:solidFill>
                  <a:srgbClr val="939293"/>
                </a:solidFill>
                <a:latin typeface="Consolas" panose="020B0609020204030204" pitchFamily="49" charset="0"/>
              </a:rPr>
              <a:t>.</a:t>
            </a:r>
            <a:r>
              <a:rPr lang="en-US" sz="1200" dirty="0" err="1">
                <a:solidFill>
                  <a:srgbClr val="A9DC76"/>
                </a:solidFill>
                <a:latin typeface="Consolas" panose="020B0609020204030204" pitchFamily="49" charset="0"/>
              </a:rPr>
              <a:t>execute</a:t>
            </a:r>
            <a:r>
              <a:rPr lang="en-US" sz="1200" dirty="0">
                <a:solidFill>
                  <a:srgbClr val="939293"/>
                </a:solidFill>
                <a:latin typeface="Consolas" panose="020B0609020204030204" pitchFamily="49" charset="0"/>
              </a:rPr>
              <a:t>("</a:t>
            </a:r>
            <a:r>
              <a:rPr lang="en-US" sz="1200" dirty="0">
                <a:solidFill>
                  <a:srgbClr val="FFD866"/>
                </a:solidFill>
                <a:latin typeface="Consolas" panose="020B0609020204030204" pitchFamily="49" charset="0"/>
              </a:rPr>
              <a:t>SELECT * FROM </a:t>
            </a:r>
            <a:r>
              <a:rPr lang="en-US" sz="1200" dirty="0" err="1">
                <a:solidFill>
                  <a:srgbClr val="FFD866"/>
                </a:solidFill>
                <a:latin typeface="Consolas" panose="020B0609020204030204" pitchFamily="49" charset="0"/>
              </a:rPr>
              <a:t>employee_names</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F6188"/>
                </a:solidFill>
                <a:latin typeface="Consolas" panose="020B0609020204030204" pitchFamily="49" charset="0"/>
              </a:rPr>
              <a:t>for</a:t>
            </a:r>
            <a:r>
              <a:rPr lang="en-US" sz="1200" dirty="0">
                <a:solidFill>
                  <a:srgbClr val="FCFCFA"/>
                </a:solidFill>
                <a:latin typeface="Consolas" panose="020B0609020204030204" pitchFamily="49" charset="0"/>
              </a:rPr>
              <a:t> row </a:t>
            </a:r>
            <a:r>
              <a:rPr lang="en-US" sz="1200" dirty="0">
                <a:solidFill>
                  <a:srgbClr val="FF6188"/>
                </a:solidFill>
                <a:latin typeface="Consolas" panose="020B0609020204030204" pitchFamily="49" charset="0"/>
              </a:rPr>
              <a:t>in</a:t>
            </a:r>
            <a:r>
              <a:rPr lang="en-US" sz="1200" dirty="0">
                <a:solidFill>
                  <a:srgbClr val="FCFCFA"/>
                </a:solidFill>
                <a:latin typeface="Consolas" panose="020B0609020204030204" pitchFamily="49" charset="0"/>
              </a:rPr>
              <a:t> cursor</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t>
            </a:r>
            <a:r>
              <a:rPr lang="en-US" sz="1200" dirty="0">
                <a:solidFill>
                  <a:srgbClr val="A9DC76"/>
                </a:solidFill>
                <a:latin typeface="Consolas" panose="020B0609020204030204" pitchFamily="49" charset="0"/>
              </a:rPr>
              <a:t>print</a:t>
            </a:r>
            <a:r>
              <a:rPr lang="en-US" sz="1200" dirty="0">
                <a:solidFill>
                  <a:srgbClr val="939293"/>
                </a:solidFill>
                <a:latin typeface="Consolas" panose="020B0609020204030204" pitchFamily="49" charset="0"/>
              </a:rPr>
              <a:t>(</a:t>
            </a:r>
            <a:r>
              <a:rPr lang="en-US" sz="1200" dirty="0">
                <a:solidFill>
                  <a:srgbClr val="FCFCFA"/>
                </a:solidFill>
                <a:latin typeface="Consolas" panose="020B0609020204030204" pitchFamily="49" charset="0"/>
              </a:rPr>
              <a:t>row</a:t>
            </a:r>
            <a:r>
              <a:rPr lang="en-US" sz="1200" dirty="0">
                <a:solidFill>
                  <a:srgbClr val="939293"/>
                </a:solidFill>
                <a:latin typeface="Consolas" panose="020B0609020204030204" pitchFamily="49" charset="0"/>
              </a:rPr>
              <a:t>)</a:t>
            </a:r>
            <a:endParaRPr lang="en-US" sz="1200" dirty="0">
              <a:solidFill>
                <a:srgbClr val="FCFCFA"/>
              </a:solidFill>
              <a:latin typeface="Consolas" panose="020B0609020204030204" pitchFamily="49" charset="0"/>
            </a:endParaRPr>
          </a:p>
          <a:p>
            <a:r>
              <a:rPr lang="en-US" sz="1200" dirty="0">
                <a:solidFill>
                  <a:srgbClr val="FCFCFA"/>
                </a:solidFill>
                <a:latin typeface="Consolas" panose="020B0609020204030204" pitchFamily="49" charset="0"/>
              </a:rPr>
              <a:t/>
            </a:r>
            <a:br>
              <a:rPr lang="en-US" sz="1200" dirty="0">
                <a:solidFill>
                  <a:srgbClr val="FCFCFA"/>
                </a:solidFill>
                <a:latin typeface="Consolas" panose="020B0609020204030204" pitchFamily="49" charset="0"/>
              </a:rPr>
            </a:br>
            <a:r>
              <a:rPr lang="en-US" sz="1200" i="1" dirty="0">
                <a:solidFill>
                  <a:srgbClr val="727072"/>
                </a:solidFill>
                <a:latin typeface="Consolas" panose="020B0609020204030204" pitchFamily="49" charset="0"/>
              </a:rPr>
              <a:t># Close the database connection</a:t>
            </a:r>
            <a:endParaRPr lang="en-US" sz="1200" dirty="0">
              <a:solidFill>
                <a:srgbClr val="FCFCFA"/>
              </a:solidFill>
              <a:latin typeface="Consolas" panose="020B0609020204030204" pitchFamily="49" charset="0"/>
            </a:endParaRPr>
          </a:p>
          <a:p>
            <a:r>
              <a:rPr lang="en-US" sz="1200" dirty="0" err="1">
                <a:solidFill>
                  <a:srgbClr val="FCFCFA"/>
                </a:solidFill>
                <a:latin typeface="Consolas" panose="020B0609020204030204" pitchFamily="49" charset="0"/>
              </a:rPr>
              <a:t>conn</a:t>
            </a:r>
            <a:r>
              <a:rPr lang="en-US" sz="1200" dirty="0" err="1">
                <a:solidFill>
                  <a:srgbClr val="939293"/>
                </a:solidFill>
                <a:latin typeface="Consolas" panose="020B0609020204030204" pitchFamily="49" charset="0"/>
              </a:rPr>
              <a:t>.</a:t>
            </a:r>
            <a:r>
              <a:rPr lang="en-US" sz="1200" dirty="0" err="1">
                <a:solidFill>
                  <a:srgbClr val="A9DC76"/>
                </a:solidFill>
                <a:latin typeface="Consolas" panose="020B0609020204030204" pitchFamily="49" charset="0"/>
              </a:rPr>
              <a:t>close</a:t>
            </a:r>
            <a:r>
              <a:rPr lang="en-US" sz="1200" dirty="0">
                <a:solidFill>
                  <a:srgbClr val="939293"/>
                </a:solidFill>
                <a:latin typeface="Consolas" panose="020B0609020204030204" pitchFamily="49" charset="0"/>
              </a:rPr>
              <a:t>()</a:t>
            </a:r>
            <a:endParaRPr lang="en-US" sz="1200"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2474263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3687228" cy="461665"/>
          </a:xfrm>
          <a:prstGeom prst="rect">
            <a:avLst/>
          </a:prstGeom>
        </p:spPr>
        <p:txBody>
          <a:bodyPr wrap="none">
            <a:spAutoFit/>
          </a:bodyPr>
          <a:lstStyle/>
          <a:p>
            <a:r>
              <a:rPr lang="en-US" sz="2400" dirty="0" smtClean="0">
                <a:solidFill>
                  <a:schemeClr val="accent6"/>
                </a:solidFill>
                <a:latin typeface="Source Code Pro" panose="020B0509030403020204" pitchFamily="49" charset="0"/>
              </a:rPr>
              <a:t># SQL Main Commands</a:t>
            </a:r>
          </a:p>
        </p:txBody>
      </p:sp>
      <p:sp>
        <p:nvSpPr>
          <p:cNvPr id="4" name="Rectangle 3"/>
          <p:cNvSpPr/>
          <p:nvPr/>
        </p:nvSpPr>
        <p:spPr>
          <a:xfrm>
            <a:off x="574766" y="888274"/>
            <a:ext cx="11234057" cy="5760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683623" y="1055846"/>
            <a:ext cx="11125200" cy="5478423"/>
          </a:xfrm>
          <a:prstGeom prst="rect">
            <a:avLst/>
          </a:prstGeom>
        </p:spPr>
        <p:txBody>
          <a:bodyPr wrap="square">
            <a:spAutoFit/>
          </a:bodyPr>
          <a:lstStyle/>
          <a:p>
            <a:r>
              <a:rPr lang="en-US" sz="1400" dirty="0">
                <a:solidFill>
                  <a:srgbClr val="FF6188"/>
                </a:solidFill>
                <a:latin typeface="Consolas" panose="020B0609020204030204" pitchFamily="49" charset="0"/>
              </a:rPr>
              <a:t>import</a:t>
            </a:r>
            <a:r>
              <a:rPr lang="en-US" sz="1400" dirty="0">
                <a:solidFill>
                  <a:srgbClr val="FCFCFA"/>
                </a:solidFill>
                <a:latin typeface="Consolas" panose="020B0609020204030204" pitchFamily="49" charset="0"/>
              </a:rPr>
              <a:t> sqlite3</a:t>
            </a: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Connect to a SQLite database</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conn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sqlite3</a:t>
            </a:r>
            <a:r>
              <a:rPr lang="en-US" sz="1400" dirty="0">
                <a:solidFill>
                  <a:srgbClr val="939293"/>
                </a:solidFill>
                <a:latin typeface="Consolas" panose="020B0609020204030204" pitchFamily="49" charset="0"/>
              </a:rPr>
              <a:t>.</a:t>
            </a:r>
            <a:r>
              <a:rPr lang="en-US" sz="1400" dirty="0">
                <a:solidFill>
                  <a:srgbClr val="A9DC76"/>
                </a:solidFill>
                <a:latin typeface="Consolas" panose="020B0609020204030204" pitchFamily="49" charset="0"/>
              </a:rPr>
              <a:t>connect</a:t>
            </a:r>
            <a:r>
              <a:rPr lang="en-US" sz="1400" dirty="0">
                <a:solidFill>
                  <a:srgbClr val="939293"/>
                </a:solidFill>
                <a:latin typeface="Consolas" panose="020B0609020204030204" pitchFamily="49" charset="0"/>
              </a:rPr>
              <a:t>('</a:t>
            </a:r>
            <a:r>
              <a:rPr lang="en-US" sz="1400" dirty="0" err="1">
                <a:solidFill>
                  <a:srgbClr val="FFD866"/>
                </a:solidFill>
                <a:latin typeface="Consolas" panose="020B0609020204030204" pitchFamily="49" charset="0"/>
              </a:rPr>
              <a:t>example.db</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Create a table</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execute</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CREATE TABLE IF NOT EXISTS users</a:t>
            </a:r>
            <a:endParaRPr lang="en-US" sz="1400" dirty="0">
              <a:solidFill>
                <a:srgbClr val="FCFCFA"/>
              </a:solidFill>
              <a:latin typeface="Consolas" panose="020B0609020204030204" pitchFamily="49" charset="0"/>
            </a:endParaRPr>
          </a:p>
          <a:p>
            <a:r>
              <a:rPr lang="en-US" sz="1400" dirty="0">
                <a:solidFill>
                  <a:srgbClr val="FFD866"/>
                </a:solidFill>
                <a:latin typeface="Consolas" panose="020B0609020204030204" pitchFamily="49" charset="0"/>
              </a:rPr>
              <a:t>             (id INTEGER PRIMARY KEY,</a:t>
            </a:r>
            <a:endParaRPr lang="en-US" sz="1400" dirty="0">
              <a:solidFill>
                <a:srgbClr val="FCFCFA"/>
              </a:solidFill>
              <a:latin typeface="Consolas" panose="020B0609020204030204" pitchFamily="49" charset="0"/>
            </a:endParaRPr>
          </a:p>
          <a:p>
            <a:r>
              <a:rPr lang="en-US" sz="1400" dirty="0">
                <a:solidFill>
                  <a:srgbClr val="FFD866"/>
                </a:solidFill>
                <a:latin typeface="Consolas" panose="020B0609020204030204" pitchFamily="49" charset="0"/>
              </a:rPr>
              <a:t>             name TEXT NOT NULL,</a:t>
            </a:r>
            <a:endParaRPr lang="en-US" sz="1400" dirty="0">
              <a:solidFill>
                <a:srgbClr val="FCFCFA"/>
              </a:solidFill>
              <a:latin typeface="Consolas" panose="020B0609020204030204" pitchFamily="49" charset="0"/>
            </a:endParaRPr>
          </a:p>
          <a:p>
            <a:r>
              <a:rPr lang="en-US" sz="1400" dirty="0">
                <a:solidFill>
                  <a:srgbClr val="FFD866"/>
                </a:solidFill>
                <a:latin typeface="Consolas" panose="020B0609020204030204" pitchFamily="49" charset="0"/>
              </a:rPr>
              <a:t>             email TEXT NOT NULL UNIQUE</a:t>
            </a:r>
            <a:r>
              <a:rPr lang="en-US" sz="1400" dirty="0" smtClean="0">
                <a:solidFill>
                  <a:srgbClr val="FFD866"/>
                </a:solidFill>
                <a:latin typeface="Consolas" panose="020B0609020204030204" pitchFamily="49" charset="0"/>
              </a:rPr>
              <a:t>)</a:t>
            </a:r>
            <a:r>
              <a:rPr lang="en-US" sz="1400" dirty="0" smtClean="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Insert a row into the table</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execute</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INSERT INTO users (name, email) VALUES (?, ?)</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Alice</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alice@example.com</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Update a row in the table</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execute</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UPDATE users SET email = ? WHERE name = ?</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alice@example.org</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Alice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Delete a row from the table</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execute</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DELETE FROM users WHERE name = ?</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Alice</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Select data from the table</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cursor </a:t>
            </a:r>
            <a:r>
              <a:rPr lang="en-US" sz="1400" dirty="0">
                <a:solidFill>
                  <a:srgbClr val="FF6188"/>
                </a:solidFill>
                <a:latin typeface="Consolas" panose="020B0609020204030204" pitchFamily="49" charset="0"/>
              </a:rPr>
              <a:t>=</a:t>
            </a:r>
            <a:r>
              <a:rPr lang="en-US" sz="1400" dirty="0">
                <a:solidFill>
                  <a:srgbClr val="FCFCFA"/>
                </a:solidFill>
                <a:latin typeface="Consolas" panose="020B0609020204030204" pitchFamily="49" charset="0"/>
              </a:rPr>
              <a:t> </a:t>
            </a:r>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execute</a:t>
            </a:r>
            <a:r>
              <a:rPr lang="en-US" sz="1400" dirty="0">
                <a:solidFill>
                  <a:srgbClr val="939293"/>
                </a:solidFill>
                <a:latin typeface="Consolas" panose="020B0609020204030204" pitchFamily="49" charset="0"/>
              </a:rPr>
              <a:t>("</a:t>
            </a:r>
            <a:r>
              <a:rPr lang="en-US" sz="1400" dirty="0">
                <a:solidFill>
                  <a:srgbClr val="FFD866"/>
                </a:solidFill>
                <a:latin typeface="Consolas" panose="020B0609020204030204" pitchFamily="49" charset="0"/>
              </a:rPr>
              <a:t>SELECT * FROM users</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F6188"/>
                </a:solidFill>
                <a:latin typeface="Consolas" panose="020B0609020204030204" pitchFamily="49" charset="0"/>
              </a:rPr>
              <a:t>for</a:t>
            </a:r>
            <a:r>
              <a:rPr lang="en-US" sz="1400" dirty="0">
                <a:solidFill>
                  <a:srgbClr val="FCFCFA"/>
                </a:solidFill>
                <a:latin typeface="Consolas" panose="020B0609020204030204" pitchFamily="49" charset="0"/>
              </a:rPr>
              <a:t> row </a:t>
            </a:r>
            <a:r>
              <a:rPr lang="en-US" sz="1400" dirty="0">
                <a:solidFill>
                  <a:srgbClr val="FF6188"/>
                </a:solidFill>
                <a:latin typeface="Consolas" panose="020B0609020204030204" pitchFamily="49" charset="0"/>
              </a:rPr>
              <a:t>in</a:t>
            </a:r>
            <a:r>
              <a:rPr lang="en-US" sz="1400" dirty="0">
                <a:solidFill>
                  <a:srgbClr val="FCFCFA"/>
                </a:solidFill>
                <a:latin typeface="Consolas" panose="020B0609020204030204" pitchFamily="49" charset="0"/>
              </a:rPr>
              <a:t> cursor</a:t>
            </a:r>
            <a:r>
              <a:rPr lang="en-US" sz="1400" dirty="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a:p>
            <a:r>
              <a:rPr lang="en-US" sz="1400" dirty="0">
                <a:solidFill>
                  <a:srgbClr val="FCFCFA"/>
                </a:solidFill>
                <a:latin typeface="Consolas" panose="020B0609020204030204" pitchFamily="49" charset="0"/>
              </a:rPr>
              <a:t>    </a:t>
            </a:r>
            <a:r>
              <a:rPr lang="en-US" sz="1400" dirty="0">
                <a:solidFill>
                  <a:srgbClr val="A9DC76"/>
                </a:solidFill>
                <a:latin typeface="Consolas" panose="020B0609020204030204" pitchFamily="49" charset="0"/>
              </a:rPr>
              <a:t>print</a:t>
            </a:r>
            <a:r>
              <a:rPr lang="en-US" sz="1400" dirty="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row</a:t>
            </a:r>
            <a:r>
              <a:rPr lang="en-US" sz="1400" dirty="0" smtClean="0">
                <a:solidFill>
                  <a:srgbClr val="939293"/>
                </a:solidFill>
                <a:latin typeface="Consolas" panose="020B0609020204030204" pitchFamily="49" charset="0"/>
              </a:rPr>
              <a:t>)</a:t>
            </a:r>
            <a:r>
              <a:rPr lang="en-US" sz="1400" dirty="0">
                <a:solidFill>
                  <a:srgbClr val="FCFCFA"/>
                </a:solidFill>
                <a:latin typeface="Consolas" panose="020B0609020204030204" pitchFamily="49" charset="0"/>
              </a:rPr>
              <a:t/>
            </a:r>
            <a:br>
              <a:rPr lang="en-US" sz="1400" dirty="0">
                <a:solidFill>
                  <a:srgbClr val="FCFCFA"/>
                </a:solidFill>
                <a:latin typeface="Consolas" panose="020B0609020204030204" pitchFamily="49" charset="0"/>
              </a:rPr>
            </a:br>
            <a:r>
              <a:rPr lang="en-US" sz="1400" i="1" dirty="0">
                <a:solidFill>
                  <a:srgbClr val="727072"/>
                </a:solidFill>
                <a:latin typeface="Consolas" panose="020B0609020204030204" pitchFamily="49" charset="0"/>
              </a:rPr>
              <a:t># Close the connection</a:t>
            </a:r>
            <a:endParaRPr lang="en-US" sz="1400" dirty="0">
              <a:solidFill>
                <a:srgbClr val="FCFCFA"/>
              </a:solidFill>
              <a:latin typeface="Consolas" panose="020B0609020204030204" pitchFamily="49" charset="0"/>
            </a:endParaRPr>
          </a:p>
          <a:p>
            <a:r>
              <a:rPr lang="en-US" sz="1400" dirty="0" err="1">
                <a:solidFill>
                  <a:srgbClr val="FCFCFA"/>
                </a:solidFill>
                <a:latin typeface="Consolas" panose="020B0609020204030204" pitchFamily="49" charset="0"/>
              </a:rPr>
              <a:t>conn</a:t>
            </a:r>
            <a:r>
              <a:rPr lang="en-US" sz="1400" dirty="0" err="1">
                <a:solidFill>
                  <a:srgbClr val="939293"/>
                </a:solidFill>
                <a:latin typeface="Consolas" panose="020B0609020204030204" pitchFamily="49" charset="0"/>
              </a:rPr>
              <a:t>.</a:t>
            </a:r>
            <a:r>
              <a:rPr lang="en-US" sz="1400" dirty="0" err="1">
                <a:solidFill>
                  <a:srgbClr val="A9DC76"/>
                </a:solidFill>
                <a:latin typeface="Consolas" panose="020B0609020204030204" pitchFamily="49" charset="0"/>
              </a:rPr>
              <a:t>close</a:t>
            </a:r>
            <a:r>
              <a:rPr lang="en-US" sz="1400" dirty="0" smtClean="0">
                <a:solidFill>
                  <a:srgbClr val="939293"/>
                </a:solidFill>
                <a:latin typeface="Consolas" panose="020B0609020204030204" pitchFamily="49" charset="0"/>
              </a:rPr>
              <a:t>()</a:t>
            </a:r>
            <a:endParaRPr lang="en-US" sz="1400" dirty="0">
              <a:solidFill>
                <a:srgbClr val="FCFCFA"/>
              </a:solidFill>
              <a:latin typeface="Consolas" panose="020B0609020204030204" pitchFamily="49" charset="0"/>
            </a:endParaRPr>
          </a:p>
        </p:txBody>
      </p:sp>
    </p:spTree>
    <p:extLst>
      <p:ext uri="{BB962C8B-B14F-4D97-AF65-F5344CB8AC3E}">
        <p14:creationId xmlns:p14="http://schemas.microsoft.com/office/powerpoint/2010/main" val="1315274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1659429" cy="461665"/>
          </a:xfrm>
          <a:prstGeom prst="rect">
            <a:avLst/>
          </a:prstGeom>
        </p:spPr>
        <p:txBody>
          <a:bodyPr wrap="none">
            <a:spAutoFit/>
          </a:bodyPr>
          <a:lstStyle/>
          <a:p>
            <a:r>
              <a:rPr lang="en-US" sz="2400" dirty="0">
                <a:solidFill>
                  <a:schemeClr val="accent6"/>
                </a:solidFill>
                <a:latin typeface="Source Code Pro" panose="020B0509030403020204" pitchFamily="49" charset="0"/>
              </a:rPr>
              <a:t># CREATE</a:t>
            </a:r>
            <a:endParaRPr lang="en-US" sz="2400" dirty="0" smtClean="0">
              <a:solidFill>
                <a:schemeClr val="accent6"/>
              </a:solidFill>
              <a:latin typeface="Source Code Pro" panose="020B0509030403020204" pitchFamily="49" charset="0"/>
            </a:endParaRPr>
          </a:p>
        </p:txBody>
      </p:sp>
      <p:sp>
        <p:nvSpPr>
          <p:cNvPr id="4" name="Rectangle 3"/>
          <p:cNvSpPr/>
          <p:nvPr/>
        </p:nvSpPr>
        <p:spPr>
          <a:xfrm>
            <a:off x="574766" y="888274"/>
            <a:ext cx="11234057" cy="5760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p:cNvSpPr/>
          <p:nvPr/>
        </p:nvSpPr>
        <p:spPr>
          <a:xfrm>
            <a:off x="1180012" y="1637106"/>
            <a:ext cx="6096000" cy="4524315"/>
          </a:xfrm>
          <a:prstGeom prst="rect">
            <a:avLst/>
          </a:prstGeom>
        </p:spPr>
        <p:txBody>
          <a:bodyPr>
            <a:spAutoFit/>
          </a:bodyPr>
          <a:lstStyle/>
          <a:p>
            <a:r>
              <a:rPr lang="en-US" dirty="0">
                <a:solidFill>
                  <a:srgbClr val="FF6188"/>
                </a:solidFill>
                <a:latin typeface="Consolas" panose="020B0609020204030204" pitchFamily="49" charset="0"/>
              </a:rPr>
              <a:t>import</a:t>
            </a:r>
            <a:r>
              <a:rPr lang="en-US" dirty="0">
                <a:solidFill>
                  <a:srgbClr val="FCFCFA"/>
                </a:solidFill>
                <a:latin typeface="Consolas" panose="020B0609020204030204" pitchFamily="49" charset="0"/>
              </a:rPr>
              <a:t> sqlite3</a:t>
            </a: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Connect to a SQLite database</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conn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sqlite3</a:t>
            </a:r>
            <a:r>
              <a:rPr lang="en-US" dirty="0">
                <a:solidFill>
                  <a:srgbClr val="939293"/>
                </a:solidFill>
                <a:latin typeface="Consolas" panose="020B0609020204030204" pitchFamily="49" charset="0"/>
              </a:rPr>
              <a:t>.</a:t>
            </a:r>
            <a:r>
              <a:rPr lang="en-US" dirty="0">
                <a:solidFill>
                  <a:srgbClr val="A9DC76"/>
                </a:solidFill>
                <a:latin typeface="Consolas" panose="020B0609020204030204" pitchFamily="49" charset="0"/>
              </a:rPr>
              <a:t>connect</a:t>
            </a:r>
            <a:r>
              <a:rPr lang="en-US" dirty="0">
                <a:solidFill>
                  <a:srgbClr val="939293"/>
                </a:solidFill>
                <a:latin typeface="Consolas" panose="020B0609020204030204" pitchFamily="49" charset="0"/>
              </a:rPr>
              <a:t>('</a:t>
            </a:r>
            <a:r>
              <a:rPr lang="en-US" dirty="0" err="1">
                <a:solidFill>
                  <a:srgbClr val="FFD866"/>
                </a:solidFill>
                <a:latin typeface="Consolas" panose="020B0609020204030204" pitchFamily="49" charset="0"/>
              </a:rPr>
              <a:t>example.db</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Create a table</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CREATE TABLE IF NOT EXISTS products</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(id INTEGER PRIMARY KEY,</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name TEXT NOT NULL,</a:t>
            </a:r>
            <a:endParaRPr lang="en-US" dirty="0">
              <a:solidFill>
                <a:srgbClr val="FCFCFA"/>
              </a:solidFill>
              <a:latin typeface="Consolas" panose="020B0609020204030204" pitchFamily="49" charset="0"/>
            </a:endParaRPr>
          </a:p>
          <a:p>
            <a:r>
              <a:rPr lang="en-US" dirty="0">
                <a:solidFill>
                  <a:srgbClr val="FFD866"/>
                </a:solidFill>
                <a:latin typeface="Consolas" panose="020B0609020204030204" pitchFamily="49" charset="0"/>
              </a:rPr>
              <a:t>             price REAL NOT NULL)</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Close the connection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close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1275954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1290738" cy="461665"/>
          </a:xfrm>
          <a:prstGeom prst="rect">
            <a:avLst/>
          </a:prstGeom>
        </p:spPr>
        <p:txBody>
          <a:bodyPr wrap="none">
            <a:spAutoFit/>
          </a:bodyPr>
          <a:lstStyle/>
          <a:p>
            <a:r>
              <a:rPr lang="en-US" sz="2400" dirty="0">
                <a:solidFill>
                  <a:schemeClr val="accent6"/>
                </a:solidFill>
                <a:latin typeface="Source Code Pro" panose="020B0509030403020204" pitchFamily="49" charset="0"/>
              </a:rPr>
              <a:t># </a:t>
            </a:r>
            <a:r>
              <a:rPr lang="en-US" sz="2400" dirty="0" smtClean="0">
                <a:solidFill>
                  <a:schemeClr val="accent6"/>
                </a:solidFill>
                <a:latin typeface="Source Code Pro" panose="020B0509030403020204" pitchFamily="49" charset="0"/>
              </a:rPr>
              <a:t>DROP</a:t>
            </a:r>
          </a:p>
        </p:txBody>
      </p:sp>
      <p:sp>
        <p:nvSpPr>
          <p:cNvPr id="4" name="Rectangle 3"/>
          <p:cNvSpPr/>
          <p:nvPr/>
        </p:nvSpPr>
        <p:spPr>
          <a:xfrm>
            <a:off x="574766" y="888274"/>
            <a:ext cx="11234057" cy="5760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984068" y="2060474"/>
            <a:ext cx="6096000" cy="3416320"/>
          </a:xfrm>
          <a:prstGeom prst="rect">
            <a:avLst/>
          </a:prstGeom>
        </p:spPr>
        <p:txBody>
          <a:bodyPr>
            <a:spAutoFit/>
          </a:bodyPr>
          <a:lstStyle/>
          <a:p>
            <a:r>
              <a:rPr lang="en-US" dirty="0">
                <a:solidFill>
                  <a:srgbClr val="FF6188"/>
                </a:solidFill>
                <a:latin typeface="Consolas" panose="020B0609020204030204" pitchFamily="49" charset="0"/>
              </a:rPr>
              <a:t>import</a:t>
            </a:r>
            <a:r>
              <a:rPr lang="en-US" dirty="0">
                <a:solidFill>
                  <a:srgbClr val="FCFCFA"/>
                </a:solidFill>
                <a:latin typeface="Consolas" panose="020B0609020204030204" pitchFamily="49" charset="0"/>
              </a:rPr>
              <a:t> sqlite3</a:t>
            </a: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Connect to a SQLite database</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conn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sqlite3</a:t>
            </a:r>
            <a:r>
              <a:rPr lang="en-US" dirty="0">
                <a:solidFill>
                  <a:srgbClr val="939293"/>
                </a:solidFill>
                <a:latin typeface="Consolas" panose="020B0609020204030204" pitchFamily="49" charset="0"/>
              </a:rPr>
              <a:t>.</a:t>
            </a:r>
            <a:r>
              <a:rPr lang="en-US" dirty="0">
                <a:solidFill>
                  <a:srgbClr val="A9DC76"/>
                </a:solidFill>
                <a:latin typeface="Consolas" panose="020B0609020204030204" pitchFamily="49" charset="0"/>
              </a:rPr>
              <a:t>connect</a:t>
            </a:r>
            <a:r>
              <a:rPr lang="en-US" dirty="0">
                <a:solidFill>
                  <a:srgbClr val="939293"/>
                </a:solidFill>
                <a:latin typeface="Consolas" panose="020B0609020204030204" pitchFamily="49" charset="0"/>
              </a:rPr>
              <a:t>('</a:t>
            </a:r>
            <a:r>
              <a:rPr lang="en-US" dirty="0" err="1">
                <a:solidFill>
                  <a:srgbClr val="FFD866"/>
                </a:solidFill>
                <a:latin typeface="Consolas" panose="020B0609020204030204" pitchFamily="49" charset="0"/>
              </a:rPr>
              <a:t>example.db</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Drop a table</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DROP TABLE IF EXISTS products</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Close the connection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close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2652414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1475084" cy="461665"/>
          </a:xfrm>
          <a:prstGeom prst="rect">
            <a:avLst/>
          </a:prstGeom>
        </p:spPr>
        <p:txBody>
          <a:bodyPr wrap="none">
            <a:spAutoFit/>
          </a:bodyPr>
          <a:lstStyle/>
          <a:p>
            <a:r>
              <a:rPr lang="en-US" sz="2400" dirty="0">
                <a:solidFill>
                  <a:schemeClr val="accent6"/>
                </a:solidFill>
                <a:latin typeface="Source Code Pro" panose="020B0509030403020204" pitchFamily="49" charset="0"/>
              </a:rPr>
              <a:t># </a:t>
            </a:r>
            <a:r>
              <a:rPr lang="en-US" sz="2400" dirty="0" smtClean="0">
                <a:solidFill>
                  <a:schemeClr val="accent6"/>
                </a:solidFill>
                <a:latin typeface="Source Code Pro" panose="020B0509030403020204" pitchFamily="49" charset="0"/>
              </a:rPr>
              <a:t>ALTER</a:t>
            </a:r>
          </a:p>
        </p:txBody>
      </p:sp>
      <p:sp>
        <p:nvSpPr>
          <p:cNvPr id="4" name="Rectangle 3"/>
          <p:cNvSpPr/>
          <p:nvPr/>
        </p:nvSpPr>
        <p:spPr>
          <a:xfrm>
            <a:off x="574766" y="888274"/>
            <a:ext cx="11234057" cy="5760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p:cNvSpPr/>
          <p:nvPr/>
        </p:nvSpPr>
        <p:spPr>
          <a:xfrm>
            <a:off x="944880" y="2052604"/>
            <a:ext cx="6096000" cy="3693319"/>
          </a:xfrm>
          <a:prstGeom prst="rect">
            <a:avLst/>
          </a:prstGeom>
        </p:spPr>
        <p:txBody>
          <a:bodyPr>
            <a:spAutoFit/>
          </a:bodyPr>
          <a:lstStyle/>
          <a:p>
            <a:r>
              <a:rPr lang="en-US" dirty="0">
                <a:solidFill>
                  <a:srgbClr val="FF6188"/>
                </a:solidFill>
                <a:latin typeface="Consolas" panose="020B0609020204030204" pitchFamily="49" charset="0"/>
              </a:rPr>
              <a:t>import</a:t>
            </a:r>
            <a:r>
              <a:rPr lang="en-US" dirty="0">
                <a:solidFill>
                  <a:srgbClr val="FCFCFA"/>
                </a:solidFill>
                <a:latin typeface="Consolas" panose="020B0609020204030204" pitchFamily="49" charset="0"/>
              </a:rPr>
              <a:t> sqlite3</a:t>
            </a: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Connect to a SQLite database</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conn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sqlite3</a:t>
            </a:r>
            <a:r>
              <a:rPr lang="en-US" dirty="0">
                <a:solidFill>
                  <a:srgbClr val="939293"/>
                </a:solidFill>
                <a:latin typeface="Consolas" panose="020B0609020204030204" pitchFamily="49" charset="0"/>
              </a:rPr>
              <a:t>.</a:t>
            </a:r>
            <a:r>
              <a:rPr lang="en-US" dirty="0">
                <a:solidFill>
                  <a:srgbClr val="A9DC76"/>
                </a:solidFill>
                <a:latin typeface="Consolas" panose="020B0609020204030204" pitchFamily="49" charset="0"/>
              </a:rPr>
              <a:t>connect</a:t>
            </a:r>
            <a:r>
              <a:rPr lang="en-US" dirty="0">
                <a:solidFill>
                  <a:srgbClr val="939293"/>
                </a:solidFill>
                <a:latin typeface="Consolas" panose="020B0609020204030204" pitchFamily="49" charset="0"/>
              </a:rPr>
              <a:t>('</a:t>
            </a:r>
            <a:r>
              <a:rPr lang="en-US" dirty="0" err="1">
                <a:solidFill>
                  <a:srgbClr val="FFD866"/>
                </a:solidFill>
                <a:latin typeface="Consolas" panose="020B0609020204030204" pitchFamily="49" charset="0"/>
              </a:rPr>
              <a:t>example.db</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Add a new column to a table</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ALTER TABLE products ADD COLUMN description TEXT</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Close the connection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close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Tree>
    <p:extLst>
      <p:ext uri="{BB962C8B-B14F-4D97-AF65-F5344CB8AC3E}">
        <p14:creationId xmlns:p14="http://schemas.microsoft.com/office/powerpoint/2010/main" val="4094408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1475084" cy="461665"/>
          </a:xfrm>
          <a:prstGeom prst="rect">
            <a:avLst/>
          </a:prstGeom>
        </p:spPr>
        <p:txBody>
          <a:bodyPr wrap="none">
            <a:spAutoFit/>
          </a:bodyPr>
          <a:lstStyle/>
          <a:p>
            <a:r>
              <a:rPr lang="en-US" sz="2400" dirty="0">
                <a:solidFill>
                  <a:schemeClr val="accent6"/>
                </a:solidFill>
                <a:latin typeface="Source Code Pro" panose="020B0509030403020204" pitchFamily="49" charset="0"/>
              </a:rPr>
              <a:t># WHERE</a:t>
            </a:r>
            <a:endParaRPr lang="en-US" sz="2400" dirty="0" smtClean="0">
              <a:solidFill>
                <a:schemeClr val="accent6"/>
              </a:solidFill>
              <a:latin typeface="Source Code Pro" panose="020B0509030403020204" pitchFamily="49" charset="0"/>
            </a:endParaRPr>
          </a:p>
        </p:txBody>
      </p:sp>
      <p:sp>
        <p:nvSpPr>
          <p:cNvPr id="4" name="Rectangle 3"/>
          <p:cNvSpPr/>
          <p:nvPr/>
        </p:nvSpPr>
        <p:spPr>
          <a:xfrm>
            <a:off x="574766" y="888274"/>
            <a:ext cx="11234057" cy="5760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075509" y="1840919"/>
            <a:ext cx="6096000" cy="4247317"/>
          </a:xfrm>
          <a:prstGeom prst="rect">
            <a:avLst/>
          </a:prstGeom>
        </p:spPr>
        <p:txBody>
          <a:bodyPr>
            <a:spAutoFit/>
          </a:bodyPr>
          <a:lstStyle/>
          <a:p>
            <a:r>
              <a:rPr lang="en-US" dirty="0">
                <a:solidFill>
                  <a:srgbClr val="FF6188"/>
                </a:solidFill>
                <a:latin typeface="Consolas" panose="020B0609020204030204" pitchFamily="49" charset="0"/>
              </a:rPr>
              <a:t>import</a:t>
            </a:r>
            <a:r>
              <a:rPr lang="en-US" dirty="0">
                <a:solidFill>
                  <a:srgbClr val="FCFCFA"/>
                </a:solidFill>
                <a:latin typeface="Consolas" panose="020B0609020204030204" pitchFamily="49" charset="0"/>
              </a:rPr>
              <a:t> sqlite3</a:t>
            </a: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Connect to a SQLite database</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conn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sqlite3</a:t>
            </a:r>
            <a:r>
              <a:rPr lang="en-US" dirty="0">
                <a:solidFill>
                  <a:srgbClr val="939293"/>
                </a:solidFill>
                <a:latin typeface="Consolas" panose="020B0609020204030204" pitchFamily="49" charset="0"/>
              </a:rPr>
              <a:t>.</a:t>
            </a:r>
            <a:r>
              <a:rPr lang="en-US" dirty="0">
                <a:solidFill>
                  <a:srgbClr val="A9DC76"/>
                </a:solidFill>
                <a:latin typeface="Consolas" panose="020B0609020204030204" pitchFamily="49" charset="0"/>
              </a:rPr>
              <a:t>connect</a:t>
            </a:r>
            <a:r>
              <a:rPr lang="en-US" dirty="0">
                <a:solidFill>
                  <a:srgbClr val="939293"/>
                </a:solidFill>
                <a:latin typeface="Consolas" panose="020B0609020204030204" pitchFamily="49" charset="0"/>
              </a:rPr>
              <a:t>('</a:t>
            </a:r>
            <a:r>
              <a:rPr lang="en-US" dirty="0" err="1">
                <a:solidFill>
                  <a:srgbClr val="FFD866"/>
                </a:solidFill>
                <a:latin typeface="Consolas" panose="020B0609020204030204" pitchFamily="49" charset="0"/>
              </a:rPr>
              <a:t>example.db</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Select rows that meet a condition</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cursor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a:t>
            </a:r>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SELECT * FROM products WHERE price &gt; 10.0</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F6188"/>
                </a:solidFill>
                <a:latin typeface="Consolas" panose="020B0609020204030204" pitchFamily="49" charset="0"/>
              </a:rPr>
              <a:t>for</a:t>
            </a:r>
            <a:r>
              <a:rPr lang="en-US" dirty="0">
                <a:solidFill>
                  <a:srgbClr val="FCFCFA"/>
                </a:solidFill>
                <a:latin typeface="Consolas" panose="020B0609020204030204" pitchFamily="49" charset="0"/>
              </a:rPr>
              <a:t> row </a:t>
            </a:r>
            <a:r>
              <a:rPr lang="en-US" dirty="0">
                <a:solidFill>
                  <a:srgbClr val="FF6188"/>
                </a:solidFill>
                <a:latin typeface="Consolas" panose="020B0609020204030204" pitchFamily="49" charset="0"/>
              </a:rPr>
              <a:t>in</a:t>
            </a:r>
            <a:r>
              <a:rPr lang="en-US" dirty="0">
                <a:solidFill>
                  <a:srgbClr val="FCFCFA"/>
                </a:solidFill>
                <a:latin typeface="Consolas" panose="020B0609020204030204" pitchFamily="49" charset="0"/>
              </a:rPr>
              <a:t> cursor</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t>
            </a:r>
            <a:r>
              <a:rPr lang="en-US" dirty="0">
                <a:solidFill>
                  <a:srgbClr val="A9DC76"/>
                </a:solidFill>
                <a:latin typeface="Consolas" panose="020B0609020204030204" pitchFamily="49" charset="0"/>
              </a:rPr>
              <a:t>print</a:t>
            </a:r>
            <a:r>
              <a:rPr lang="en-US" dirty="0">
                <a:solidFill>
                  <a:srgbClr val="939293"/>
                </a:solidFill>
                <a:latin typeface="Consolas" panose="020B0609020204030204" pitchFamily="49" charset="0"/>
              </a:rPr>
              <a:t>(</a:t>
            </a:r>
            <a:r>
              <a:rPr lang="en-US" dirty="0">
                <a:solidFill>
                  <a:srgbClr val="FCFCFA"/>
                </a:solidFill>
                <a:latin typeface="Consolas" panose="020B0609020204030204" pitchFamily="49" charset="0"/>
              </a:rPr>
              <a:t>row</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Close the connection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close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
        <p:nvSpPr>
          <p:cNvPr id="5" name="Rectangle 4"/>
          <p:cNvSpPr/>
          <p:nvPr/>
        </p:nvSpPr>
        <p:spPr>
          <a:xfrm>
            <a:off x="2643051" y="231992"/>
            <a:ext cx="8865326" cy="646331"/>
          </a:xfrm>
          <a:prstGeom prst="rect">
            <a:avLst/>
          </a:prstGeom>
        </p:spPr>
        <p:txBody>
          <a:bodyPr wrap="square">
            <a:spAutoFit/>
          </a:bodyPr>
          <a:lstStyle/>
          <a:p>
            <a:r>
              <a:rPr lang="en-US" dirty="0"/>
              <a:t>This example selects all rows from the "products" table where the "price" column is greater than 10.0.</a:t>
            </a:r>
          </a:p>
        </p:txBody>
      </p:sp>
    </p:spTree>
    <p:extLst>
      <p:ext uri="{BB962C8B-B14F-4D97-AF65-F5344CB8AC3E}">
        <p14:creationId xmlns:p14="http://schemas.microsoft.com/office/powerpoint/2010/main" val="4199617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2028119" cy="461665"/>
          </a:xfrm>
          <a:prstGeom prst="rect">
            <a:avLst/>
          </a:prstGeom>
        </p:spPr>
        <p:txBody>
          <a:bodyPr wrap="none">
            <a:spAutoFit/>
          </a:bodyPr>
          <a:lstStyle/>
          <a:p>
            <a:r>
              <a:rPr lang="en-US" sz="2400" dirty="0">
                <a:solidFill>
                  <a:schemeClr val="accent6"/>
                </a:solidFill>
                <a:latin typeface="Source Code Pro" panose="020B0509030403020204" pitchFamily="49" charset="0"/>
              </a:rPr>
              <a:t># ORDER BY</a:t>
            </a:r>
            <a:endParaRPr lang="en-US" sz="2400" dirty="0" smtClean="0">
              <a:solidFill>
                <a:schemeClr val="accent6"/>
              </a:solidFill>
              <a:latin typeface="Source Code Pro" panose="020B0509030403020204" pitchFamily="49" charset="0"/>
            </a:endParaRPr>
          </a:p>
        </p:txBody>
      </p:sp>
      <p:sp>
        <p:nvSpPr>
          <p:cNvPr id="4" name="Rectangle 3"/>
          <p:cNvSpPr/>
          <p:nvPr/>
        </p:nvSpPr>
        <p:spPr>
          <a:xfrm>
            <a:off x="574766" y="888274"/>
            <a:ext cx="11234057" cy="5760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p:cNvSpPr/>
          <p:nvPr/>
        </p:nvSpPr>
        <p:spPr>
          <a:xfrm>
            <a:off x="1166949" y="1827856"/>
            <a:ext cx="6096000" cy="4247317"/>
          </a:xfrm>
          <a:prstGeom prst="rect">
            <a:avLst/>
          </a:prstGeom>
        </p:spPr>
        <p:txBody>
          <a:bodyPr>
            <a:spAutoFit/>
          </a:bodyPr>
          <a:lstStyle/>
          <a:p>
            <a:r>
              <a:rPr lang="en-US" dirty="0">
                <a:solidFill>
                  <a:srgbClr val="FF6188"/>
                </a:solidFill>
                <a:latin typeface="Consolas" panose="020B0609020204030204" pitchFamily="49" charset="0"/>
              </a:rPr>
              <a:t>import</a:t>
            </a:r>
            <a:r>
              <a:rPr lang="en-US" dirty="0">
                <a:solidFill>
                  <a:srgbClr val="FCFCFA"/>
                </a:solidFill>
                <a:latin typeface="Consolas" panose="020B0609020204030204" pitchFamily="49" charset="0"/>
              </a:rPr>
              <a:t> sqlite3</a:t>
            </a: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Connect to a SQLite database</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conn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sqlite3</a:t>
            </a:r>
            <a:r>
              <a:rPr lang="en-US" dirty="0">
                <a:solidFill>
                  <a:srgbClr val="939293"/>
                </a:solidFill>
                <a:latin typeface="Consolas" panose="020B0609020204030204" pitchFamily="49" charset="0"/>
              </a:rPr>
              <a:t>.</a:t>
            </a:r>
            <a:r>
              <a:rPr lang="en-US" dirty="0">
                <a:solidFill>
                  <a:srgbClr val="A9DC76"/>
                </a:solidFill>
                <a:latin typeface="Consolas" panose="020B0609020204030204" pitchFamily="49" charset="0"/>
              </a:rPr>
              <a:t>connect</a:t>
            </a:r>
            <a:r>
              <a:rPr lang="en-US" dirty="0">
                <a:solidFill>
                  <a:srgbClr val="939293"/>
                </a:solidFill>
                <a:latin typeface="Consolas" panose="020B0609020204030204" pitchFamily="49" charset="0"/>
              </a:rPr>
              <a:t>('</a:t>
            </a:r>
            <a:r>
              <a:rPr lang="en-US" dirty="0" err="1">
                <a:solidFill>
                  <a:srgbClr val="FFD866"/>
                </a:solidFill>
                <a:latin typeface="Consolas" panose="020B0609020204030204" pitchFamily="49" charset="0"/>
              </a:rPr>
              <a:t>example.db</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Select rows and order them by a column</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cursor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a:t>
            </a:r>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SELECT * FROM products ORDER BY name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F6188"/>
                </a:solidFill>
                <a:latin typeface="Consolas" panose="020B0609020204030204" pitchFamily="49" charset="0"/>
              </a:rPr>
              <a:t>for</a:t>
            </a:r>
            <a:r>
              <a:rPr lang="en-US" dirty="0">
                <a:solidFill>
                  <a:srgbClr val="FCFCFA"/>
                </a:solidFill>
                <a:latin typeface="Consolas" panose="020B0609020204030204" pitchFamily="49" charset="0"/>
              </a:rPr>
              <a:t> row </a:t>
            </a:r>
            <a:r>
              <a:rPr lang="en-US" dirty="0">
                <a:solidFill>
                  <a:srgbClr val="FF6188"/>
                </a:solidFill>
                <a:latin typeface="Consolas" panose="020B0609020204030204" pitchFamily="49" charset="0"/>
              </a:rPr>
              <a:t>in</a:t>
            </a:r>
            <a:r>
              <a:rPr lang="en-US" dirty="0">
                <a:solidFill>
                  <a:srgbClr val="FCFCFA"/>
                </a:solidFill>
                <a:latin typeface="Consolas" panose="020B0609020204030204" pitchFamily="49" charset="0"/>
              </a:rPr>
              <a:t> cursor</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t>
            </a:r>
            <a:r>
              <a:rPr lang="en-US" dirty="0">
                <a:solidFill>
                  <a:srgbClr val="A9DC76"/>
                </a:solidFill>
                <a:latin typeface="Consolas" panose="020B0609020204030204" pitchFamily="49" charset="0"/>
              </a:rPr>
              <a:t>print</a:t>
            </a:r>
            <a:r>
              <a:rPr lang="en-US" dirty="0">
                <a:solidFill>
                  <a:srgbClr val="939293"/>
                </a:solidFill>
                <a:latin typeface="Consolas" panose="020B0609020204030204" pitchFamily="49" charset="0"/>
              </a:rPr>
              <a:t>(</a:t>
            </a:r>
            <a:r>
              <a:rPr lang="en-US" dirty="0">
                <a:solidFill>
                  <a:srgbClr val="FCFCFA"/>
                </a:solidFill>
                <a:latin typeface="Consolas" panose="020B0609020204030204" pitchFamily="49" charset="0"/>
              </a:rPr>
              <a:t>row</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Close the connection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close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
        <p:nvSpPr>
          <p:cNvPr id="5" name="Rectangle 4"/>
          <p:cNvSpPr/>
          <p:nvPr/>
        </p:nvSpPr>
        <p:spPr>
          <a:xfrm>
            <a:off x="3661955" y="241943"/>
            <a:ext cx="8146868" cy="646331"/>
          </a:xfrm>
          <a:prstGeom prst="rect">
            <a:avLst/>
          </a:prstGeom>
        </p:spPr>
        <p:txBody>
          <a:bodyPr wrap="square">
            <a:spAutoFit/>
          </a:bodyPr>
          <a:lstStyle/>
          <a:p>
            <a:r>
              <a:rPr lang="en-US" dirty="0"/>
              <a:t>This example selects all rows from the "products" table and orders them by the "name" column.</a:t>
            </a:r>
          </a:p>
        </p:txBody>
      </p:sp>
    </p:spTree>
    <p:extLst>
      <p:ext uri="{BB962C8B-B14F-4D97-AF65-F5344CB8AC3E}">
        <p14:creationId xmlns:p14="http://schemas.microsoft.com/office/powerpoint/2010/main" val="966663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2028119" cy="461665"/>
          </a:xfrm>
          <a:prstGeom prst="rect">
            <a:avLst/>
          </a:prstGeom>
        </p:spPr>
        <p:txBody>
          <a:bodyPr wrap="none">
            <a:spAutoFit/>
          </a:bodyPr>
          <a:lstStyle/>
          <a:p>
            <a:r>
              <a:rPr lang="en-US" sz="2400" dirty="0">
                <a:solidFill>
                  <a:schemeClr val="accent6"/>
                </a:solidFill>
                <a:latin typeface="Source Code Pro" panose="020B0509030403020204" pitchFamily="49" charset="0"/>
              </a:rPr>
              <a:t># </a:t>
            </a:r>
            <a:r>
              <a:rPr lang="en-US" sz="2400" dirty="0" smtClean="0">
                <a:solidFill>
                  <a:schemeClr val="accent6"/>
                </a:solidFill>
                <a:latin typeface="Source Code Pro" panose="020B0509030403020204" pitchFamily="49" charset="0"/>
              </a:rPr>
              <a:t>GROUP </a:t>
            </a:r>
            <a:r>
              <a:rPr lang="en-US" sz="2400" dirty="0">
                <a:solidFill>
                  <a:schemeClr val="accent6"/>
                </a:solidFill>
                <a:latin typeface="Source Code Pro" panose="020B0509030403020204" pitchFamily="49" charset="0"/>
              </a:rPr>
              <a:t>BY</a:t>
            </a:r>
            <a:endParaRPr lang="en-US" sz="2400" dirty="0" smtClean="0">
              <a:solidFill>
                <a:schemeClr val="accent6"/>
              </a:solidFill>
              <a:latin typeface="Source Code Pro" panose="020B0509030403020204" pitchFamily="49" charset="0"/>
            </a:endParaRPr>
          </a:p>
        </p:txBody>
      </p:sp>
      <p:sp>
        <p:nvSpPr>
          <p:cNvPr id="4" name="Rectangle 3"/>
          <p:cNvSpPr/>
          <p:nvPr/>
        </p:nvSpPr>
        <p:spPr>
          <a:xfrm>
            <a:off x="574766" y="888274"/>
            <a:ext cx="11234057" cy="5760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997131" y="1833049"/>
            <a:ext cx="8982891" cy="4247317"/>
          </a:xfrm>
          <a:prstGeom prst="rect">
            <a:avLst/>
          </a:prstGeom>
        </p:spPr>
        <p:txBody>
          <a:bodyPr wrap="square">
            <a:spAutoFit/>
          </a:bodyPr>
          <a:lstStyle/>
          <a:p>
            <a:r>
              <a:rPr lang="en-US" dirty="0">
                <a:solidFill>
                  <a:srgbClr val="FF6188"/>
                </a:solidFill>
                <a:latin typeface="Consolas" panose="020B0609020204030204" pitchFamily="49" charset="0"/>
              </a:rPr>
              <a:t>import</a:t>
            </a:r>
            <a:r>
              <a:rPr lang="en-US" dirty="0">
                <a:solidFill>
                  <a:srgbClr val="FCFCFA"/>
                </a:solidFill>
                <a:latin typeface="Consolas" panose="020B0609020204030204" pitchFamily="49" charset="0"/>
              </a:rPr>
              <a:t> sqlite3</a:t>
            </a: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Connect to a SQLite database</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conn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sqlite3</a:t>
            </a:r>
            <a:r>
              <a:rPr lang="en-US" dirty="0">
                <a:solidFill>
                  <a:srgbClr val="939293"/>
                </a:solidFill>
                <a:latin typeface="Consolas" panose="020B0609020204030204" pitchFamily="49" charset="0"/>
              </a:rPr>
              <a:t>.</a:t>
            </a:r>
            <a:r>
              <a:rPr lang="en-US" dirty="0">
                <a:solidFill>
                  <a:srgbClr val="A9DC76"/>
                </a:solidFill>
                <a:latin typeface="Consolas" panose="020B0609020204030204" pitchFamily="49" charset="0"/>
              </a:rPr>
              <a:t>connect</a:t>
            </a:r>
            <a:r>
              <a:rPr lang="en-US" dirty="0">
                <a:solidFill>
                  <a:srgbClr val="939293"/>
                </a:solidFill>
                <a:latin typeface="Consolas" panose="020B0609020204030204" pitchFamily="49" charset="0"/>
              </a:rPr>
              <a:t>('</a:t>
            </a:r>
            <a:r>
              <a:rPr lang="en-US" dirty="0" err="1">
                <a:solidFill>
                  <a:srgbClr val="FFD866"/>
                </a:solidFill>
                <a:latin typeface="Consolas" panose="020B0609020204030204" pitchFamily="49" charset="0"/>
              </a:rPr>
              <a:t>example.db</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Group rows by a column and return the count of each group</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cursor </a:t>
            </a:r>
            <a:r>
              <a:rPr lang="en-US" dirty="0">
                <a:solidFill>
                  <a:srgbClr val="FF6188"/>
                </a:solidFill>
                <a:latin typeface="Consolas" panose="020B0609020204030204" pitchFamily="49" charset="0"/>
              </a:rPr>
              <a:t>=</a:t>
            </a:r>
            <a:r>
              <a:rPr lang="en-US" dirty="0">
                <a:solidFill>
                  <a:srgbClr val="FCFCFA"/>
                </a:solidFill>
                <a:latin typeface="Consolas" panose="020B0609020204030204" pitchFamily="49" charset="0"/>
              </a:rPr>
              <a:t> </a:t>
            </a:r>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execute</a:t>
            </a:r>
            <a:r>
              <a:rPr lang="en-US" dirty="0">
                <a:solidFill>
                  <a:srgbClr val="939293"/>
                </a:solidFill>
                <a:latin typeface="Consolas" panose="020B0609020204030204" pitchFamily="49" charset="0"/>
              </a:rPr>
              <a:t>("</a:t>
            </a:r>
            <a:r>
              <a:rPr lang="en-US" dirty="0">
                <a:solidFill>
                  <a:srgbClr val="FFD866"/>
                </a:solidFill>
                <a:latin typeface="Consolas" panose="020B0609020204030204" pitchFamily="49" charset="0"/>
              </a:rPr>
              <a:t>SELECT name, COUNT(*) FROM products GROUP BY name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F6188"/>
                </a:solidFill>
                <a:latin typeface="Consolas" panose="020B0609020204030204" pitchFamily="49" charset="0"/>
              </a:rPr>
              <a:t>for</a:t>
            </a:r>
            <a:r>
              <a:rPr lang="en-US" dirty="0">
                <a:solidFill>
                  <a:srgbClr val="FCFCFA"/>
                </a:solidFill>
                <a:latin typeface="Consolas" panose="020B0609020204030204" pitchFamily="49" charset="0"/>
              </a:rPr>
              <a:t> row </a:t>
            </a:r>
            <a:r>
              <a:rPr lang="en-US" dirty="0">
                <a:solidFill>
                  <a:srgbClr val="FF6188"/>
                </a:solidFill>
                <a:latin typeface="Consolas" panose="020B0609020204030204" pitchFamily="49" charset="0"/>
              </a:rPr>
              <a:t>in</a:t>
            </a:r>
            <a:r>
              <a:rPr lang="en-US" dirty="0">
                <a:solidFill>
                  <a:srgbClr val="FCFCFA"/>
                </a:solidFill>
                <a:latin typeface="Consolas" panose="020B0609020204030204" pitchFamily="49" charset="0"/>
              </a:rPr>
              <a:t> cursor</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t>
            </a:r>
            <a:r>
              <a:rPr lang="en-US" dirty="0">
                <a:solidFill>
                  <a:srgbClr val="A9DC76"/>
                </a:solidFill>
                <a:latin typeface="Consolas" panose="020B0609020204030204" pitchFamily="49" charset="0"/>
              </a:rPr>
              <a:t>print</a:t>
            </a:r>
            <a:r>
              <a:rPr lang="en-US" dirty="0">
                <a:solidFill>
                  <a:srgbClr val="939293"/>
                </a:solidFill>
                <a:latin typeface="Consolas" panose="020B0609020204030204" pitchFamily="49" charset="0"/>
              </a:rPr>
              <a:t>(</a:t>
            </a:r>
            <a:r>
              <a:rPr lang="en-US" dirty="0">
                <a:solidFill>
                  <a:srgbClr val="FCFCFA"/>
                </a:solidFill>
                <a:latin typeface="Consolas" panose="020B0609020204030204" pitchFamily="49" charset="0"/>
              </a:rPr>
              <a:t>row</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r>
              <a:rPr lang="en-US" i="1" dirty="0">
                <a:solidFill>
                  <a:srgbClr val="727072"/>
                </a:solidFill>
                <a:latin typeface="Consolas" panose="020B0609020204030204" pitchFamily="49" charset="0"/>
              </a:rPr>
              <a:t># Close the connection</a:t>
            </a:r>
            <a:endParaRPr lang="en-US" dirty="0">
              <a:solidFill>
                <a:srgbClr val="FCFCFA"/>
              </a:solidFill>
              <a:latin typeface="Consolas" panose="020B0609020204030204" pitchFamily="49" charset="0"/>
            </a:endParaRPr>
          </a:p>
          <a:p>
            <a:r>
              <a:rPr lang="en-US" dirty="0" err="1">
                <a:solidFill>
                  <a:srgbClr val="FCFCFA"/>
                </a:solidFill>
                <a:latin typeface="Consolas" panose="020B0609020204030204" pitchFamily="49" charset="0"/>
              </a:rPr>
              <a:t>conn</a:t>
            </a:r>
            <a:r>
              <a:rPr lang="en-US" dirty="0" err="1">
                <a:solidFill>
                  <a:srgbClr val="939293"/>
                </a:solidFill>
                <a:latin typeface="Consolas" panose="020B0609020204030204" pitchFamily="49" charset="0"/>
              </a:rPr>
              <a:t>.</a:t>
            </a:r>
            <a:r>
              <a:rPr lang="en-US" dirty="0" err="1">
                <a:solidFill>
                  <a:srgbClr val="A9DC76"/>
                </a:solidFill>
                <a:latin typeface="Consolas" panose="020B0609020204030204" pitchFamily="49" charset="0"/>
              </a:rPr>
              <a:t>close</a:t>
            </a:r>
            <a:r>
              <a:rPr lang="en-US" dirty="0">
                <a:solidFill>
                  <a:srgbClr val="939293"/>
                </a:solidFill>
                <a:latin typeface="Consolas" panose="020B0609020204030204" pitchFamily="49" charset="0"/>
              </a:rPr>
              <a:t>()</a:t>
            </a:r>
            <a:endParaRPr lang="en-US" dirty="0">
              <a:solidFill>
                <a:srgbClr val="FCFCFA"/>
              </a:solidFill>
              <a:latin typeface="Consolas" panose="020B0609020204030204" pitchFamily="49" charset="0"/>
            </a:endParaRPr>
          </a:p>
          <a:p>
            <a:r>
              <a:rPr lang="en-US" dirty="0">
                <a:solidFill>
                  <a:srgbClr val="FCFCFA"/>
                </a:solidFill>
                <a:latin typeface="Consolas" panose="020B0609020204030204" pitchFamily="49" charset="0"/>
              </a:rPr>
              <a:t/>
            </a:r>
            <a:br>
              <a:rPr lang="en-US" dirty="0">
                <a:solidFill>
                  <a:srgbClr val="FCFCFA"/>
                </a:solidFill>
                <a:latin typeface="Consolas" panose="020B0609020204030204" pitchFamily="49" charset="0"/>
              </a:rPr>
            </a:br>
            <a:endParaRPr lang="en-US" b="0" dirty="0">
              <a:solidFill>
                <a:srgbClr val="FCFCFA"/>
              </a:solidFill>
              <a:effectLst/>
              <a:latin typeface="Consolas" panose="020B0609020204030204" pitchFamily="49" charset="0"/>
            </a:endParaRPr>
          </a:p>
        </p:txBody>
      </p:sp>
      <p:sp>
        <p:nvSpPr>
          <p:cNvPr id="5" name="Rectangle 4"/>
          <p:cNvSpPr/>
          <p:nvPr/>
        </p:nvSpPr>
        <p:spPr>
          <a:xfrm>
            <a:off x="3061063" y="319646"/>
            <a:ext cx="8747760" cy="523220"/>
          </a:xfrm>
          <a:prstGeom prst="rect">
            <a:avLst/>
          </a:prstGeom>
        </p:spPr>
        <p:txBody>
          <a:bodyPr wrap="square">
            <a:spAutoFit/>
          </a:bodyPr>
          <a:lstStyle/>
          <a:p>
            <a:r>
              <a:rPr lang="en-US" sz="1400" dirty="0">
                <a:latin typeface="Source Code Pro" panose="020B0509030403020204" pitchFamily="49" charset="0"/>
              </a:rPr>
              <a:t>This example selects all rows from the "products" table, groups them by the "name" column, and returns the count of each group.</a:t>
            </a:r>
          </a:p>
        </p:txBody>
      </p:sp>
    </p:spTree>
    <p:extLst>
      <p:ext uri="{BB962C8B-B14F-4D97-AF65-F5344CB8AC3E}">
        <p14:creationId xmlns:p14="http://schemas.microsoft.com/office/powerpoint/2010/main" val="1887640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1290738" cy="461665"/>
          </a:xfrm>
          <a:prstGeom prst="rect">
            <a:avLst/>
          </a:prstGeom>
        </p:spPr>
        <p:txBody>
          <a:bodyPr wrap="none">
            <a:spAutoFit/>
          </a:bodyPr>
          <a:lstStyle/>
          <a:p>
            <a:r>
              <a:rPr lang="en-US" sz="2400" dirty="0">
                <a:solidFill>
                  <a:schemeClr val="accent6"/>
                </a:solidFill>
                <a:latin typeface="Source Code Pro" panose="020B0509030403020204" pitchFamily="49" charset="0"/>
              </a:rPr>
              <a:t># JOIN</a:t>
            </a:r>
            <a:endParaRPr lang="en-US" sz="2400" dirty="0" smtClean="0">
              <a:solidFill>
                <a:schemeClr val="accent6"/>
              </a:solidFill>
              <a:latin typeface="Source Code Pro" panose="020B0509030403020204" pitchFamily="49" charset="0"/>
            </a:endParaRPr>
          </a:p>
        </p:txBody>
      </p:sp>
      <p:sp>
        <p:nvSpPr>
          <p:cNvPr id="4" name="Rectangle 3"/>
          <p:cNvSpPr/>
          <p:nvPr/>
        </p:nvSpPr>
        <p:spPr>
          <a:xfrm>
            <a:off x="574766" y="888274"/>
            <a:ext cx="11234057" cy="57607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p:cNvSpPr/>
          <p:nvPr/>
        </p:nvSpPr>
        <p:spPr>
          <a:xfrm>
            <a:off x="574766" y="894792"/>
            <a:ext cx="10972800" cy="6247864"/>
          </a:xfrm>
          <a:prstGeom prst="rect">
            <a:avLst/>
          </a:prstGeom>
        </p:spPr>
        <p:txBody>
          <a:bodyPr wrap="square">
            <a:spAutoFit/>
          </a:bodyPr>
          <a:lstStyle/>
          <a:p>
            <a:r>
              <a:rPr lang="en-US" sz="1600" dirty="0">
                <a:solidFill>
                  <a:srgbClr val="FF6188"/>
                </a:solidFill>
                <a:latin typeface="Consolas" panose="020B0609020204030204" pitchFamily="49" charset="0"/>
              </a:rPr>
              <a:t>import</a:t>
            </a:r>
            <a:r>
              <a:rPr lang="en-US" sz="1600" dirty="0">
                <a:solidFill>
                  <a:srgbClr val="FCFCFA"/>
                </a:solidFill>
                <a:latin typeface="Consolas" panose="020B0609020204030204" pitchFamily="49" charset="0"/>
              </a:rPr>
              <a:t> sqlite3</a:t>
            </a:r>
          </a:p>
          <a:p>
            <a:r>
              <a:rPr lang="en-US" sz="1600" dirty="0">
                <a:solidFill>
                  <a:srgbClr val="FCFCFA"/>
                </a:solidFill>
                <a:latin typeface="Consolas" panose="020B0609020204030204" pitchFamily="49" charset="0"/>
              </a:rPr>
              <a:t/>
            </a:r>
            <a:br>
              <a:rPr lang="en-US" sz="1600" dirty="0">
                <a:solidFill>
                  <a:srgbClr val="FCFCFA"/>
                </a:solidFill>
                <a:latin typeface="Consolas" panose="020B0609020204030204" pitchFamily="49" charset="0"/>
              </a:rPr>
            </a:br>
            <a:r>
              <a:rPr lang="en-US" sz="1600" i="1" dirty="0">
                <a:solidFill>
                  <a:srgbClr val="727072"/>
                </a:solidFill>
                <a:latin typeface="Consolas" panose="020B0609020204030204" pitchFamily="49" charset="0"/>
              </a:rPr>
              <a:t># Connect to a SQLite database</a:t>
            </a:r>
            <a:endParaRPr lang="en-US" sz="1600" dirty="0">
              <a:solidFill>
                <a:srgbClr val="FCFCFA"/>
              </a:solidFill>
              <a:latin typeface="Consolas" panose="020B0609020204030204" pitchFamily="49" charset="0"/>
            </a:endParaRPr>
          </a:p>
          <a:p>
            <a:r>
              <a:rPr lang="en-US" sz="1600" dirty="0">
                <a:solidFill>
                  <a:srgbClr val="FCFCFA"/>
                </a:solidFill>
                <a:latin typeface="Consolas" panose="020B0609020204030204" pitchFamily="49" charset="0"/>
              </a:rPr>
              <a:t>conn </a:t>
            </a:r>
            <a:r>
              <a:rPr lang="en-US" sz="1600" dirty="0">
                <a:solidFill>
                  <a:srgbClr val="FF6188"/>
                </a:solidFill>
                <a:latin typeface="Consolas" panose="020B0609020204030204" pitchFamily="49" charset="0"/>
              </a:rPr>
              <a:t>=</a:t>
            </a:r>
            <a:r>
              <a:rPr lang="en-US" sz="1600" dirty="0">
                <a:solidFill>
                  <a:srgbClr val="FCFCFA"/>
                </a:solidFill>
                <a:latin typeface="Consolas" panose="020B0609020204030204" pitchFamily="49" charset="0"/>
              </a:rPr>
              <a:t> sqlite3</a:t>
            </a:r>
            <a:r>
              <a:rPr lang="en-US" sz="1600" dirty="0">
                <a:solidFill>
                  <a:srgbClr val="939293"/>
                </a:solidFill>
                <a:latin typeface="Consolas" panose="020B0609020204030204" pitchFamily="49" charset="0"/>
              </a:rPr>
              <a:t>.</a:t>
            </a:r>
            <a:r>
              <a:rPr lang="en-US" sz="1600" dirty="0">
                <a:solidFill>
                  <a:srgbClr val="A9DC76"/>
                </a:solidFill>
                <a:latin typeface="Consolas" panose="020B0609020204030204" pitchFamily="49" charset="0"/>
              </a:rPr>
              <a:t>connect</a:t>
            </a:r>
            <a:r>
              <a:rPr lang="en-US" sz="1600" dirty="0">
                <a:solidFill>
                  <a:srgbClr val="939293"/>
                </a:solidFill>
                <a:latin typeface="Consolas" panose="020B0609020204030204" pitchFamily="49" charset="0"/>
              </a:rPr>
              <a:t>('</a:t>
            </a:r>
            <a:r>
              <a:rPr lang="en-US" sz="1600" dirty="0" err="1">
                <a:solidFill>
                  <a:srgbClr val="FFD866"/>
                </a:solidFill>
                <a:latin typeface="Consolas" panose="020B0609020204030204" pitchFamily="49" charset="0"/>
              </a:rPr>
              <a:t>example.db</a:t>
            </a:r>
            <a:r>
              <a:rPr lang="en-US" sz="1600" dirty="0">
                <a:solidFill>
                  <a:srgbClr val="939293"/>
                </a:solidFill>
                <a:latin typeface="Consolas" panose="020B0609020204030204" pitchFamily="49" charset="0"/>
              </a:rPr>
              <a:t>')</a:t>
            </a:r>
            <a:endParaRPr lang="en-US" sz="1600" dirty="0">
              <a:solidFill>
                <a:srgbClr val="FCFCFA"/>
              </a:solidFill>
              <a:latin typeface="Consolas" panose="020B0609020204030204" pitchFamily="49" charset="0"/>
            </a:endParaRPr>
          </a:p>
          <a:p>
            <a:r>
              <a:rPr lang="en-US" sz="1600" dirty="0">
                <a:solidFill>
                  <a:srgbClr val="FCFCFA"/>
                </a:solidFill>
                <a:latin typeface="Consolas" panose="020B0609020204030204" pitchFamily="49" charset="0"/>
              </a:rPr>
              <a:t/>
            </a:r>
            <a:br>
              <a:rPr lang="en-US" sz="1600" dirty="0">
                <a:solidFill>
                  <a:srgbClr val="FCFCFA"/>
                </a:solidFill>
                <a:latin typeface="Consolas" panose="020B0609020204030204" pitchFamily="49" charset="0"/>
              </a:rPr>
            </a:br>
            <a:r>
              <a:rPr lang="en-US" sz="1600" i="1" dirty="0">
                <a:solidFill>
                  <a:srgbClr val="727072"/>
                </a:solidFill>
                <a:latin typeface="Consolas" panose="020B0609020204030204" pitchFamily="49" charset="0"/>
              </a:rPr>
              <a:t># Create a second table</a:t>
            </a:r>
            <a:endParaRPr lang="en-US" sz="1600" dirty="0">
              <a:solidFill>
                <a:srgbClr val="FCFCFA"/>
              </a:solidFill>
              <a:latin typeface="Consolas" panose="020B0609020204030204" pitchFamily="49" charset="0"/>
            </a:endParaRPr>
          </a:p>
          <a:p>
            <a:r>
              <a:rPr lang="en-US" sz="1600" dirty="0" err="1">
                <a:solidFill>
                  <a:srgbClr val="FCFCFA"/>
                </a:solidFill>
                <a:latin typeface="Consolas" panose="020B0609020204030204" pitchFamily="49" charset="0"/>
              </a:rPr>
              <a:t>conn</a:t>
            </a:r>
            <a:r>
              <a:rPr lang="en-US" sz="1600" dirty="0" err="1">
                <a:solidFill>
                  <a:srgbClr val="939293"/>
                </a:solidFill>
                <a:latin typeface="Consolas" panose="020B0609020204030204" pitchFamily="49" charset="0"/>
              </a:rPr>
              <a:t>.</a:t>
            </a:r>
            <a:r>
              <a:rPr lang="en-US" sz="1600" dirty="0" err="1">
                <a:solidFill>
                  <a:srgbClr val="A9DC76"/>
                </a:solidFill>
                <a:latin typeface="Consolas" panose="020B0609020204030204" pitchFamily="49" charset="0"/>
              </a:rPr>
              <a:t>execute</a:t>
            </a:r>
            <a:r>
              <a:rPr lang="en-US" sz="1600" dirty="0">
                <a:solidFill>
                  <a:srgbClr val="939293"/>
                </a:solidFill>
                <a:latin typeface="Consolas" panose="020B0609020204030204" pitchFamily="49" charset="0"/>
              </a:rPr>
              <a:t>('''</a:t>
            </a:r>
            <a:r>
              <a:rPr lang="en-US" sz="1600" dirty="0">
                <a:solidFill>
                  <a:srgbClr val="FFD866"/>
                </a:solidFill>
                <a:latin typeface="Consolas" panose="020B0609020204030204" pitchFamily="49" charset="0"/>
              </a:rPr>
              <a:t>CREATE TABLE IF NOT EXISTS orders</a:t>
            </a:r>
            <a:endParaRPr lang="en-US" sz="1600" dirty="0">
              <a:solidFill>
                <a:srgbClr val="FCFCFA"/>
              </a:solidFill>
              <a:latin typeface="Consolas" panose="020B0609020204030204" pitchFamily="49" charset="0"/>
            </a:endParaRPr>
          </a:p>
          <a:p>
            <a:r>
              <a:rPr lang="en-US" sz="1600" dirty="0">
                <a:solidFill>
                  <a:srgbClr val="FFD866"/>
                </a:solidFill>
                <a:latin typeface="Consolas" panose="020B0609020204030204" pitchFamily="49" charset="0"/>
              </a:rPr>
              <a:t>             (id INTEGER PRIMARY KEY,</a:t>
            </a:r>
            <a:endParaRPr lang="en-US" sz="1600" dirty="0">
              <a:solidFill>
                <a:srgbClr val="FCFCFA"/>
              </a:solidFill>
              <a:latin typeface="Consolas" panose="020B0609020204030204" pitchFamily="49" charset="0"/>
            </a:endParaRPr>
          </a:p>
          <a:p>
            <a:r>
              <a:rPr lang="en-US" sz="1600" dirty="0">
                <a:solidFill>
                  <a:srgbClr val="FFD866"/>
                </a:solidFill>
                <a:latin typeface="Consolas" panose="020B0609020204030204" pitchFamily="49" charset="0"/>
              </a:rPr>
              <a:t>             </a:t>
            </a:r>
            <a:r>
              <a:rPr lang="en-US" sz="1600" dirty="0" err="1">
                <a:solidFill>
                  <a:srgbClr val="FFD866"/>
                </a:solidFill>
                <a:latin typeface="Consolas" panose="020B0609020204030204" pitchFamily="49" charset="0"/>
              </a:rPr>
              <a:t>product_id</a:t>
            </a:r>
            <a:r>
              <a:rPr lang="en-US" sz="1600" dirty="0">
                <a:solidFill>
                  <a:srgbClr val="FFD866"/>
                </a:solidFill>
                <a:latin typeface="Consolas" panose="020B0609020204030204" pitchFamily="49" charset="0"/>
              </a:rPr>
              <a:t> INTEGER NOT NULL,</a:t>
            </a:r>
            <a:endParaRPr lang="en-US" sz="1600" dirty="0">
              <a:solidFill>
                <a:srgbClr val="FCFCFA"/>
              </a:solidFill>
              <a:latin typeface="Consolas" panose="020B0609020204030204" pitchFamily="49" charset="0"/>
            </a:endParaRPr>
          </a:p>
          <a:p>
            <a:r>
              <a:rPr lang="en-US" sz="1600" dirty="0">
                <a:solidFill>
                  <a:srgbClr val="FFD866"/>
                </a:solidFill>
                <a:latin typeface="Consolas" panose="020B0609020204030204" pitchFamily="49" charset="0"/>
              </a:rPr>
              <a:t>             quantity INTEGER NOT NULL</a:t>
            </a:r>
            <a:r>
              <a:rPr lang="en-US" sz="1600" dirty="0" smtClean="0">
                <a:solidFill>
                  <a:srgbClr val="FFD866"/>
                </a:solidFill>
                <a:latin typeface="Consolas" panose="020B0609020204030204" pitchFamily="49" charset="0"/>
              </a:rPr>
              <a:t>)</a:t>
            </a:r>
            <a:r>
              <a:rPr lang="en-US" sz="1600" dirty="0" smtClean="0">
                <a:solidFill>
                  <a:srgbClr val="939293"/>
                </a:solidFill>
                <a:latin typeface="Consolas" panose="020B0609020204030204" pitchFamily="49" charset="0"/>
              </a:rPr>
              <a:t>''')</a:t>
            </a:r>
            <a:r>
              <a:rPr lang="en-US" sz="1600" dirty="0">
                <a:solidFill>
                  <a:srgbClr val="FCFCFA"/>
                </a:solidFill>
                <a:latin typeface="Consolas" panose="020B0609020204030204" pitchFamily="49" charset="0"/>
              </a:rPr>
              <a:t/>
            </a:r>
            <a:br>
              <a:rPr lang="en-US" sz="1600" dirty="0">
                <a:solidFill>
                  <a:srgbClr val="FCFCFA"/>
                </a:solidFill>
                <a:latin typeface="Consolas" panose="020B0609020204030204" pitchFamily="49" charset="0"/>
              </a:rPr>
            </a:br>
            <a:r>
              <a:rPr lang="en-US" sz="1600" i="1" dirty="0">
                <a:solidFill>
                  <a:srgbClr val="727072"/>
                </a:solidFill>
                <a:latin typeface="Consolas" panose="020B0609020204030204" pitchFamily="49" charset="0"/>
              </a:rPr>
              <a:t># Insert data into the tables</a:t>
            </a:r>
            <a:endParaRPr lang="en-US" sz="1600" dirty="0">
              <a:solidFill>
                <a:srgbClr val="FCFCFA"/>
              </a:solidFill>
              <a:latin typeface="Consolas" panose="020B0609020204030204" pitchFamily="49" charset="0"/>
            </a:endParaRPr>
          </a:p>
          <a:p>
            <a:r>
              <a:rPr lang="en-US" sz="1600" dirty="0" err="1">
                <a:solidFill>
                  <a:srgbClr val="FCFCFA"/>
                </a:solidFill>
                <a:latin typeface="Consolas" panose="020B0609020204030204" pitchFamily="49" charset="0"/>
              </a:rPr>
              <a:t>conn</a:t>
            </a:r>
            <a:r>
              <a:rPr lang="en-US" sz="1600" dirty="0" err="1">
                <a:solidFill>
                  <a:srgbClr val="939293"/>
                </a:solidFill>
                <a:latin typeface="Consolas" panose="020B0609020204030204" pitchFamily="49" charset="0"/>
              </a:rPr>
              <a:t>.</a:t>
            </a:r>
            <a:r>
              <a:rPr lang="en-US" sz="1600" dirty="0" err="1">
                <a:solidFill>
                  <a:srgbClr val="A9DC76"/>
                </a:solidFill>
                <a:latin typeface="Consolas" panose="020B0609020204030204" pitchFamily="49" charset="0"/>
              </a:rPr>
              <a:t>execute</a:t>
            </a:r>
            <a:r>
              <a:rPr lang="en-US" sz="1600" dirty="0">
                <a:solidFill>
                  <a:srgbClr val="939293"/>
                </a:solidFill>
                <a:latin typeface="Consolas" panose="020B0609020204030204" pitchFamily="49" charset="0"/>
              </a:rPr>
              <a:t>("</a:t>
            </a:r>
            <a:r>
              <a:rPr lang="en-US" sz="1600" dirty="0">
                <a:solidFill>
                  <a:srgbClr val="FFD866"/>
                </a:solidFill>
                <a:latin typeface="Consolas" panose="020B0609020204030204" pitchFamily="49" charset="0"/>
              </a:rPr>
              <a:t>INSERT INTO products (name, price) VALUES (?, ?)</a:t>
            </a:r>
            <a:r>
              <a:rPr lang="en-US" sz="1600" dirty="0">
                <a:solidFill>
                  <a:srgbClr val="939293"/>
                </a:solidFill>
                <a:latin typeface="Consolas" panose="020B0609020204030204" pitchFamily="49" charset="0"/>
              </a:rPr>
              <a:t>",</a:t>
            </a:r>
            <a:r>
              <a:rPr lang="en-US" sz="1600" dirty="0">
                <a:solidFill>
                  <a:srgbClr val="FCFCFA"/>
                </a:solidFill>
                <a:latin typeface="Consolas" panose="020B0609020204030204" pitchFamily="49" charset="0"/>
              </a:rPr>
              <a:t> </a:t>
            </a:r>
            <a:r>
              <a:rPr lang="en-US" sz="1600" dirty="0">
                <a:solidFill>
                  <a:srgbClr val="939293"/>
                </a:solidFill>
                <a:latin typeface="Consolas" panose="020B0609020204030204" pitchFamily="49" charset="0"/>
              </a:rPr>
              <a:t>('</a:t>
            </a:r>
            <a:r>
              <a:rPr lang="en-US" sz="1600" dirty="0">
                <a:solidFill>
                  <a:srgbClr val="FFD866"/>
                </a:solidFill>
                <a:latin typeface="Consolas" panose="020B0609020204030204" pitchFamily="49" charset="0"/>
              </a:rPr>
              <a:t>Apple</a:t>
            </a:r>
            <a:r>
              <a:rPr lang="en-US" sz="1600" dirty="0">
                <a:solidFill>
                  <a:srgbClr val="939293"/>
                </a:solidFill>
                <a:latin typeface="Consolas" panose="020B0609020204030204" pitchFamily="49" charset="0"/>
              </a:rPr>
              <a:t>',</a:t>
            </a:r>
            <a:r>
              <a:rPr lang="en-US" sz="1600" dirty="0">
                <a:solidFill>
                  <a:srgbClr val="FCFCFA"/>
                </a:solidFill>
                <a:latin typeface="Consolas" panose="020B0609020204030204" pitchFamily="49" charset="0"/>
              </a:rPr>
              <a:t> </a:t>
            </a:r>
            <a:r>
              <a:rPr lang="en-US" sz="1600" dirty="0">
                <a:solidFill>
                  <a:srgbClr val="AB9DF2"/>
                </a:solidFill>
                <a:latin typeface="Consolas" panose="020B0609020204030204" pitchFamily="49" charset="0"/>
              </a:rPr>
              <a:t>1.0</a:t>
            </a:r>
            <a:r>
              <a:rPr lang="en-US" sz="1600" dirty="0">
                <a:solidFill>
                  <a:srgbClr val="939293"/>
                </a:solidFill>
                <a:latin typeface="Consolas" panose="020B0609020204030204" pitchFamily="49" charset="0"/>
              </a:rPr>
              <a:t>))</a:t>
            </a:r>
            <a:endParaRPr lang="en-US" sz="1600" dirty="0">
              <a:solidFill>
                <a:srgbClr val="FCFCFA"/>
              </a:solidFill>
              <a:latin typeface="Consolas" panose="020B0609020204030204" pitchFamily="49" charset="0"/>
            </a:endParaRPr>
          </a:p>
          <a:p>
            <a:r>
              <a:rPr lang="en-US" sz="1600" dirty="0" err="1">
                <a:solidFill>
                  <a:srgbClr val="FCFCFA"/>
                </a:solidFill>
                <a:latin typeface="Consolas" panose="020B0609020204030204" pitchFamily="49" charset="0"/>
              </a:rPr>
              <a:t>product_id</a:t>
            </a:r>
            <a:r>
              <a:rPr lang="en-US" sz="1600" dirty="0">
                <a:solidFill>
                  <a:srgbClr val="FCFCFA"/>
                </a:solidFill>
                <a:latin typeface="Consolas" panose="020B0609020204030204" pitchFamily="49" charset="0"/>
              </a:rPr>
              <a:t> </a:t>
            </a:r>
            <a:r>
              <a:rPr lang="en-US" sz="1600" dirty="0">
                <a:solidFill>
                  <a:srgbClr val="FF6188"/>
                </a:solidFill>
                <a:latin typeface="Consolas" panose="020B0609020204030204" pitchFamily="49" charset="0"/>
              </a:rPr>
              <a:t>=</a:t>
            </a:r>
            <a:r>
              <a:rPr lang="en-US" sz="1600" dirty="0">
                <a:solidFill>
                  <a:srgbClr val="FCFCFA"/>
                </a:solidFill>
                <a:latin typeface="Consolas" panose="020B0609020204030204" pitchFamily="49" charset="0"/>
              </a:rPr>
              <a:t> </a:t>
            </a:r>
            <a:r>
              <a:rPr lang="en-US" sz="1600" dirty="0" err="1">
                <a:solidFill>
                  <a:srgbClr val="FCFCFA"/>
                </a:solidFill>
                <a:latin typeface="Consolas" panose="020B0609020204030204" pitchFamily="49" charset="0"/>
              </a:rPr>
              <a:t>conn</a:t>
            </a:r>
            <a:r>
              <a:rPr lang="en-US" sz="1600" dirty="0" err="1">
                <a:solidFill>
                  <a:srgbClr val="939293"/>
                </a:solidFill>
                <a:latin typeface="Consolas" panose="020B0609020204030204" pitchFamily="49" charset="0"/>
              </a:rPr>
              <a:t>.</a:t>
            </a:r>
            <a:r>
              <a:rPr lang="en-US" sz="1600" dirty="0" err="1">
                <a:solidFill>
                  <a:srgbClr val="A9DC76"/>
                </a:solidFill>
                <a:latin typeface="Consolas" panose="020B0609020204030204" pitchFamily="49" charset="0"/>
              </a:rPr>
              <a:t>execute</a:t>
            </a:r>
            <a:r>
              <a:rPr lang="en-US" sz="1600" dirty="0">
                <a:solidFill>
                  <a:srgbClr val="939293"/>
                </a:solidFill>
                <a:latin typeface="Consolas" panose="020B0609020204030204" pitchFamily="49" charset="0"/>
              </a:rPr>
              <a:t>("</a:t>
            </a:r>
            <a:r>
              <a:rPr lang="en-US" sz="1600" dirty="0">
                <a:solidFill>
                  <a:srgbClr val="FFD866"/>
                </a:solidFill>
                <a:latin typeface="Consolas" panose="020B0609020204030204" pitchFamily="49" charset="0"/>
              </a:rPr>
              <a:t>SELECT id FROM products WHERE name = 'Apple'</a:t>
            </a:r>
            <a:r>
              <a:rPr lang="en-US" sz="1600" dirty="0">
                <a:solidFill>
                  <a:srgbClr val="939293"/>
                </a:solidFill>
                <a:latin typeface="Consolas" panose="020B0609020204030204" pitchFamily="49" charset="0"/>
              </a:rPr>
              <a:t>").</a:t>
            </a:r>
            <a:r>
              <a:rPr lang="en-US" sz="1600" dirty="0" err="1">
                <a:solidFill>
                  <a:srgbClr val="A9DC76"/>
                </a:solidFill>
                <a:latin typeface="Consolas" panose="020B0609020204030204" pitchFamily="49" charset="0"/>
              </a:rPr>
              <a:t>fetchone</a:t>
            </a:r>
            <a:r>
              <a:rPr lang="en-US" sz="1600" dirty="0">
                <a:solidFill>
                  <a:srgbClr val="939293"/>
                </a:solidFill>
                <a:latin typeface="Consolas" panose="020B0609020204030204" pitchFamily="49" charset="0"/>
              </a:rPr>
              <a:t>()[</a:t>
            </a:r>
            <a:r>
              <a:rPr lang="en-US" sz="1600" dirty="0">
                <a:solidFill>
                  <a:srgbClr val="AB9DF2"/>
                </a:solidFill>
                <a:latin typeface="Consolas" panose="020B0609020204030204" pitchFamily="49" charset="0"/>
              </a:rPr>
              <a:t>0</a:t>
            </a:r>
            <a:r>
              <a:rPr lang="en-US" sz="1600" dirty="0">
                <a:solidFill>
                  <a:srgbClr val="939293"/>
                </a:solidFill>
                <a:latin typeface="Consolas" panose="020B0609020204030204" pitchFamily="49" charset="0"/>
              </a:rPr>
              <a:t>]</a:t>
            </a:r>
            <a:endParaRPr lang="en-US" sz="1600" dirty="0">
              <a:solidFill>
                <a:srgbClr val="FCFCFA"/>
              </a:solidFill>
              <a:latin typeface="Consolas" panose="020B0609020204030204" pitchFamily="49" charset="0"/>
            </a:endParaRPr>
          </a:p>
          <a:p>
            <a:r>
              <a:rPr lang="en-US" sz="1600" dirty="0" err="1">
                <a:solidFill>
                  <a:srgbClr val="FCFCFA"/>
                </a:solidFill>
                <a:latin typeface="Consolas" panose="020B0609020204030204" pitchFamily="49" charset="0"/>
              </a:rPr>
              <a:t>conn</a:t>
            </a:r>
            <a:r>
              <a:rPr lang="en-US" sz="1600" dirty="0" err="1">
                <a:solidFill>
                  <a:srgbClr val="939293"/>
                </a:solidFill>
                <a:latin typeface="Consolas" panose="020B0609020204030204" pitchFamily="49" charset="0"/>
              </a:rPr>
              <a:t>.</a:t>
            </a:r>
            <a:r>
              <a:rPr lang="en-US" sz="1600" dirty="0" err="1">
                <a:solidFill>
                  <a:srgbClr val="A9DC76"/>
                </a:solidFill>
                <a:latin typeface="Consolas" panose="020B0609020204030204" pitchFamily="49" charset="0"/>
              </a:rPr>
              <a:t>execute</a:t>
            </a:r>
            <a:r>
              <a:rPr lang="en-US" sz="1600" dirty="0">
                <a:solidFill>
                  <a:srgbClr val="939293"/>
                </a:solidFill>
                <a:latin typeface="Consolas" panose="020B0609020204030204" pitchFamily="49" charset="0"/>
              </a:rPr>
              <a:t>("</a:t>
            </a:r>
            <a:r>
              <a:rPr lang="en-US" sz="1600" dirty="0">
                <a:solidFill>
                  <a:srgbClr val="FFD866"/>
                </a:solidFill>
                <a:latin typeface="Consolas" panose="020B0609020204030204" pitchFamily="49" charset="0"/>
              </a:rPr>
              <a:t>INSERT INTO orders (</a:t>
            </a:r>
            <a:r>
              <a:rPr lang="en-US" sz="1600" dirty="0" err="1">
                <a:solidFill>
                  <a:srgbClr val="FFD866"/>
                </a:solidFill>
                <a:latin typeface="Consolas" panose="020B0609020204030204" pitchFamily="49" charset="0"/>
              </a:rPr>
              <a:t>product_id</a:t>
            </a:r>
            <a:r>
              <a:rPr lang="en-US" sz="1600" dirty="0">
                <a:solidFill>
                  <a:srgbClr val="FFD866"/>
                </a:solidFill>
                <a:latin typeface="Consolas" panose="020B0609020204030204" pitchFamily="49" charset="0"/>
              </a:rPr>
              <a:t>, quantity) VALUES (?, ?)</a:t>
            </a:r>
            <a:r>
              <a:rPr lang="en-US" sz="1600" dirty="0">
                <a:solidFill>
                  <a:srgbClr val="939293"/>
                </a:solidFill>
                <a:latin typeface="Consolas" panose="020B0609020204030204" pitchFamily="49" charset="0"/>
              </a:rPr>
              <a:t>",</a:t>
            </a:r>
            <a:r>
              <a:rPr lang="en-US" sz="1600" dirty="0">
                <a:solidFill>
                  <a:srgbClr val="FCFCFA"/>
                </a:solidFill>
                <a:latin typeface="Consolas" panose="020B0609020204030204" pitchFamily="49" charset="0"/>
              </a:rPr>
              <a:t> </a:t>
            </a:r>
            <a:r>
              <a:rPr lang="en-US" sz="1600" dirty="0">
                <a:solidFill>
                  <a:srgbClr val="939293"/>
                </a:solidFill>
                <a:latin typeface="Consolas" panose="020B0609020204030204" pitchFamily="49" charset="0"/>
              </a:rPr>
              <a:t>(</a:t>
            </a:r>
            <a:r>
              <a:rPr lang="en-US" sz="1600" dirty="0" err="1">
                <a:solidFill>
                  <a:srgbClr val="FCFCFA"/>
                </a:solidFill>
                <a:latin typeface="Consolas" panose="020B0609020204030204" pitchFamily="49" charset="0"/>
              </a:rPr>
              <a:t>product_id</a:t>
            </a:r>
            <a:r>
              <a:rPr lang="en-US" sz="1600" dirty="0">
                <a:solidFill>
                  <a:srgbClr val="939293"/>
                </a:solidFill>
                <a:latin typeface="Consolas" panose="020B0609020204030204" pitchFamily="49" charset="0"/>
              </a:rPr>
              <a:t>,</a:t>
            </a:r>
            <a:r>
              <a:rPr lang="en-US" sz="1600" dirty="0">
                <a:solidFill>
                  <a:srgbClr val="FCFCFA"/>
                </a:solidFill>
                <a:latin typeface="Consolas" panose="020B0609020204030204" pitchFamily="49" charset="0"/>
              </a:rPr>
              <a:t> </a:t>
            </a:r>
            <a:r>
              <a:rPr lang="en-US" sz="1600" dirty="0">
                <a:solidFill>
                  <a:srgbClr val="AB9DF2"/>
                </a:solidFill>
                <a:latin typeface="Consolas" panose="020B0609020204030204" pitchFamily="49" charset="0"/>
              </a:rPr>
              <a:t>5</a:t>
            </a:r>
            <a:r>
              <a:rPr lang="en-US" sz="1600" dirty="0">
                <a:solidFill>
                  <a:srgbClr val="939293"/>
                </a:solidFill>
                <a:latin typeface="Consolas" panose="020B0609020204030204" pitchFamily="49" charset="0"/>
              </a:rPr>
              <a:t>))</a:t>
            </a:r>
            <a:endParaRPr lang="en-US" sz="1600" dirty="0">
              <a:solidFill>
                <a:srgbClr val="FCFCFA"/>
              </a:solidFill>
              <a:latin typeface="Consolas" panose="020B0609020204030204" pitchFamily="49" charset="0"/>
            </a:endParaRPr>
          </a:p>
          <a:p>
            <a:r>
              <a:rPr lang="en-US" sz="1600" dirty="0">
                <a:solidFill>
                  <a:srgbClr val="FCFCFA"/>
                </a:solidFill>
                <a:latin typeface="Consolas" panose="020B0609020204030204" pitchFamily="49" charset="0"/>
              </a:rPr>
              <a:t/>
            </a:r>
            <a:br>
              <a:rPr lang="en-US" sz="1600" dirty="0">
                <a:solidFill>
                  <a:srgbClr val="FCFCFA"/>
                </a:solidFill>
                <a:latin typeface="Consolas" panose="020B0609020204030204" pitchFamily="49" charset="0"/>
              </a:rPr>
            </a:br>
            <a:r>
              <a:rPr lang="en-US" sz="1600" i="1" dirty="0">
                <a:solidFill>
                  <a:srgbClr val="727072"/>
                </a:solidFill>
                <a:latin typeface="Consolas" panose="020B0609020204030204" pitchFamily="49" charset="0"/>
              </a:rPr>
              <a:t># Select data from two tables using a JOIN</a:t>
            </a:r>
            <a:endParaRPr lang="en-US" sz="1600" dirty="0">
              <a:solidFill>
                <a:srgbClr val="FCFCFA"/>
              </a:solidFill>
              <a:latin typeface="Consolas" panose="020B0609020204030204" pitchFamily="49" charset="0"/>
            </a:endParaRPr>
          </a:p>
          <a:p>
            <a:r>
              <a:rPr lang="en-US" sz="1600" dirty="0">
                <a:solidFill>
                  <a:srgbClr val="FCFCFA"/>
                </a:solidFill>
                <a:latin typeface="Consolas" panose="020B0609020204030204" pitchFamily="49" charset="0"/>
              </a:rPr>
              <a:t>cursor </a:t>
            </a:r>
            <a:r>
              <a:rPr lang="en-US" sz="1600" dirty="0">
                <a:solidFill>
                  <a:srgbClr val="FF6188"/>
                </a:solidFill>
                <a:latin typeface="Consolas" panose="020B0609020204030204" pitchFamily="49" charset="0"/>
              </a:rPr>
              <a:t>=</a:t>
            </a:r>
            <a:r>
              <a:rPr lang="en-US" sz="1600" dirty="0">
                <a:solidFill>
                  <a:srgbClr val="FCFCFA"/>
                </a:solidFill>
                <a:latin typeface="Consolas" panose="020B0609020204030204" pitchFamily="49" charset="0"/>
              </a:rPr>
              <a:t> </a:t>
            </a:r>
            <a:r>
              <a:rPr lang="en-US" sz="1600" dirty="0" err="1">
                <a:solidFill>
                  <a:srgbClr val="FCFCFA"/>
                </a:solidFill>
                <a:latin typeface="Consolas" panose="020B0609020204030204" pitchFamily="49" charset="0"/>
              </a:rPr>
              <a:t>conn</a:t>
            </a:r>
            <a:r>
              <a:rPr lang="en-US" sz="1600" dirty="0" err="1">
                <a:solidFill>
                  <a:srgbClr val="939293"/>
                </a:solidFill>
                <a:latin typeface="Consolas" panose="020B0609020204030204" pitchFamily="49" charset="0"/>
              </a:rPr>
              <a:t>.</a:t>
            </a:r>
            <a:r>
              <a:rPr lang="en-US" sz="1600" dirty="0" err="1">
                <a:solidFill>
                  <a:srgbClr val="A9DC76"/>
                </a:solidFill>
                <a:latin typeface="Consolas" panose="020B0609020204030204" pitchFamily="49" charset="0"/>
              </a:rPr>
              <a:t>execute</a:t>
            </a:r>
            <a:r>
              <a:rPr lang="en-US" sz="1600" dirty="0">
                <a:solidFill>
                  <a:srgbClr val="939293"/>
                </a:solidFill>
                <a:latin typeface="Consolas" panose="020B0609020204030204" pitchFamily="49" charset="0"/>
              </a:rPr>
              <a:t>("</a:t>
            </a:r>
            <a:r>
              <a:rPr lang="en-US" sz="1600" dirty="0">
                <a:solidFill>
                  <a:srgbClr val="FFD866"/>
                </a:solidFill>
                <a:latin typeface="Consolas" panose="020B0609020204030204" pitchFamily="49" charset="0"/>
              </a:rPr>
              <a:t>SELECT products.name, </a:t>
            </a:r>
            <a:r>
              <a:rPr lang="en-US" sz="1600" dirty="0" err="1">
                <a:solidFill>
                  <a:srgbClr val="FFD866"/>
                </a:solidFill>
                <a:latin typeface="Consolas" panose="020B0609020204030204" pitchFamily="49" charset="0"/>
              </a:rPr>
              <a:t>orders.quantity</a:t>
            </a:r>
            <a:r>
              <a:rPr lang="en-US" sz="1600" dirty="0">
                <a:solidFill>
                  <a:srgbClr val="FFD866"/>
                </a:solidFill>
                <a:latin typeface="Consolas" panose="020B0609020204030204" pitchFamily="49" charset="0"/>
              </a:rPr>
              <a:t> FROM products JOIN orders ON products.id = </a:t>
            </a:r>
            <a:r>
              <a:rPr lang="en-US" sz="1600" dirty="0" err="1">
                <a:solidFill>
                  <a:srgbClr val="FFD866"/>
                </a:solidFill>
                <a:latin typeface="Consolas" panose="020B0609020204030204" pitchFamily="49" charset="0"/>
              </a:rPr>
              <a:t>orders.product_id</a:t>
            </a:r>
            <a:r>
              <a:rPr lang="en-US" sz="1600" dirty="0">
                <a:solidFill>
                  <a:srgbClr val="939293"/>
                </a:solidFill>
                <a:latin typeface="Consolas" panose="020B0609020204030204" pitchFamily="49" charset="0"/>
              </a:rPr>
              <a:t>")</a:t>
            </a:r>
            <a:endParaRPr lang="en-US" sz="1600" dirty="0">
              <a:solidFill>
                <a:srgbClr val="FCFCFA"/>
              </a:solidFill>
              <a:latin typeface="Consolas" panose="020B0609020204030204" pitchFamily="49" charset="0"/>
            </a:endParaRPr>
          </a:p>
          <a:p>
            <a:r>
              <a:rPr lang="en-US" sz="1600" dirty="0">
                <a:solidFill>
                  <a:srgbClr val="FF6188"/>
                </a:solidFill>
                <a:latin typeface="Consolas" panose="020B0609020204030204" pitchFamily="49" charset="0"/>
              </a:rPr>
              <a:t>for</a:t>
            </a:r>
            <a:r>
              <a:rPr lang="en-US" sz="1600" dirty="0">
                <a:solidFill>
                  <a:srgbClr val="FCFCFA"/>
                </a:solidFill>
                <a:latin typeface="Consolas" panose="020B0609020204030204" pitchFamily="49" charset="0"/>
              </a:rPr>
              <a:t> row </a:t>
            </a:r>
            <a:r>
              <a:rPr lang="en-US" sz="1600" dirty="0">
                <a:solidFill>
                  <a:srgbClr val="FF6188"/>
                </a:solidFill>
                <a:latin typeface="Consolas" panose="020B0609020204030204" pitchFamily="49" charset="0"/>
              </a:rPr>
              <a:t>in</a:t>
            </a:r>
            <a:r>
              <a:rPr lang="en-US" sz="1600" dirty="0">
                <a:solidFill>
                  <a:srgbClr val="FCFCFA"/>
                </a:solidFill>
                <a:latin typeface="Consolas" panose="020B0609020204030204" pitchFamily="49" charset="0"/>
              </a:rPr>
              <a:t> cursor</a:t>
            </a:r>
            <a:r>
              <a:rPr lang="en-US" sz="1600" dirty="0">
                <a:solidFill>
                  <a:srgbClr val="939293"/>
                </a:solidFill>
                <a:latin typeface="Consolas" panose="020B0609020204030204" pitchFamily="49" charset="0"/>
              </a:rPr>
              <a:t>:</a:t>
            </a:r>
            <a:endParaRPr lang="en-US" sz="1600" dirty="0">
              <a:solidFill>
                <a:srgbClr val="FCFCFA"/>
              </a:solidFill>
              <a:latin typeface="Consolas" panose="020B0609020204030204" pitchFamily="49" charset="0"/>
            </a:endParaRPr>
          </a:p>
          <a:p>
            <a:r>
              <a:rPr lang="en-US" sz="1600" dirty="0">
                <a:solidFill>
                  <a:srgbClr val="FCFCFA"/>
                </a:solidFill>
                <a:latin typeface="Consolas" panose="020B0609020204030204" pitchFamily="49" charset="0"/>
              </a:rPr>
              <a:t>    </a:t>
            </a:r>
            <a:r>
              <a:rPr lang="en-US" sz="1600" dirty="0">
                <a:solidFill>
                  <a:srgbClr val="A9DC76"/>
                </a:solidFill>
                <a:latin typeface="Consolas" panose="020B0609020204030204" pitchFamily="49" charset="0"/>
              </a:rPr>
              <a:t>print</a:t>
            </a:r>
            <a:r>
              <a:rPr lang="en-US" sz="1600" dirty="0">
                <a:solidFill>
                  <a:srgbClr val="939293"/>
                </a:solidFill>
                <a:latin typeface="Consolas" panose="020B0609020204030204" pitchFamily="49" charset="0"/>
              </a:rPr>
              <a:t>(</a:t>
            </a:r>
            <a:r>
              <a:rPr lang="en-US" sz="1600" dirty="0">
                <a:solidFill>
                  <a:srgbClr val="FCFCFA"/>
                </a:solidFill>
                <a:latin typeface="Consolas" panose="020B0609020204030204" pitchFamily="49" charset="0"/>
              </a:rPr>
              <a:t>row</a:t>
            </a:r>
            <a:r>
              <a:rPr lang="en-US" sz="1600" dirty="0">
                <a:solidFill>
                  <a:srgbClr val="939293"/>
                </a:solidFill>
                <a:latin typeface="Consolas" panose="020B0609020204030204" pitchFamily="49" charset="0"/>
              </a:rPr>
              <a:t>)</a:t>
            </a:r>
            <a:endParaRPr lang="en-US" sz="1600" dirty="0">
              <a:solidFill>
                <a:srgbClr val="FCFCFA"/>
              </a:solidFill>
              <a:latin typeface="Consolas" panose="020B0609020204030204" pitchFamily="49" charset="0"/>
            </a:endParaRPr>
          </a:p>
          <a:p>
            <a:r>
              <a:rPr lang="en-US" sz="1600" dirty="0">
                <a:solidFill>
                  <a:srgbClr val="FCFCFA"/>
                </a:solidFill>
                <a:latin typeface="Consolas" panose="020B0609020204030204" pitchFamily="49" charset="0"/>
              </a:rPr>
              <a:t/>
            </a:r>
            <a:br>
              <a:rPr lang="en-US" sz="1600" dirty="0">
                <a:solidFill>
                  <a:srgbClr val="FCFCFA"/>
                </a:solidFill>
                <a:latin typeface="Consolas" panose="020B0609020204030204" pitchFamily="49" charset="0"/>
              </a:rPr>
            </a:br>
            <a:r>
              <a:rPr lang="en-US" sz="1600" i="1" dirty="0">
                <a:solidFill>
                  <a:srgbClr val="727072"/>
                </a:solidFill>
                <a:latin typeface="Consolas" panose="020B0609020204030204" pitchFamily="49" charset="0"/>
              </a:rPr>
              <a:t># Close the connection</a:t>
            </a:r>
            <a:endParaRPr lang="en-US" sz="1600" dirty="0">
              <a:solidFill>
                <a:srgbClr val="FCFCFA"/>
              </a:solidFill>
              <a:latin typeface="Consolas" panose="020B0609020204030204" pitchFamily="49" charset="0"/>
            </a:endParaRPr>
          </a:p>
          <a:p>
            <a:r>
              <a:rPr lang="en-US" sz="1600" dirty="0" err="1">
                <a:solidFill>
                  <a:srgbClr val="FCFCFA"/>
                </a:solidFill>
                <a:latin typeface="Consolas" panose="020B0609020204030204" pitchFamily="49" charset="0"/>
              </a:rPr>
              <a:t>conn</a:t>
            </a:r>
            <a:r>
              <a:rPr lang="en-US" sz="1600" dirty="0" err="1">
                <a:solidFill>
                  <a:srgbClr val="939293"/>
                </a:solidFill>
                <a:latin typeface="Consolas" panose="020B0609020204030204" pitchFamily="49" charset="0"/>
              </a:rPr>
              <a:t>.</a:t>
            </a:r>
            <a:r>
              <a:rPr lang="en-US" sz="1600" dirty="0" err="1">
                <a:solidFill>
                  <a:srgbClr val="A9DC76"/>
                </a:solidFill>
                <a:latin typeface="Consolas" panose="020B0609020204030204" pitchFamily="49" charset="0"/>
              </a:rPr>
              <a:t>close</a:t>
            </a:r>
            <a:r>
              <a:rPr lang="en-US" sz="1600" dirty="0">
                <a:solidFill>
                  <a:srgbClr val="939293"/>
                </a:solidFill>
                <a:latin typeface="Consolas" panose="020B0609020204030204" pitchFamily="49" charset="0"/>
              </a:rPr>
              <a:t>()</a:t>
            </a:r>
            <a:endParaRPr lang="en-US" sz="1600" dirty="0">
              <a:solidFill>
                <a:srgbClr val="FCFCFA"/>
              </a:solidFill>
              <a:latin typeface="Consolas" panose="020B0609020204030204" pitchFamily="49" charset="0"/>
            </a:endParaRPr>
          </a:p>
          <a:p>
            <a:r>
              <a:rPr lang="en-US" sz="1600" dirty="0">
                <a:solidFill>
                  <a:srgbClr val="FCFCFA"/>
                </a:solidFill>
                <a:latin typeface="Consolas" panose="020B0609020204030204" pitchFamily="49" charset="0"/>
              </a:rPr>
              <a:t/>
            </a:r>
            <a:br>
              <a:rPr lang="en-US" sz="1600" dirty="0">
                <a:solidFill>
                  <a:srgbClr val="FCFCFA"/>
                </a:solidFill>
                <a:latin typeface="Consolas" panose="020B0609020204030204" pitchFamily="49" charset="0"/>
              </a:rPr>
            </a:br>
            <a:endParaRPr lang="en-US" sz="1600" b="0" dirty="0">
              <a:solidFill>
                <a:srgbClr val="FCFCFA"/>
              </a:solidFill>
              <a:effectLst/>
              <a:latin typeface="Consolas" panose="020B0609020204030204" pitchFamily="49" charset="0"/>
            </a:endParaRPr>
          </a:p>
        </p:txBody>
      </p:sp>
      <p:sp>
        <p:nvSpPr>
          <p:cNvPr id="5" name="Rectangle 4"/>
          <p:cNvSpPr/>
          <p:nvPr/>
        </p:nvSpPr>
        <p:spPr>
          <a:xfrm>
            <a:off x="3013166" y="324326"/>
            <a:ext cx="8625840" cy="523220"/>
          </a:xfrm>
          <a:prstGeom prst="rect">
            <a:avLst/>
          </a:prstGeom>
        </p:spPr>
        <p:txBody>
          <a:bodyPr wrap="square">
            <a:spAutoFit/>
          </a:bodyPr>
          <a:lstStyle/>
          <a:p>
            <a:r>
              <a:rPr lang="en-US" sz="1400" dirty="0">
                <a:latin typeface="Source Code Pro" panose="020B0509030403020204" pitchFamily="49" charset="0"/>
              </a:rPr>
              <a:t>This example creates a second table called "orders" with three columns: "id", "</a:t>
            </a:r>
            <a:r>
              <a:rPr lang="en-US" sz="1400" dirty="0" err="1">
                <a:latin typeface="Source Code Pro" panose="020B0509030403020204" pitchFamily="49" charset="0"/>
              </a:rPr>
              <a:t>product_id</a:t>
            </a:r>
            <a:r>
              <a:rPr lang="en-US" sz="1400" dirty="0">
                <a:latin typeface="Source Code Pro" panose="020B0509030403020204" pitchFamily="49" charset="0"/>
              </a:rPr>
              <a:t>", </a:t>
            </a:r>
            <a:r>
              <a:rPr lang="en-US" sz="1400" dirty="0" smtClean="0">
                <a:latin typeface="Source Code Pro" panose="020B0509030403020204" pitchFamily="49" charset="0"/>
              </a:rPr>
              <a:t>and quantity</a:t>
            </a:r>
            <a:endParaRPr lang="en-US" sz="1400" dirty="0">
              <a:latin typeface="Source Code Pro" panose="020B0509030403020204" pitchFamily="49" charset="0"/>
            </a:endParaRPr>
          </a:p>
        </p:txBody>
      </p:sp>
    </p:spTree>
    <p:extLst>
      <p:ext uri="{BB962C8B-B14F-4D97-AF65-F5344CB8AC3E}">
        <p14:creationId xmlns:p14="http://schemas.microsoft.com/office/powerpoint/2010/main" val="2547121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11125200" cy="923330"/>
          </a:xfrm>
          <a:prstGeom prst="rect">
            <a:avLst/>
          </a:prstGeom>
        </p:spPr>
        <p:txBody>
          <a:bodyPr wrap="square">
            <a:spAutoFit/>
          </a:bodyPr>
          <a:lstStyle/>
          <a:p>
            <a:r>
              <a:rPr lang="en-US" dirty="0">
                <a:solidFill>
                  <a:schemeClr val="accent6"/>
                </a:solidFill>
                <a:latin typeface="Source Code Pro" panose="020B0509030403020204" pitchFamily="49" charset="0"/>
              </a:rPr>
              <a:t># </a:t>
            </a:r>
            <a:r>
              <a:rPr lang="en-US" b="1" dirty="0">
                <a:solidFill>
                  <a:schemeClr val="accent6"/>
                </a:solidFill>
                <a:latin typeface="Source Code Pro" panose="020B0509030403020204" pitchFamily="49" charset="0"/>
              </a:rPr>
              <a:t>INNER JOIN: </a:t>
            </a:r>
            <a:r>
              <a:rPr lang="en-US" dirty="0">
                <a:solidFill>
                  <a:schemeClr val="accent6"/>
                </a:solidFill>
                <a:latin typeface="Source Code Pro" panose="020B0509030403020204" pitchFamily="49" charset="0"/>
              </a:rPr>
              <a:t>This type of JOIN returns only the rows that have matching values in both tables. In other words, it returns the intersection of the two tables. The syntax for INNER JOIN is as follows:</a:t>
            </a:r>
            <a:endParaRPr lang="en-US" dirty="0" smtClean="0">
              <a:solidFill>
                <a:schemeClr val="accent6"/>
              </a:solidFill>
              <a:latin typeface="Source Code Pro" panose="020B0509030403020204" pitchFamily="49" charset="0"/>
            </a:endParaRPr>
          </a:p>
        </p:txBody>
      </p:sp>
      <p:pic>
        <p:nvPicPr>
          <p:cNvPr id="3" name="Picture 2"/>
          <p:cNvPicPr>
            <a:picLocks noChangeAspect="1"/>
          </p:cNvPicPr>
          <p:nvPr/>
        </p:nvPicPr>
        <p:blipFill>
          <a:blip r:embed="rId2"/>
          <a:stretch>
            <a:fillRect/>
          </a:stretch>
        </p:blipFill>
        <p:spPr>
          <a:xfrm>
            <a:off x="593857" y="2281612"/>
            <a:ext cx="11214966" cy="2101702"/>
          </a:xfrm>
          <a:prstGeom prst="rect">
            <a:avLst/>
          </a:prstGeom>
        </p:spPr>
      </p:pic>
    </p:spTree>
    <p:extLst>
      <p:ext uri="{BB962C8B-B14F-4D97-AF65-F5344CB8AC3E}">
        <p14:creationId xmlns:p14="http://schemas.microsoft.com/office/powerpoint/2010/main" val="174299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6559" y="620715"/>
            <a:ext cx="6096000" cy="461665"/>
          </a:xfrm>
          <a:prstGeom prst="rect">
            <a:avLst/>
          </a:prstGeom>
        </p:spPr>
        <p:txBody>
          <a:bodyPr>
            <a:spAutoFit/>
          </a:bodyPr>
          <a:lstStyle/>
          <a:p>
            <a:pPr algn="ctr"/>
            <a:r>
              <a:rPr lang="en-US" sz="2400" b="1" dirty="0" smtClean="0">
                <a:latin typeface="Source Code Pro" panose="020B0509030403020204" pitchFamily="49" charset="0"/>
              </a:rPr>
              <a:t>Plain Text vs. SQLite</a:t>
            </a:r>
            <a:endParaRPr lang="en-US" sz="2400" b="1" dirty="0">
              <a:latin typeface="Source Code Pro" panose="020B0509030403020204" pitchFamily="49" charset="0"/>
            </a:endParaRPr>
          </a:p>
        </p:txBody>
      </p:sp>
      <p:pic>
        <p:nvPicPr>
          <p:cNvPr id="3" name="Picture 2"/>
          <p:cNvPicPr>
            <a:picLocks noChangeAspect="1"/>
          </p:cNvPicPr>
          <p:nvPr/>
        </p:nvPicPr>
        <p:blipFill>
          <a:blip r:embed="rId2"/>
          <a:stretch>
            <a:fillRect/>
          </a:stretch>
        </p:blipFill>
        <p:spPr>
          <a:xfrm>
            <a:off x="939698" y="2222182"/>
            <a:ext cx="10129721" cy="3107463"/>
          </a:xfrm>
          <a:prstGeom prst="rect">
            <a:avLst/>
          </a:prstGeom>
        </p:spPr>
      </p:pic>
    </p:spTree>
    <p:extLst>
      <p:ext uri="{BB962C8B-B14F-4D97-AF65-F5344CB8AC3E}">
        <p14:creationId xmlns:p14="http://schemas.microsoft.com/office/powerpoint/2010/main" val="20048176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10884263" cy="1200329"/>
          </a:xfrm>
          <a:prstGeom prst="rect">
            <a:avLst/>
          </a:prstGeom>
        </p:spPr>
        <p:txBody>
          <a:bodyPr wrap="square">
            <a:spAutoFit/>
          </a:bodyPr>
          <a:lstStyle/>
          <a:p>
            <a:r>
              <a:rPr lang="en-US" b="1" dirty="0">
                <a:solidFill>
                  <a:schemeClr val="accent6"/>
                </a:solidFill>
                <a:latin typeface="Source Code Pro" panose="020B0509030403020204" pitchFamily="49" charset="0"/>
              </a:rPr>
              <a:t>LEFT JOIN: </a:t>
            </a:r>
            <a:r>
              <a:rPr lang="en-US" dirty="0">
                <a:solidFill>
                  <a:schemeClr val="accent6"/>
                </a:solidFill>
                <a:latin typeface="Source Code Pro" panose="020B0509030403020204" pitchFamily="49" charset="0"/>
              </a:rPr>
              <a:t>This type of JOIN returns all the rows from the left table (the first table specified in the JOIN clause) and the matching rows from the right table. If </a:t>
            </a:r>
            <a:r>
              <a:rPr lang="en-US" dirty="0" smtClean="0">
                <a:solidFill>
                  <a:schemeClr val="accent6"/>
                </a:solidFill>
                <a:latin typeface="Source Code Pro" panose="020B0509030403020204" pitchFamily="49" charset="0"/>
              </a:rPr>
              <a:t>no matching rows are </a:t>
            </a:r>
            <a:r>
              <a:rPr lang="en-US" dirty="0">
                <a:solidFill>
                  <a:schemeClr val="accent6"/>
                </a:solidFill>
                <a:latin typeface="Source Code Pro" panose="020B0509030403020204" pitchFamily="49" charset="0"/>
              </a:rPr>
              <a:t>in the right table, it returns NULL values for the corresponding columns. The syntax for LEFT JOIN is as follows:</a:t>
            </a:r>
            <a:endParaRPr lang="en-US" dirty="0" smtClean="0">
              <a:solidFill>
                <a:schemeClr val="accent6"/>
              </a:solidFill>
              <a:latin typeface="Source Code Pro" panose="020B0509030403020204" pitchFamily="49" charset="0"/>
            </a:endParaRPr>
          </a:p>
        </p:txBody>
      </p:sp>
      <p:pic>
        <p:nvPicPr>
          <p:cNvPr id="2" name="Picture 1"/>
          <p:cNvPicPr>
            <a:picLocks noChangeAspect="1"/>
          </p:cNvPicPr>
          <p:nvPr/>
        </p:nvPicPr>
        <p:blipFill>
          <a:blip r:embed="rId2"/>
          <a:stretch>
            <a:fillRect/>
          </a:stretch>
        </p:blipFill>
        <p:spPr>
          <a:xfrm>
            <a:off x="1709016" y="2455108"/>
            <a:ext cx="8378413" cy="2286911"/>
          </a:xfrm>
          <a:prstGeom prst="rect">
            <a:avLst/>
          </a:prstGeom>
        </p:spPr>
      </p:pic>
    </p:spTree>
    <p:extLst>
      <p:ext uri="{BB962C8B-B14F-4D97-AF65-F5344CB8AC3E}">
        <p14:creationId xmlns:p14="http://schemas.microsoft.com/office/powerpoint/2010/main" val="3639572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324326"/>
            <a:ext cx="10884263" cy="1200329"/>
          </a:xfrm>
          <a:prstGeom prst="rect">
            <a:avLst/>
          </a:prstGeom>
        </p:spPr>
        <p:txBody>
          <a:bodyPr wrap="square">
            <a:spAutoFit/>
          </a:bodyPr>
          <a:lstStyle/>
          <a:p>
            <a:r>
              <a:rPr lang="en-US" b="1" dirty="0">
                <a:solidFill>
                  <a:schemeClr val="accent6"/>
                </a:solidFill>
                <a:latin typeface="Source Code Pro" panose="020B0509030403020204" pitchFamily="49" charset="0"/>
              </a:rPr>
              <a:t>RIGHT JOIN: </a:t>
            </a:r>
            <a:r>
              <a:rPr lang="en-US" dirty="0">
                <a:solidFill>
                  <a:schemeClr val="accent6"/>
                </a:solidFill>
                <a:latin typeface="Source Code Pro" panose="020B0509030403020204" pitchFamily="49" charset="0"/>
              </a:rPr>
              <a:t>This type of JOIN is similar to LEFT </a:t>
            </a:r>
            <a:r>
              <a:rPr lang="en-US" dirty="0" smtClean="0">
                <a:solidFill>
                  <a:schemeClr val="accent6"/>
                </a:solidFill>
                <a:latin typeface="Source Code Pro" panose="020B0509030403020204" pitchFamily="49" charset="0"/>
              </a:rPr>
              <a:t>JOIN but returns </a:t>
            </a:r>
            <a:r>
              <a:rPr lang="en-US" dirty="0">
                <a:solidFill>
                  <a:schemeClr val="accent6"/>
                </a:solidFill>
                <a:latin typeface="Source Code Pro" panose="020B0509030403020204" pitchFamily="49" charset="0"/>
              </a:rPr>
              <a:t>all the rows from the right table and the matching rows from the left table. If </a:t>
            </a:r>
            <a:r>
              <a:rPr lang="en-US" dirty="0" smtClean="0">
                <a:solidFill>
                  <a:schemeClr val="accent6"/>
                </a:solidFill>
                <a:latin typeface="Source Code Pro" panose="020B0509030403020204" pitchFamily="49" charset="0"/>
              </a:rPr>
              <a:t>no matching rows are </a:t>
            </a:r>
            <a:r>
              <a:rPr lang="en-US" dirty="0">
                <a:solidFill>
                  <a:schemeClr val="accent6"/>
                </a:solidFill>
                <a:latin typeface="Source Code Pro" panose="020B0509030403020204" pitchFamily="49" charset="0"/>
              </a:rPr>
              <a:t>in the left table, it returns NULL values for the corresponding columns. The syntax for RIGHT JOIN is as follows:</a:t>
            </a:r>
            <a:endParaRPr lang="en-US" dirty="0" smtClean="0">
              <a:solidFill>
                <a:schemeClr val="accent6"/>
              </a:solidFill>
              <a:latin typeface="Source Code Pro" panose="020B0509030403020204" pitchFamily="49" charset="0"/>
            </a:endParaRPr>
          </a:p>
        </p:txBody>
      </p:sp>
      <p:pic>
        <p:nvPicPr>
          <p:cNvPr id="3" name="Picture 2"/>
          <p:cNvPicPr>
            <a:picLocks noChangeAspect="1"/>
          </p:cNvPicPr>
          <p:nvPr/>
        </p:nvPicPr>
        <p:blipFill>
          <a:blip r:embed="rId2"/>
          <a:stretch>
            <a:fillRect/>
          </a:stretch>
        </p:blipFill>
        <p:spPr>
          <a:xfrm>
            <a:off x="2074612" y="2479149"/>
            <a:ext cx="7619619" cy="2194451"/>
          </a:xfrm>
          <a:prstGeom prst="rect">
            <a:avLst/>
          </a:prstGeom>
        </p:spPr>
      </p:pic>
    </p:spTree>
    <p:extLst>
      <p:ext uri="{BB962C8B-B14F-4D97-AF65-F5344CB8AC3E}">
        <p14:creationId xmlns:p14="http://schemas.microsoft.com/office/powerpoint/2010/main" val="933343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623" y="629126"/>
            <a:ext cx="10884263" cy="923330"/>
          </a:xfrm>
          <a:prstGeom prst="rect">
            <a:avLst/>
          </a:prstGeom>
        </p:spPr>
        <p:txBody>
          <a:bodyPr wrap="square">
            <a:spAutoFit/>
          </a:bodyPr>
          <a:lstStyle/>
          <a:p>
            <a:r>
              <a:rPr lang="en-US" b="1" dirty="0">
                <a:solidFill>
                  <a:schemeClr val="accent6"/>
                </a:solidFill>
                <a:latin typeface="Source Code Pro" panose="020B0509030403020204" pitchFamily="49" charset="0"/>
              </a:rPr>
              <a:t>FULL OUTER JOIN: </a:t>
            </a:r>
            <a:r>
              <a:rPr lang="en-US" dirty="0">
                <a:solidFill>
                  <a:schemeClr val="accent6"/>
                </a:solidFill>
                <a:latin typeface="Source Code Pro" panose="020B0509030403020204" pitchFamily="49" charset="0"/>
              </a:rPr>
              <a:t>This type of JOIN returns all the rows from both tables, with NULL values for any columns that do not have matching values in the other table. The syntax for FULL OUTER JOIN is as follows:</a:t>
            </a:r>
            <a:endParaRPr lang="en-US" dirty="0" smtClean="0">
              <a:solidFill>
                <a:schemeClr val="accent6"/>
              </a:solidFill>
              <a:latin typeface="Source Code Pro" panose="020B0509030403020204" pitchFamily="49" charset="0"/>
            </a:endParaRPr>
          </a:p>
        </p:txBody>
      </p:sp>
      <p:pic>
        <p:nvPicPr>
          <p:cNvPr id="2" name="Picture 1"/>
          <p:cNvPicPr>
            <a:picLocks noChangeAspect="1"/>
          </p:cNvPicPr>
          <p:nvPr/>
        </p:nvPicPr>
        <p:blipFill>
          <a:blip r:embed="rId2"/>
          <a:stretch>
            <a:fillRect/>
          </a:stretch>
        </p:blipFill>
        <p:spPr>
          <a:xfrm>
            <a:off x="2713465" y="2856969"/>
            <a:ext cx="6312320" cy="1903716"/>
          </a:xfrm>
          <a:prstGeom prst="rect">
            <a:avLst/>
          </a:prstGeom>
        </p:spPr>
      </p:pic>
    </p:spTree>
    <p:extLst>
      <p:ext uri="{BB962C8B-B14F-4D97-AF65-F5344CB8AC3E}">
        <p14:creationId xmlns:p14="http://schemas.microsoft.com/office/powerpoint/2010/main" val="261316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6559" y="620715"/>
            <a:ext cx="6096000" cy="461665"/>
          </a:xfrm>
          <a:prstGeom prst="rect">
            <a:avLst/>
          </a:prstGeom>
        </p:spPr>
        <p:txBody>
          <a:bodyPr>
            <a:spAutoFit/>
          </a:bodyPr>
          <a:lstStyle/>
          <a:p>
            <a:pPr algn="ctr"/>
            <a:r>
              <a:rPr lang="en-US" sz="2400" b="1" dirty="0" smtClean="0">
                <a:latin typeface="Source Code Pro" panose="020B0509030403020204" pitchFamily="49" charset="0"/>
              </a:rPr>
              <a:t>MySQL</a:t>
            </a:r>
            <a:endParaRPr lang="en-US" sz="2400" b="1" dirty="0">
              <a:latin typeface="Source Code Pro" panose="020B0509030403020204" pitchFamily="49" charset="0"/>
            </a:endParaRPr>
          </a:p>
        </p:txBody>
      </p:sp>
      <p:pic>
        <p:nvPicPr>
          <p:cNvPr id="13314" name="Picture 2" descr="https://tableplus.com/assets/images/sqlite-vs-mysql/mysql-wor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046" y="1867990"/>
            <a:ext cx="6855026" cy="270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748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6559" y="620715"/>
            <a:ext cx="6096000" cy="461665"/>
          </a:xfrm>
          <a:prstGeom prst="rect">
            <a:avLst/>
          </a:prstGeom>
        </p:spPr>
        <p:txBody>
          <a:bodyPr>
            <a:spAutoFit/>
          </a:bodyPr>
          <a:lstStyle/>
          <a:p>
            <a:pPr algn="ctr"/>
            <a:r>
              <a:rPr lang="en-US" sz="2400" b="1" dirty="0" smtClean="0">
                <a:latin typeface="Source Code Pro" panose="020B0509030403020204" pitchFamily="49" charset="0"/>
              </a:rPr>
              <a:t>MySQL</a:t>
            </a:r>
            <a:endParaRPr lang="en-US" sz="2400" b="1" dirty="0">
              <a:latin typeface="Source Code Pro" panose="020B0509030403020204" pitchFamily="49" charset="0"/>
            </a:endParaRPr>
          </a:p>
        </p:txBody>
      </p:sp>
      <p:pic>
        <p:nvPicPr>
          <p:cNvPr id="18434" name="Picture 2" descr="https://tableplus.com/assets/images/sqlite-vs-mysql/sqlite-wor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412" y="2347709"/>
            <a:ext cx="6706293" cy="184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225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6187" y="3126768"/>
            <a:ext cx="2765501" cy="461665"/>
          </a:xfrm>
          <a:prstGeom prst="rect">
            <a:avLst/>
          </a:prstGeom>
        </p:spPr>
        <p:txBody>
          <a:bodyPr wrap="none">
            <a:spAutoFit/>
          </a:bodyPr>
          <a:lstStyle/>
          <a:p>
            <a:r>
              <a:rPr lang="en-US" sz="2400" smtClean="0">
                <a:latin typeface="Source Code Pro" panose="020B0509030403020204" pitchFamily="49" charset="0"/>
              </a:rPr>
              <a:t>import sqlite3</a:t>
            </a:r>
            <a:endParaRPr lang="en-US" sz="2400" dirty="0">
              <a:latin typeface="Source Code Pro" panose="020B0509030403020204" pitchFamily="49" charset="0"/>
            </a:endParaRPr>
          </a:p>
        </p:txBody>
      </p:sp>
    </p:spTree>
    <p:extLst>
      <p:ext uri="{BB962C8B-B14F-4D97-AF65-F5344CB8AC3E}">
        <p14:creationId xmlns:p14="http://schemas.microsoft.com/office/powerpoint/2010/main" val="4080521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56027" y="3205145"/>
            <a:ext cx="6083717" cy="461665"/>
          </a:xfrm>
          <a:prstGeom prst="rect">
            <a:avLst/>
          </a:prstGeom>
        </p:spPr>
        <p:txBody>
          <a:bodyPr wrap="none">
            <a:spAutoFit/>
          </a:bodyPr>
          <a:lstStyle/>
          <a:p>
            <a:r>
              <a:rPr lang="en-US" sz="2400" dirty="0">
                <a:latin typeface="Source Code Pro" panose="020B0509030403020204" pitchFamily="49" charset="0"/>
              </a:rPr>
              <a:t>conn = sqlite3.connect(database)</a:t>
            </a:r>
          </a:p>
        </p:txBody>
      </p:sp>
    </p:spTree>
    <p:extLst>
      <p:ext uri="{BB962C8B-B14F-4D97-AF65-F5344CB8AC3E}">
        <p14:creationId xmlns:p14="http://schemas.microsoft.com/office/powerpoint/2010/main" val="219960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774</Words>
  <Application>Microsoft Office PowerPoint</Application>
  <PresentationFormat>Widescreen</PresentationFormat>
  <Paragraphs>408</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Consolas</vt:lpstr>
      <vt:lpstr>Source Code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472</cp:revision>
  <dcterms:created xsi:type="dcterms:W3CDTF">2023-01-04T18:03:08Z</dcterms:created>
  <dcterms:modified xsi:type="dcterms:W3CDTF">2023-02-26T11:51:11Z</dcterms:modified>
</cp:coreProperties>
</file>