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Source Code Pro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8" roundtripDataSignature="AMtx7mgnwnd2nY4txvwX3BYLB95ApTP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6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9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8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/>
              <a:t>ماژول‌ها و توابع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982351" y="3509963"/>
            <a:ext cx="6227298" cy="7014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Modules and Functions </a:t>
            </a:r>
            <a:endParaRPr b="0" i="0" sz="32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صدا کردن تابع	</a:t>
            </a:r>
            <a:endParaRPr sz="4800"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0933" y="2533815"/>
            <a:ext cx="7908724" cy="291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2410933" y="5685989"/>
            <a:ext cx="3129511" cy="403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a-I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عبارت هم می‌توان قرار داد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0"/>
          <p:cNvCxnSpPr/>
          <p:nvPr/>
        </p:nvCxnSpPr>
        <p:spPr>
          <a:xfrm flipH="1">
            <a:off x="5311588" y="5042647"/>
            <a:ext cx="1317812" cy="643342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ctrTitle"/>
          </p:nvPr>
        </p:nvSpPr>
        <p:spPr>
          <a:xfrm>
            <a:off x="1931962" y="-4973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روش استفاده از تابع (و متد)</a:t>
            </a:r>
            <a:endParaRPr sz="4000"/>
          </a:p>
        </p:txBody>
      </p:sp>
      <p:sp>
        <p:nvSpPr>
          <p:cNvPr id="156" name="Google Shape;156;p11"/>
          <p:cNvSpPr/>
          <p:nvPr/>
        </p:nvSpPr>
        <p:spPr>
          <a:xfrm>
            <a:off x="5051751" y="4063032"/>
            <a:ext cx="2508069" cy="1014305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565668" y="4063032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5051752" y="2582090"/>
            <a:ext cx="2508069" cy="1014305"/>
          </a:xfrm>
          <a:prstGeom prst="rect">
            <a:avLst/>
          </a:prstGeom>
          <a:solidFill>
            <a:srgbClr val="00B050"/>
          </a:soli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5343600" y="2564856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778856" y="282964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fa-I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روش درست پرانتز باید باشد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778856" y="427620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fa-I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این یک متغیر است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گاهی می‌توان مقدار آرگومان متغیر داشت</a:t>
            </a:r>
            <a:endParaRPr sz="4000"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122" y="2610817"/>
            <a:ext cx="9046507" cy="315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توابعی که پایتون آن‌ها را به طور پیش‌فرض نمی‍‌شناسد.</a:t>
            </a:r>
            <a:endParaRPr sz="320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74" y="2281342"/>
            <a:ext cx="10710709" cy="271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073" y="2484542"/>
            <a:ext cx="10710709" cy="271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1286571" y="36134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چاره چیست؟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ماژول‌ها	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945725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از پیش تعریف شده: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turtle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296731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اضافه شدنی: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matplotlib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PyQt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روش نصب (برای الان)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3401605" y="1828800"/>
            <a:ext cx="5639646" cy="21302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b="0" i="0" lang="fa-IR" sz="2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</a:t>
            </a:r>
            <a:r>
              <a:rPr b="0" i="0" lang="fa-IR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&lt;نام پکیج یا ماژول&gt;</a:t>
            </a:r>
            <a:endParaRPr b="0" i="0" sz="2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تعریف تابع</a:t>
            </a:r>
            <a:endParaRPr sz="4000"/>
          </a:p>
        </p:txBody>
      </p:sp>
      <p:sp>
        <p:nvSpPr>
          <p:cNvPr id="194" name="Google Shape;194;p16"/>
          <p:cNvSpPr txBox="1"/>
          <p:nvPr/>
        </p:nvSpPr>
        <p:spPr>
          <a:xfrm>
            <a:off x="3209219" y="2329542"/>
            <a:ext cx="9144000" cy="15002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b="0" i="0" lang="fa-IR" sz="36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0" i="0" lang="fa-IR" sz="36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fa-IR" sz="3600" u="none" cap="none" strike="noStrik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0" i="0" lang="fa-IR" sz="36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نام تابع</a:t>
            </a:r>
            <a:r>
              <a:rPr b="0" i="0" lang="fa-IR" sz="3600" u="none" cap="none" strike="noStrik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0" i="0" lang="fa-IR" sz="36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(پارامترها)</a:t>
            </a:r>
            <a:r>
              <a:rPr b="0" i="0" lang="fa-IR" sz="36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Source Code Pro"/>
              <a:buNone/>
            </a:pPr>
            <a:r>
              <a:rPr b="0" i="0" lang="fa-IR" sz="36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&lt;عبارات</a:t>
            </a:r>
            <a:r>
              <a:rPr b="0" i="0" lang="fa-IR" sz="3600" u="none" cap="none" strike="noStrik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ctrTitle"/>
          </p:nvPr>
        </p:nvSpPr>
        <p:spPr>
          <a:xfrm>
            <a:off x="3565314" y="1118827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روش فراخوانی (صدا کردن) تابع</a:t>
            </a:r>
            <a:endParaRPr sz="3200"/>
          </a:p>
        </p:txBody>
      </p:sp>
      <p:sp>
        <p:nvSpPr>
          <p:cNvPr id="200" name="Google Shape;200;p17"/>
          <p:cNvSpPr txBox="1"/>
          <p:nvPr/>
        </p:nvSpPr>
        <p:spPr>
          <a:xfrm>
            <a:off x="4242828" y="2394857"/>
            <a:ext cx="4325257" cy="16248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5C00"/>
              </a:buClr>
              <a:buSzPts val="4000"/>
              <a:buFont typeface="Arial"/>
              <a:buNone/>
            </a:pPr>
            <a:r>
              <a:rPr b="0" i="0" lang="fa-IR" sz="4000" u="none" cap="none" strike="noStrik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fa-I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نام تابع</a:t>
            </a:r>
            <a:r>
              <a:rPr b="0" i="0" lang="fa-IR" sz="4000" u="none" cap="none" strike="noStrik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fa-I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(آرگومان)</a:t>
            </a:r>
            <a:r>
              <a:rPr b="0" i="0" lang="fa-IR" sz="4000" u="none" cap="none" strike="noStrik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fa-I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ctrTitle"/>
          </p:nvPr>
        </p:nvSpPr>
        <p:spPr>
          <a:xfrm>
            <a:off x="3565314" y="1118827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>
                <a:latin typeface="Arial"/>
                <a:ea typeface="Arial"/>
                <a:cs typeface="Arial"/>
                <a:sym typeface="Arial"/>
              </a:rPr>
              <a:t>مثال</a:t>
            </a:r>
            <a:endParaRPr sz="3200"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1244" y="2088706"/>
            <a:ext cx="5488426" cy="36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>
                <a:latin typeface="Arial"/>
                <a:ea typeface="Arial"/>
                <a:cs typeface="Arial"/>
                <a:sym typeface="Arial"/>
              </a:rPr>
              <a:t>موضوع‌ها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2715064" y="3946061"/>
            <a:ext cx="6227298" cy="17846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457200" lvl="0" marL="4572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ماژول‌ها</a:t>
            </a:r>
            <a:endParaRPr/>
          </a:p>
          <a:p>
            <a:pPr indent="-457200" lvl="0" marL="4572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کابرد import</a:t>
            </a:r>
            <a:endParaRPr/>
          </a:p>
          <a:p>
            <a:pPr indent="-457200" lvl="0" marL="4572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کاربرد تابعی از math</a:t>
            </a:r>
            <a:endParaRPr/>
          </a:p>
          <a:p>
            <a:pPr indent="-457200" lvl="0" marL="4572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تابغ</a:t>
            </a:r>
            <a:endParaRPr b="0" i="0" sz="32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 rot="10800000">
            <a:off x="2394926" y="5197838"/>
            <a:ext cx="899603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2366310" y="3564637"/>
            <a:ext cx="0" cy="1633201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0"/>
          <p:cNvCxnSpPr>
            <a:endCxn id="223" idx="1"/>
          </p:cNvCxnSpPr>
          <p:nvPr/>
        </p:nvCxnSpPr>
        <p:spPr>
          <a:xfrm>
            <a:off x="2366297" y="3553097"/>
            <a:ext cx="21012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383" y="1503869"/>
            <a:ext cx="4420217" cy="183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901" y="1688978"/>
            <a:ext cx="4420217" cy="183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22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2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sp>
        <p:nvSpPr>
          <p:cNvPr id="252" name="Google Shape;252;p23"/>
          <p:cNvSpPr txBox="1"/>
          <p:nvPr/>
        </p:nvSpPr>
        <p:spPr>
          <a:xfrm>
            <a:off x="6562165" y="3494511"/>
            <a:ext cx="3728600" cy="5399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b="0" i="0" lang="fa-IR" sz="3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f(a, b, c)</a:t>
            </a:r>
            <a:endParaRPr b="0" i="0" sz="3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128401" y="3451168"/>
            <a:ext cx="2241893" cy="6266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f(2,3,4)</a:t>
            </a:r>
            <a:endParaRPr b="0" i="0" sz="32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4629552" y="3764498"/>
            <a:ext cx="1627095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کم</a:t>
            </a:r>
            <a:endParaRPr sz="3200"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3943"/>
            <a:ext cx="12057574" cy="230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زیاد</a:t>
            </a:r>
            <a:endParaRPr sz="3200"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18290"/>
            <a:ext cx="11991703" cy="22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ترتیب مهم است</a:t>
            </a:r>
            <a:endParaRPr sz="3200"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146" y="2508069"/>
            <a:ext cx="3204725" cy="1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26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26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ترتیب مهم است</a:t>
            </a:r>
            <a:endParaRPr sz="3200"/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146" y="2508069"/>
            <a:ext cx="3204725" cy="1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b="1" i="0" lang="fa-IR" sz="2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indent="0" lvl="0" marL="0" marR="0" rtl="0" algn="ctr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/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آرگومان‌های کلیدواژه‌دار</a:t>
            </a:r>
            <a:endParaRPr sz="3200"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6410" y="3021614"/>
            <a:ext cx="4182059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وجود ندارد</a:t>
            </a:r>
            <a:endParaRPr sz="3200"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92" y="4366763"/>
            <a:ext cx="11186160" cy="21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986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1552135" y="-5737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/>
              <a:t>ایده‌ی اصلی تابع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552135" y="5430129"/>
            <a:ext cx="9144000" cy="640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fa-I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کارخانه‌ای که ورودی و خروجی دارد.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n animation of a machine labelled &quot;print&quot;. The machine is initially stationary. A box labelled &quot;hello world&quot; drops onto a conveyor belt to the left of the machine. A button labelled &quot;call&quot; on the machine is activated, the label &quot;finished&quot; turns into &quot;called&quot;, some pistons on the machine start moving and the box moves along the conveyor belt and into the machine. &quot;hello world&quot; appears on a screen on the front of the machine. The machine stops and the &quot;called&quot; label turns into &quot;finished&quot;."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488" y="2325001"/>
            <a:ext cx="5617922" cy="374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کم است</a:t>
            </a:r>
            <a:endParaRPr sz="3200"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483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617" y="4396398"/>
            <a:ext cx="10947520" cy="21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741" y="2606056"/>
            <a:ext cx="5647659" cy="2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>
            <p:ph type="ctrTitle"/>
          </p:nvPr>
        </p:nvSpPr>
        <p:spPr>
          <a:xfrm>
            <a:off x="1292377" y="862149"/>
            <a:ext cx="9144000" cy="6570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fa-IR" sz="3200">
                <a:solidFill>
                  <a:srgbClr val="002060"/>
                </a:solidFill>
              </a:rPr>
              <a:t>صدا کردن پارامتر پیش‌فرض</a:t>
            </a:r>
            <a:endParaRPr sz="3200">
              <a:solidFill>
                <a:srgbClr val="002060"/>
              </a:solidFill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127" y="2867521"/>
            <a:ext cx="10270499" cy="10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تا الان گفتیم: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1801829" y="19531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ترتیب مهم است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کلید</a:t>
            </a:r>
            <a:endParaRPr/>
          </a:p>
          <a:p>
            <a:pPr indent="0" lvl="0" marL="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کلید پیش‌فرض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903" y="2681755"/>
            <a:ext cx="4244708" cy="289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903" y="2681755"/>
            <a:ext cx="4244708" cy="289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7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53" name="Google Shape;353;p37"/>
          <p:cNvCxnSpPr/>
          <p:nvPr/>
        </p:nvCxnSpPr>
        <p:spPr>
          <a:xfrm>
            <a:off x="7197634" y="3853543"/>
            <a:ext cx="0" cy="126709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37"/>
          <p:cNvCxnSpPr/>
          <p:nvPr/>
        </p:nvCxnSpPr>
        <p:spPr>
          <a:xfrm rot="10800000">
            <a:off x="6074229" y="5107577"/>
            <a:ext cx="109728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31" y="2475656"/>
            <a:ext cx="3834846" cy="2838021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>
            <a:off x="7197634" y="3853543"/>
            <a:ext cx="0" cy="126709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38"/>
          <p:cNvCxnSpPr/>
          <p:nvPr/>
        </p:nvCxnSpPr>
        <p:spPr>
          <a:xfrm rot="10800000">
            <a:off x="6074229" y="5107577"/>
            <a:ext cx="109728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1008" y="2283633"/>
            <a:ext cx="3639058" cy="314368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0" name="Google Shape;370;p39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71" name="Google Shape;371;p39"/>
          <p:cNvCxnSpPr/>
          <p:nvPr/>
        </p:nvCxnSpPr>
        <p:spPr>
          <a:xfrm>
            <a:off x="6923314" y="4075611"/>
            <a:ext cx="13063" cy="9666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39"/>
          <p:cNvCxnSpPr/>
          <p:nvPr/>
        </p:nvCxnSpPr>
        <p:spPr>
          <a:xfrm rot="10800000">
            <a:off x="5812972" y="5029199"/>
            <a:ext cx="109728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fa-IR" sz="5400"/>
              <a:t>چرا تابع اهمیت دارد؟</a:t>
            </a:r>
            <a:endParaRPr sz="5400"/>
          </a:p>
        </p:txBody>
      </p:sp>
      <p:sp>
        <p:nvSpPr>
          <p:cNvPr id="104" name="Google Shape;104;p4"/>
          <p:cNvSpPr txBox="1"/>
          <p:nvPr/>
        </p:nvSpPr>
        <p:spPr>
          <a:xfrm>
            <a:off x="2058571" y="23986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857250" lvl="0" marL="8572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a-I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مخفی کردن </a:t>
            </a:r>
            <a:r>
              <a:rPr b="0" i="0" lang="fa-I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جزئیات</a:t>
            </a:r>
            <a:r>
              <a:rPr b="0" i="0" lang="fa-I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تا سطح بالا فکر کنیم.</a:t>
            </a:r>
            <a:endParaRPr/>
          </a:p>
          <a:p>
            <a:pPr indent="-857250" lvl="0" marL="8572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fa-I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جلوگیری از </a:t>
            </a:r>
            <a:r>
              <a:rPr b="0" i="0" lang="fa-I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تکرار</a:t>
            </a:r>
            <a:endParaRPr/>
          </a:p>
          <a:p>
            <a:pPr indent="-857250" lvl="0" marL="85725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fa-I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استقلال</a:t>
            </a:r>
            <a:r>
              <a:rPr b="0" i="0" lang="fa-I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بخش‌های متفاوت کد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630" y="2681755"/>
            <a:ext cx="3772426" cy="26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0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9" name="Google Shape;379;p40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0" name="Google Shape;380;p40"/>
          <p:cNvCxnSpPr/>
          <p:nvPr/>
        </p:nvCxnSpPr>
        <p:spPr>
          <a:xfrm>
            <a:off x="6648991" y="4075611"/>
            <a:ext cx="13063" cy="9666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5786843" y="5029199"/>
            <a:ext cx="84908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630" y="2681755"/>
            <a:ext cx="3772426" cy="269595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1"/>
          <p:cNvSpPr txBox="1"/>
          <p:nvPr>
            <p:ph type="ctrTitle"/>
          </p:nvPr>
        </p:nvSpPr>
        <p:spPr>
          <a:xfrm>
            <a:off x="978869" y="29415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978869" y="-99571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89" name="Google Shape;389;p41"/>
          <p:cNvCxnSpPr/>
          <p:nvPr/>
        </p:nvCxnSpPr>
        <p:spPr>
          <a:xfrm>
            <a:off x="6648991" y="4075611"/>
            <a:ext cx="13063" cy="9666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41"/>
          <p:cNvCxnSpPr/>
          <p:nvPr/>
        </p:nvCxnSpPr>
        <p:spPr>
          <a:xfrm rot="10800000">
            <a:off x="5786843" y="5029199"/>
            <a:ext cx="84908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316" y="2182810"/>
            <a:ext cx="3543795" cy="305795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/>
          <p:nvPr>
            <p:ph type="ctrTitle"/>
          </p:nvPr>
        </p:nvSpPr>
        <p:spPr>
          <a:xfrm>
            <a:off x="7223756" y="4558936"/>
            <a:ext cx="3187341" cy="5584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ource Code Pro"/>
              <a:buNone/>
            </a:pPr>
            <a:r>
              <a:rPr lang="fa-IR" sz="280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مقدار a چقدر است؟</a:t>
            </a:r>
            <a:endParaRPr sz="280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4216552" y="985277"/>
            <a:ext cx="2879321" cy="747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b="0" i="0" lang="fa-IR" sz="44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b="0" i="0" sz="44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8" name="Google Shape;398;p42"/>
          <p:cNvCxnSpPr/>
          <p:nvPr/>
        </p:nvCxnSpPr>
        <p:spPr>
          <a:xfrm>
            <a:off x="6648991" y="4075611"/>
            <a:ext cx="13063" cy="9666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99" name="Google Shape;399;p42"/>
          <p:cNvCxnSpPr/>
          <p:nvPr/>
        </p:nvCxnSpPr>
        <p:spPr>
          <a:xfrm rot="10800000">
            <a:off x="5786843" y="5029199"/>
            <a:ext cx="849086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b="0" i="0" sz="32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226" y="1970531"/>
            <a:ext cx="2905530" cy="273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b="0" i="0" sz="32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4868" y="1852965"/>
            <a:ext cx="2743583" cy="35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3176366" y="5799908"/>
            <a:ext cx="5183863" cy="5222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چه اتفاقی برای l و k می‌افتد؟</a:t>
            </a:r>
            <a:endParaRPr b="0" i="0" sz="3200" u="none" cap="none" strike="noStrik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b="0" i="0" sz="32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805" y="1717721"/>
            <a:ext cx="2876951" cy="42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b="0" i="0" lang="fa-IR" sz="36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b="0" i="0" sz="36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751370" y="1606731"/>
            <a:ext cx="8463784" cy="493776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5304469" y="2573227"/>
            <a:ext cx="4675556" cy="36579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r" dir="108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7419697" y="3781852"/>
            <a:ext cx="2299069" cy="194621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4731609" y="26191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77</a:t>
            </a:r>
            <a:endParaRPr b="0" i="0" sz="3200" u="none" cap="none" strike="noStrik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922140" y="1715641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“Hello"</a:t>
            </a:r>
            <a:endParaRPr b="0" i="0" sz="3200" u="none" cap="none" strike="noStrik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6651849" y="41347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11</a:t>
            </a:r>
            <a:endParaRPr b="0" i="0" sz="3200" u="none" cap="none" strike="noStrik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0" name="Google Shape;430;p46"/>
          <p:cNvCxnSpPr/>
          <p:nvPr/>
        </p:nvCxnSpPr>
        <p:spPr>
          <a:xfrm rot="10800000">
            <a:off x="8686800" y="5068389"/>
            <a:ext cx="509451" cy="39188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1" name="Google Shape;431;p46"/>
          <p:cNvCxnSpPr/>
          <p:nvPr/>
        </p:nvCxnSpPr>
        <p:spPr>
          <a:xfrm rot="10800000">
            <a:off x="6878542" y="3455513"/>
            <a:ext cx="1031012" cy="816041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46"/>
          <p:cNvCxnSpPr/>
          <p:nvPr/>
        </p:nvCxnSpPr>
        <p:spPr>
          <a:xfrm rot="10800000">
            <a:off x="4961331" y="2468089"/>
            <a:ext cx="858644" cy="501276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b="0" i="0" lang="fa-IR" sz="3600" u="none" cap="none" strike="noStrik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b="0" i="0" sz="3600" u="none" cap="none" strike="noStrik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38" name="Google Shape;4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5837" y="1634648"/>
            <a:ext cx="3824274" cy="49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7324" y="2625953"/>
            <a:ext cx="7240103" cy="185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4696" y="2497667"/>
            <a:ext cx="6419362" cy="323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857250" lvl="0" marL="85725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4528457" cy="68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857250" lvl="0" marL="85725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51086" cy="683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1547447" y="5866523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b="0" i="0" lang="fa-IR" sz="3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ما به                    صدا کردن تابع یا</a:t>
            </a:r>
            <a:r>
              <a:rPr b="0" i="0" lang="fa-IR" sz="3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b="0" i="0" lang="fa-IR" sz="36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کردن می‌گوییم. </a:t>
            </a:r>
            <a:endParaRPr b="0" i="0" sz="36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/>
          <p:nvPr>
            <p:ph type="ctrTitle"/>
          </p:nvPr>
        </p:nvSpPr>
        <p:spPr>
          <a:xfrm>
            <a:off x="1903827" y="-6854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در مورد تابع</a:t>
            </a:r>
            <a:endParaRPr sz="4800"/>
          </a:p>
        </p:txBody>
      </p:sp>
      <p:sp>
        <p:nvSpPr>
          <p:cNvPr id="123" name="Google Shape;123;p7"/>
          <p:cNvSpPr txBox="1"/>
          <p:nvPr/>
        </p:nvSpPr>
        <p:spPr>
          <a:xfrm>
            <a:off x="4632960" y="4030150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fa-I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نام تابع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333957" y="4230515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a-I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آرگومان‌ها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fa-I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711569" y="4807290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</a:pPr>
            <a:r>
              <a:rPr b="0" i="0" lang="fa-IR" sz="36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یک تابع نام و آرگومان دارد</a:t>
            </a:r>
            <a:endParaRPr b="0" i="0" sz="36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thematical function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243" y="2422829"/>
            <a:ext cx="5401168" cy="98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7"/>
          <p:cNvCxnSpPr/>
          <p:nvPr/>
        </p:nvCxnSpPr>
        <p:spPr>
          <a:xfrm flipH="1">
            <a:off x="5689600" y="3541486"/>
            <a:ext cx="429847" cy="34834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7"/>
          <p:cNvCxnSpPr/>
          <p:nvPr/>
        </p:nvCxnSpPr>
        <p:spPr>
          <a:xfrm>
            <a:off x="7721600" y="3541486"/>
            <a:ext cx="174171" cy="48866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0" y="6052776"/>
            <a:ext cx="1641231" cy="60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توابع از پیش تعریف‌شده</a:t>
            </a:r>
            <a:endParaRPr sz="48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529" y="2975428"/>
            <a:ext cx="5816712" cy="109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62115" y="6052457"/>
            <a:ext cx="12192000" cy="80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توابع از پیش‌تعریف شده‌ی آشنا</a:t>
            </a:r>
            <a:endParaRPr sz="4000"/>
          </a:p>
        </p:txBody>
      </p:sp>
      <p:sp>
        <p:nvSpPr>
          <p:cNvPr id="142" name="Google Shape;142;p9"/>
          <p:cNvSpPr txBox="1"/>
          <p:nvPr/>
        </p:nvSpPr>
        <p:spPr>
          <a:xfrm>
            <a:off x="3426933" y="2554514"/>
            <a:ext cx="9144000" cy="34306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b="0" i="0" lang="fa-IR" sz="3200" u="none" cap="none" strike="noStrik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2023-01-30T12:19:15Z</dcterms:created>
  <dc:creator>PC</dc:creator>
</cp:coreProperties>
</file>