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12" r:id="rId45"/>
    <p:sldId id="306" r:id="rId46"/>
    <p:sldId id="307" r:id="rId47"/>
    <p:sldId id="308" r:id="rId48"/>
    <p:sldId id="309" r:id="rId49"/>
    <p:sldId id="310" r:id="rId50"/>
    <p:sldId id="311" r:id="rId51"/>
    <p:sldId id="313" r:id="rId52"/>
    <p:sldId id="314" r:id="rId53"/>
    <p:sldId id="315" r:id="rId54"/>
    <p:sldId id="316" r:id="rId55"/>
    <p:sldId id="317" r:id="rId56"/>
    <p:sldId id="319" r:id="rId57"/>
    <p:sldId id="327" r:id="rId58"/>
    <p:sldId id="328" r:id="rId59"/>
    <p:sldId id="326" r:id="rId60"/>
    <p:sldId id="329" r:id="rId61"/>
    <p:sldId id="331" r:id="rId62"/>
    <p:sldId id="330" r:id="rId63"/>
    <p:sldId id="332" r:id="rId64"/>
    <p:sldId id="333" r:id="rId65"/>
    <p:sldId id="325" r:id="rId66"/>
    <p:sldId id="318" r:id="rId67"/>
    <p:sldId id="320" r:id="rId68"/>
    <p:sldId id="321" r:id="rId69"/>
    <p:sldId id="322" r:id="rId70"/>
    <p:sldId id="324" r:id="rId71"/>
    <p:sldId id="323" r:id="rId72"/>
  </p:sldIdLst>
  <p:sldSz cx="12192000" cy="6858000"/>
  <p:notesSz cx="6858000" cy="9144000"/>
  <p:embeddedFontLst>
    <p:embeddedFont>
      <p:font typeface="Calibri" panose="020F0502020204030204" pitchFamily="34" charset="0"/>
      <p:regular r:id="rId74"/>
      <p:bold r:id="rId75"/>
    </p:embeddedFont>
    <p:embeddedFont>
      <p:font typeface="Source Code Pro" panose="020B0509030403020204" pitchFamily="49" charset="0"/>
      <p:regular r:id="rId76"/>
      <p:bold r:id="rId77"/>
      <p:italic r:id="rId78"/>
      <p:boldItalic r:id="rId79"/>
    </p:embeddedFont>
    <p:embeddedFont>
      <p:font typeface="Consolas" panose="020B0609020204030204" pitchFamily="49" charset="0"/>
      <p:regular r:id="rId80"/>
      <p:bold r:id="rId81"/>
      <p:italic r:id="rId82"/>
      <p:boldItalic r:id="rId8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gnwnd2nY4txvwX3BYLB95ApTP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customschemas.google.com/relationships/presentationmetadata" Target="meta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.fntdata"/><Relationship Id="rId79" Type="http://schemas.openxmlformats.org/officeDocument/2006/relationships/font" Target="fonts/font6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7.fntdata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2.fntdata"/><Relationship Id="rId83" Type="http://schemas.openxmlformats.org/officeDocument/2006/relationships/font" Target="fonts/font10.fntdata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font" Target="fonts/font5.fntdata"/><Relationship Id="rId81" Type="http://schemas.openxmlformats.org/officeDocument/2006/relationships/font" Target="fonts/font8.fntdata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3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4526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8650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09752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2722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08661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619787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221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582373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799617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92864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5754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404844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0851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87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34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21205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13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500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750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500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200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991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9794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0277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9055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7462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70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70816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35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/>
              <a:t>ماژول‌ها و توابع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982351" y="3509963"/>
            <a:ext cx="6227298" cy="70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Modules and Functions 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صدا کردن تابع	</a:t>
            </a:r>
            <a:endParaRPr sz="4800"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933" y="2533815"/>
            <a:ext cx="7908724" cy="291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2410933" y="5685989"/>
            <a:ext cx="3129511" cy="4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عبارت هم می‌توان قرار داد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0"/>
          <p:cNvCxnSpPr/>
          <p:nvPr/>
        </p:nvCxnSpPr>
        <p:spPr>
          <a:xfrm flipH="1">
            <a:off x="5311588" y="5042647"/>
            <a:ext cx="1317812" cy="643342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ctrTitle"/>
          </p:nvPr>
        </p:nvSpPr>
        <p:spPr>
          <a:xfrm>
            <a:off x="1931962" y="-4973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روش استفاده از تابع (و متد)</a:t>
            </a:r>
            <a:endParaRPr sz="4000"/>
          </a:p>
        </p:txBody>
      </p:sp>
      <p:sp>
        <p:nvSpPr>
          <p:cNvPr id="156" name="Google Shape;156;p11"/>
          <p:cNvSpPr/>
          <p:nvPr/>
        </p:nvSpPr>
        <p:spPr>
          <a:xfrm>
            <a:off x="5051751" y="4063032"/>
            <a:ext cx="2508069" cy="101430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565668" y="4063032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5051752" y="2582090"/>
            <a:ext cx="2508069" cy="101430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5343600" y="2564856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778856" y="282964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روش درست پرانتز باید باشد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778856" y="427620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این یک متغیر است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گاهی می‌توان مقدار آرگومان متغیر داشت</a:t>
            </a:r>
            <a:endParaRPr sz="4000"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122" y="2610817"/>
            <a:ext cx="9046507" cy="31537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توابعی که پایتون آن‌ها را به طور پیش‌فرض نمی‍‌شناسد.</a:t>
            </a:r>
            <a:endParaRPr sz="320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74" y="2281342"/>
            <a:ext cx="10710709" cy="271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73" y="2484542"/>
            <a:ext cx="10710709" cy="271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1286571" y="36134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چاره چیست؟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ماژول‌ها	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945725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از پیش تعریف شده: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turtle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296731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اضافه شدنی: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matplotlib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PyQt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روش نصب (برای الان)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3401605" y="1828800"/>
            <a:ext cx="5639646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</a:t>
            </a: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&lt;نام پکیج یا ماژول&gt;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تعریف تابع</a:t>
            </a:r>
            <a:endParaRPr sz="4000"/>
          </a:p>
        </p:txBody>
      </p:sp>
      <p:sp>
        <p:nvSpPr>
          <p:cNvPr id="194" name="Google Shape;194;p16"/>
          <p:cNvSpPr txBox="1"/>
          <p:nvPr/>
        </p:nvSpPr>
        <p:spPr>
          <a:xfrm>
            <a:off x="3209219" y="2329542"/>
            <a:ext cx="9144000" cy="15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fa-IR" sz="36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a-IR" sz="3600" b="0" i="0" u="none" strike="noStrike" cap="non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fa-IR" sz="36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نام تابع</a:t>
            </a:r>
            <a:r>
              <a:rPr lang="fa-IR" sz="3600" b="0" i="0" u="none" strike="noStrike" cap="non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fa-IR" sz="36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(پارامترها)</a:t>
            </a: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&lt;عبارات</a:t>
            </a:r>
            <a:r>
              <a:rPr lang="fa-IR" sz="3600" b="0" i="0" u="none" strike="noStrike" cap="none">
                <a:solidFill>
                  <a:srgbClr val="38562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>
            <a:spLocks noGrp="1"/>
          </p:cNvSpPr>
          <p:nvPr>
            <p:ph type="ctrTitle"/>
          </p:nvPr>
        </p:nvSpPr>
        <p:spPr>
          <a:xfrm>
            <a:off x="3565314" y="1118827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روش فراخوانی (صدا کردن) تابع</a:t>
            </a:r>
            <a:endParaRPr sz="3200"/>
          </a:p>
        </p:txBody>
      </p:sp>
      <p:sp>
        <p:nvSpPr>
          <p:cNvPr id="200" name="Google Shape;200;p17"/>
          <p:cNvSpPr txBox="1"/>
          <p:nvPr/>
        </p:nvSpPr>
        <p:spPr>
          <a:xfrm>
            <a:off x="4242828" y="2394857"/>
            <a:ext cx="4325257" cy="1624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E5C00"/>
              </a:buClr>
              <a:buSzPts val="4000"/>
              <a:buFont typeface="Arial"/>
              <a:buNone/>
            </a:pPr>
            <a:r>
              <a:rPr lang="fa-IR" sz="4000" b="0" i="0" u="none" strike="noStrike" cap="non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fa-I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نام تابع</a:t>
            </a:r>
            <a:r>
              <a:rPr lang="fa-IR" sz="4000" b="0" i="0" u="none" strike="noStrike" cap="none">
                <a:solidFill>
                  <a:srgbClr val="CE5C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fa-IR"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(آرگومان)</a:t>
            </a:r>
            <a:r>
              <a:rPr lang="fa-IR" sz="4000" b="0" i="0" u="none" strike="noStrike" cap="none">
                <a:solidFill>
                  <a:srgbClr val="21252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fa-IR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fa-IR"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ctrTitle"/>
          </p:nvPr>
        </p:nvSpPr>
        <p:spPr>
          <a:xfrm>
            <a:off x="3565314" y="1118827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>
                <a:latin typeface="Arial"/>
                <a:ea typeface="Arial"/>
                <a:cs typeface="Arial"/>
                <a:sym typeface="Arial"/>
              </a:rPr>
              <a:t>مثال</a:t>
            </a:r>
            <a:endParaRPr sz="3200"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244" y="2088706"/>
            <a:ext cx="5488426" cy="36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>
                <a:latin typeface="Arial"/>
                <a:ea typeface="Arial"/>
                <a:cs typeface="Arial"/>
                <a:sym typeface="Arial"/>
              </a:rPr>
              <a:t>موضوع‌ها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2715064" y="3946061"/>
            <a:ext cx="6227298" cy="178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ماژول‌ها</a:t>
            </a:r>
            <a:endParaRPr/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کابرد import</a:t>
            </a:r>
            <a:endParaRPr/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کاربرد تابعی از math</a:t>
            </a:r>
            <a:endParaRPr/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تابغ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 rot="10800000">
            <a:off x="2394926" y="5197838"/>
            <a:ext cx="89960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2366310" y="3564637"/>
            <a:ext cx="0" cy="16332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20"/>
          <p:cNvCxnSpPr>
            <a:endCxn id="223" idx="1"/>
          </p:cNvCxnSpPr>
          <p:nvPr/>
        </p:nvCxnSpPr>
        <p:spPr>
          <a:xfrm>
            <a:off x="2366297" y="3553097"/>
            <a:ext cx="2101200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83" y="1503869"/>
            <a:ext cx="4420217" cy="183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901" y="1688978"/>
            <a:ext cx="4420217" cy="183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22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22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sp>
        <p:nvSpPr>
          <p:cNvPr id="252" name="Google Shape;252;p23"/>
          <p:cNvSpPr txBox="1"/>
          <p:nvPr/>
        </p:nvSpPr>
        <p:spPr>
          <a:xfrm>
            <a:off x="6562165" y="3494511"/>
            <a:ext cx="3728600" cy="53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fa-IR" sz="3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f(a, b, c)</a:t>
            </a:r>
            <a:endParaRPr sz="32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128401" y="3451168"/>
            <a:ext cx="2241893" cy="62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f(2,3,4)</a:t>
            </a:r>
            <a:endParaRPr sz="32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4629552" y="3764498"/>
            <a:ext cx="1627095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کم</a:t>
            </a:r>
            <a:endParaRPr sz="3200"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23943"/>
            <a:ext cx="12057574" cy="230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زیاد</a:t>
            </a:r>
            <a:endParaRPr sz="3200"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18290"/>
            <a:ext cx="11991703" cy="22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ترتیب مهم است</a:t>
            </a:r>
            <a:endParaRPr sz="3200"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46" y="2508069"/>
            <a:ext cx="3204725" cy="1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26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6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 txBox="1">
            <a:spLocks noGrp="1"/>
          </p:cNvSpPr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ترتیب مهم است</a:t>
            </a:r>
            <a:endParaRPr sz="3200"/>
          </a:p>
        </p:txBody>
      </p:sp>
      <p:pic>
        <p:nvPicPr>
          <p:cNvPr id="283" name="Google Shape;283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46" y="2508069"/>
            <a:ext cx="3204725" cy="1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7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86" name="Google Shape;286;p27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87" name="Google Shape;287;p27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88" name="Google Shape;288;p27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آرگومان‌های کلیدواژه‌دار</a:t>
            </a:r>
            <a:endParaRPr sz="3200"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410" y="3021614"/>
            <a:ext cx="4182059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وجود ندارد</a:t>
            </a:r>
            <a:endParaRPr sz="3200"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92" y="4366763"/>
            <a:ext cx="11186160" cy="21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986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1552135" y="-5737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/>
              <a:t>ایده‌ی اصلی تابع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552135" y="5430129"/>
            <a:ext cx="9144000" cy="64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کارخانه‌ای که ورودی و خروجی دارد.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 descr="An animation of a machine labelled &quot;print&quot;. The machine is initially stationary. A box labelled &quot;hello world&quot; drops onto a conveyor belt to the left of the machine. A button labelled &quot;call&quot; on the machine is activated, the label &quot;finished&quot; turns into &quot;called&quot;, some pistons on the machine start moving and the box moves along the conveyor belt and into the machine. &quot;hello world&quot; appears on a screen on the front of the machine. The machine stops and the &quot;called&quot; label turns into &quot;finished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488" y="2325001"/>
            <a:ext cx="5617922" cy="374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کم است</a:t>
            </a:r>
            <a:endParaRPr sz="3200"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483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617" y="4396398"/>
            <a:ext cx="10947520" cy="21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41" y="2606056"/>
            <a:ext cx="5647659" cy="2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292377" y="862149"/>
            <a:ext cx="9144000" cy="65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fa-IR" sz="3200">
                <a:solidFill>
                  <a:srgbClr val="002060"/>
                </a:solidFill>
              </a:rPr>
              <a:t>صدا کردن پارامتر پیش‌فرض</a:t>
            </a:r>
            <a:endParaRPr sz="3200">
              <a:solidFill>
                <a:srgbClr val="002060"/>
              </a:solidFill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127" y="2867521"/>
            <a:ext cx="10270499" cy="10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تا الان گفتیم: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1801829" y="19531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ترتیب مهم است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کلید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کلید پیش‌فرض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8226" y="1970531"/>
            <a:ext cx="2905530" cy="2734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4868" y="1852965"/>
            <a:ext cx="2743583" cy="359142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3176366" y="5799908"/>
            <a:ext cx="5183863" cy="52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چه اتفاقی برای l و k می‌افتد؟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تعریف مقدار در تابع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46805" y="1717721"/>
            <a:ext cx="2876951" cy="42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sz="36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751370" y="1606731"/>
            <a:ext cx="8463784" cy="493776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5304469" y="2573227"/>
            <a:ext cx="4675556" cy="36579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7419697" y="3781852"/>
            <a:ext cx="2299069" cy="194621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4731609" y="26191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77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922140" y="1715641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“Hello"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6651849" y="41347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11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0" name="Google Shape;430;p46"/>
          <p:cNvCxnSpPr/>
          <p:nvPr/>
        </p:nvCxnSpPr>
        <p:spPr>
          <a:xfrm rot="10800000">
            <a:off x="8686800" y="5068389"/>
            <a:ext cx="509451" cy="39188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46"/>
          <p:cNvCxnSpPr/>
          <p:nvPr/>
        </p:nvCxnSpPr>
        <p:spPr>
          <a:xfrm rot="10800000">
            <a:off x="6878542" y="3455513"/>
            <a:ext cx="1031012" cy="81604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46"/>
          <p:cNvCxnSpPr/>
          <p:nvPr/>
        </p:nvCxnSpPr>
        <p:spPr>
          <a:xfrm rot="10800000">
            <a:off x="4961331" y="2468089"/>
            <a:ext cx="858644" cy="501276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fa-IR" sz="5400"/>
              <a:t>چرا تابع اهمیت دارد؟</a:t>
            </a:r>
            <a:endParaRPr sz="5400"/>
          </a:p>
        </p:txBody>
      </p:sp>
      <p:sp>
        <p:nvSpPr>
          <p:cNvPr id="104" name="Google Shape;104;p4"/>
          <p:cNvSpPr txBox="1"/>
          <p:nvPr/>
        </p:nvSpPr>
        <p:spPr>
          <a:xfrm>
            <a:off x="2058571" y="23986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مخفی کردن </a:t>
            </a: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جزئیات</a:t>
            </a: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تا سطح بالا فکر کنیم.</a:t>
            </a:r>
            <a:endParaRPr/>
          </a:p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جلوگیری از </a:t>
            </a: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تکرار</a:t>
            </a:r>
            <a:endParaRPr/>
          </a:p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استقلال</a:t>
            </a: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بخش‌های متفاوت کد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sz="36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38" name="Google Shape;43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05837" y="1634648"/>
            <a:ext cx="3824274" cy="49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324" y="2625953"/>
            <a:ext cx="7240103" cy="185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96" y="2497667"/>
            <a:ext cx="6419362" cy="323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ctrTitle"/>
          </p:nvPr>
        </p:nvSpPr>
        <p:spPr>
          <a:xfrm>
            <a:off x="1436069" y="224764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 b="1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 b="1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 b="1" dirty="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1117415" y="59755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lang="fa-IR" sz="4400" b="1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sz="4400" b="1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5088821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012" y="1684227"/>
            <a:ext cx="4244708" cy="289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46189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1" name="Google Shape;351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65157" y="1594050"/>
            <a:ext cx="4244708" cy="2893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7"/>
          <p:cNvCxnSpPr/>
          <p:nvPr/>
        </p:nvCxnSpPr>
        <p:spPr>
          <a:xfrm>
            <a:off x="7308470" y="2731325"/>
            <a:ext cx="0" cy="126709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37"/>
          <p:cNvCxnSpPr/>
          <p:nvPr/>
        </p:nvCxnSpPr>
        <p:spPr>
          <a:xfrm rot="10800000">
            <a:off x="6211190" y="4035235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666981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83766" y="1755220"/>
            <a:ext cx="3834846" cy="2838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38"/>
          <p:cNvCxnSpPr/>
          <p:nvPr/>
        </p:nvCxnSpPr>
        <p:spPr>
          <a:xfrm>
            <a:off x="7156069" y="3133107"/>
            <a:ext cx="0" cy="126709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38"/>
          <p:cNvCxnSpPr/>
          <p:nvPr/>
        </p:nvCxnSpPr>
        <p:spPr>
          <a:xfrm rot="10800000">
            <a:off x="6032664" y="4387141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142773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571" y="1202976"/>
            <a:ext cx="3639058" cy="3143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9"/>
          <p:cNvCxnSpPr/>
          <p:nvPr/>
        </p:nvCxnSpPr>
        <p:spPr>
          <a:xfrm>
            <a:off x="6964877" y="2994954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2" name="Google Shape;372;p39"/>
          <p:cNvCxnSpPr/>
          <p:nvPr/>
        </p:nvCxnSpPr>
        <p:spPr>
          <a:xfrm rot="10800000">
            <a:off x="5854535" y="3948542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9082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8340" y="1781207"/>
            <a:ext cx="3772426" cy="269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40"/>
          <p:cNvCxnSpPr/>
          <p:nvPr/>
        </p:nvCxnSpPr>
        <p:spPr>
          <a:xfrm>
            <a:off x="6676701" y="3175063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5814553" y="4128651"/>
            <a:ext cx="84908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266376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7611" y="1531826"/>
            <a:ext cx="3772426" cy="269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9" name="Google Shape;389;p41"/>
          <p:cNvCxnSpPr/>
          <p:nvPr/>
        </p:nvCxnSpPr>
        <p:spPr>
          <a:xfrm>
            <a:off x="6745972" y="2925682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90" name="Google Shape;390;p41"/>
          <p:cNvCxnSpPr/>
          <p:nvPr/>
        </p:nvCxnSpPr>
        <p:spPr>
          <a:xfrm rot="10800000">
            <a:off x="5883824" y="3879270"/>
            <a:ext cx="84908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835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5725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4528457" cy="6882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4316" y="2044263"/>
            <a:ext cx="3543795" cy="305795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>
            <a:spLocks noGrp="1"/>
          </p:cNvSpPr>
          <p:nvPr>
            <p:ph type="ctrTitle"/>
          </p:nvPr>
        </p:nvSpPr>
        <p:spPr>
          <a:xfrm>
            <a:off x="7112919" y="4420389"/>
            <a:ext cx="3873736" cy="55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ource Code Pro"/>
              <a:buNone/>
            </a:pPr>
            <a:r>
              <a:rPr lang="fa-IR" sz="2800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مقدار </a:t>
            </a:r>
            <a:r>
              <a:rPr lang="en-US" sz="2800" dirty="0" smtClean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a-IR" sz="2800" dirty="0" smtClean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</a:t>
            </a:r>
            <a:r>
              <a:rPr lang="fa-IR" sz="2800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چقدر است؟</a:t>
            </a:r>
            <a:endParaRPr sz="2800" dirty="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8" name="Google Shape;398;p42"/>
          <p:cNvCxnSpPr/>
          <p:nvPr/>
        </p:nvCxnSpPr>
        <p:spPr>
          <a:xfrm>
            <a:off x="6648991" y="3937064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399;p42"/>
          <p:cNvCxnSpPr/>
          <p:nvPr/>
        </p:nvCxnSpPr>
        <p:spPr>
          <a:xfrm rot="10800000">
            <a:off x="5786843" y="4890652"/>
            <a:ext cx="84908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420886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99" y="2272146"/>
            <a:ext cx="4790327" cy="17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43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15" y="2396838"/>
            <a:ext cx="5041322" cy="20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136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64" y="1723737"/>
            <a:ext cx="4170409" cy="29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475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77" y="1477100"/>
            <a:ext cx="7932115" cy="38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181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48" y="1603074"/>
            <a:ext cx="7214317" cy="41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212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6546" y="2687781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*</a:t>
            </a:r>
            <a:r>
              <a:rPr lang="en-US" sz="5400" dirty="0" err="1" smtClean="0">
                <a:latin typeface="Source Code Pro" panose="020B0509030403020204" pitchFamily="49" charset="0"/>
              </a:rPr>
              <a:t>args</a:t>
            </a:r>
            <a:r>
              <a:rPr lang="en-US" sz="5400" dirty="0" smtClean="0">
                <a:latin typeface="Source Code Pro" panose="020B0509030403020204" pitchFamily="49" charset="0"/>
              </a:rPr>
              <a:t> **</a:t>
            </a:r>
            <a:r>
              <a:rPr lang="en-US" sz="5400" dirty="0" err="1" smtClean="0">
                <a:latin typeface="Source Code Pro" panose="020B0509030403020204" pitchFamily="49" charset="0"/>
              </a:rPr>
              <a:t>kwargs</a:t>
            </a:r>
            <a:r>
              <a:rPr lang="en-US" sz="5400" dirty="0" smtClean="0">
                <a:latin typeface="Source Code Pro" panose="020B0509030403020204" pitchFamily="49" charset="0"/>
              </a:rPr>
              <a:t> 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259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6474" y="2729344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print(2)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7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3020" y="2715489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print(2, 3)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6144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" y="775855"/>
            <a:ext cx="11665163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5725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151086" cy="6830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955962"/>
            <a:ext cx="11622201" cy="48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23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829" y="2734785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First-class </a:t>
            </a:r>
            <a:r>
              <a:rPr lang="en-US" sz="3200" dirty="0" smtClean="0">
                <a:latin typeface="Source Code Pro" panose="020B0509030403020204" pitchFamily="49" charset="0"/>
              </a:rPr>
              <a:t>functions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86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09" y="817418"/>
            <a:ext cx="8306918" cy="51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22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9193" y="2707076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7692532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53" y="1358455"/>
            <a:ext cx="6244719" cy="4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055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2510" y="2729345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Fibonacci 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287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0" y="1609577"/>
            <a:ext cx="7369177" cy="3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1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6" y="911938"/>
            <a:ext cx="11450343" cy="54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91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5346" y="515909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8EF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EA6B"/>
                </a:solidFill>
                <a:latin typeface="Consolas" panose="020B0609020204030204" pitchFamily="49" charset="0"/>
              </a:rPr>
              <a:t>calculate_grade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scores_list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This function takes in a list of test scores and calculates the average score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and corresponding letter grade.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total_score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scores_list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total_score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/ </a:t>
            </a:r>
            <a:r>
              <a:rPr lang="en-US" dirty="0" err="1">
                <a:solidFill>
                  <a:srgbClr val="89DDFF"/>
                </a:solidFill>
                <a:latin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scores_list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90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"A"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80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"B"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70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"C"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elif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60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"D"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"F"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average_score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letter_grade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Example usage of the function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scores = [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84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92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76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81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65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99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avg_score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grade =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calculate_grade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(scores)</a:t>
            </a:r>
          </a:p>
          <a:p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"The average score is:"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avg_score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"The letter grade is:"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grade)</a:t>
            </a:r>
          </a:p>
        </p:txBody>
      </p:sp>
    </p:spTree>
    <p:extLst>
      <p:ext uri="{BB962C8B-B14F-4D97-AF65-F5344CB8AC3E}">
        <p14:creationId xmlns:p14="http://schemas.microsoft.com/office/powerpoint/2010/main" val="24648444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6" y="1400804"/>
            <a:ext cx="10973394" cy="41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0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1547447" y="5866523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fa-IR" sz="3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ما به                    صدا کردن تابع یا</a:t>
            </a:r>
            <a:r>
              <a:rPr lang="fa-IR" sz="36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fa-IR" sz="3600" b="0" i="0" u="none" strike="noStrike" cap="none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کردن می‌گوییم. </a:t>
            </a:r>
            <a:endParaRPr sz="36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ctrTitle"/>
          </p:nvPr>
        </p:nvSpPr>
        <p:spPr>
          <a:xfrm>
            <a:off x="1903827" y="-6854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در مورد تابع</a:t>
            </a:r>
            <a:endParaRPr sz="4800"/>
          </a:p>
        </p:txBody>
      </p:sp>
      <p:sp>
        <p:nvSpPr>
          <p:cNvPr id="123" name="Google Shape;123;p7"/>
          <p:cNvSpPr txBox="1"/>
          <p:nvPr/>
        </p:nvSpPr>
        <p:spPr>
          <a:xfrm>
            <a:off x="4632960" y="4030150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نام تابع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333957" y="4230515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آرگومان‌ها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711569" y="4807290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</a:pPr>
            <a:r>
              <a:rPr lang="fa-IR" sz="36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یک تابع نام و آرگومان دارد</a:t>
            </a:r>
            <a:endParaRPr sz="36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7" descr="mathematical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243" y="2422829"/>
            <a:ext cx="5401168" cy="98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7"/>
          <p:cNvCxnSpPr/>
          <p:nvPr/>
        </p:nvCxnSpPr>
        <p:spPr>
          <a:xfrm flipH="1">
            <a:off x="5689600" y="3541486"/>
            <a:ext cx="429847" cy="348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7"/>
          <p:cNvCxnSpPr/>
          <p:nvPr/>
        </p:nvCxnSpPr>
        <p:spPr>
          <a:xfrm>
            <a:off x="7721600" y="3541486"/>
            <a:ext cx="174171" cy="488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6052776"/>
            <a:ext cx="1641231" cy="60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873" y="2660072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Function as </a:t>
            </a:r>
            <a:r>
              <a:rPr lang="en-US" sz="5400" dirty="0" err="1" smtClean="0">
                <a:latin typeface="Source Code Pro" panose="020B0509030403020204" pitchFamily="49" charset="0"/>
              </a:rPr>
              <a:t>args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80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018" y="843585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8EF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EA6B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(numbers,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This function applies the given function to each element in the given list of numbers.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result = []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number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numbers: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result.append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(number))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Example usage of the function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numbers_list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Define a function to square a number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BA8EF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EA6B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x **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Use </a:t>
            </a:r>
            <a:r>
              <a:rPr lang="en-US" dirty="0" err="1">
                <a:solidFill>
                  <a:srgbClr val="707A84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 to apply the square function to each element in </a:t>
            </a:r>
            <a:r>
              <a:rPr lang="en-US" dirty="0" err="1">
                <a:solidFill>
                  <a:srgbClr val="707A84"/>
                </a:solidFill>
                <a:latin typeface="Consolas" panose="020B0609020204030204" pitchFamily="49" charset="0"/>
              </a:rPr>
              <a:t>numbers_list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squared_numbers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numbers_list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square)</a:t>
            </a:r>
          </a:p>
          <a:p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squared_numbers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  </a:t>
            </a: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Output: [1, 4, 9, 16, 25]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توابع از پیش تعریف‌شده</a:t>
            </a:r>
            <a:endParaRPr sz="4800"/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5529" y="2975428"/>
            <a:ext cx="5816712" cy="109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2115" y="6052457"/>
            <a:ext cx="12192000" cy="80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توابع از پیش‌تعریف شده‌ی آشنا</a:t>
            </a:r>
            <a:endParaRPr sz="4000"/>
          </a:p>
        </p:txBody>
      </p:sp>
      <p:sp>
        <p:nvSpPr>
          <p:cNvPr id="142" name="Google Shape;142;p9"/>
          <p:cNvSpPr txBox="1"/>
          <p:nvPr/>
        </p:nvSpPr>
        <p:spPr>
          <a:xfrm>
            <a:off x="3426933" y="2554514"/>
            <a:ext cx="9144000" cy="3430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float()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str()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380</Words>
  <Application>Microsoft Office PowerPoint</Application>
  <PresentationFormat>Widescreen</PresentationFormat>
  <Paragraphs>167</Paragraphs>
  <Slides>71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Source Code Pro</vt:lpstr>
      <vt:lpstr>Consolas</vt:lpstr>
      <vt:lpstr>Office Theme</vt:lpstr>
      <vt:lpstr>ماژول‌ها و توابع</vt:lpstr>
      <vt:lpstr>موضوع‌ها</vt:lpstr>
      <vt:lpstr>ایده‌ی اصلی تابع</vt:lpstr>
      <vt:lpstr>چرا تابع اهمیت دارد؟</vt:lpstr>
      <vt:lpstr>استقلال بخش‌های متفاوت کد</vt:lpstr>
      <vt:lpstr>استقلال بخش‌های متفاوت کد</vt:lpstr>
      <vt:lpstr>در مورد تابع</vt:lpstr>
      <vt:lpstr>توابع از پیش تعریف‌شده</vt:lpstr>
      <vt:lpstr>توابع از پیش‌تعریف شده‌ی آشنا</vt:lpstr>
      <vt:lpstr>صدا کردن تابع </vt:lpstr>
      <vt:lpstr>روش استفاده از تابع (و متد)</vt:lpstr>
      <vt:lpstr>گاهی می‌توان مقدار آرگومان متغیر داشت</vt:lpstr>
      <vt:lpstr>توابعی که پایتون آن‌ها را به طور پیش‌فرض نمی‍‌شناسد.</vt:lpstr>
      <vt:lpstr>ماژول‌ها </vt:lpstr>
      <vt:lpstr>روش نصب (برای الان)</vt:lpstr>
      <vt:lpstr>تعریف تابع</vt:lpstr>
      <vt:lpstr>روش فراخوانی (صدا کردن) تابع</vt:lpstr>
      <vt:lpstr>مثال</vt:lpstr>
      <vt:lpstr>تابع چگونه کار می‌کند؟</vt:lpstr>
      <vt:lpstr>تابع چگونه کار می‌کند؟</vt:lpstr>
      <vt:lpstr>تابع چگونه کار می‌کند؟</vt:lpstr>
      <vt:lpstr>تابع چگونه کار می‌کند؟</vt:lpstr>
      <vt:lpstr>تابع چگونه کار می‌کند؟</vt:lpstr>
      <vt:lpstr>آرگومان کم</vt:lpstr>
      <vt:lpstr>آرگومان زیاد</vt:lpstr>
      <vt:lpstr>ترتیب مهم است</vt:lpstr>
      <vt:lpstr>ترتیب مهم است</vt:lpstr>
      <vt:lpstr>آرگومان‌های کلیدواژه‌دار</vt:lpstr>
      <vt:lpstr>کلید وجود ندارد</vt:lpstr>
      <vt:lpstr>کلید کم است</vt:lpstr>
      <vt:lpstr>پارامترهای پیش‌فرض</vt:lpstr>
      <vt:lpstr>پارامترهای پیش‌فرض</vt:lpstr>
      <vt:lpstr>پارامترهای پیش‌فرض</vt:lpstr>
      <vt:lpstr>صدا کردن پارامتر پیش‌فرض</vt:lpstr>
      <vt:lpstr>تا الان گفتیم: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اضافه کردن داده‌های تغییر پذیر</vt:lpstr>
      <vt:lpstr>اضافه کردن داده‌های تغییر پذیر</vt:lpstr>
      <vt:lpstr>return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مقدار  a چقدر است؟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ماژول‌ها و توابع</dc:title>
  <dc:creator>PC</dc:creator>
  <cp:lastModifiedBy>PC</cp:lastModifiedBy>
  <cp:revision>31</cp:revision>
  <dcterms:created xsi:type="dcterms:W3CDTF">2023-01-30T12:19:15Z</dcterms:created>
  <dcterms:modified xsi:type="dcterms:W3CDTF">2023-04-10T22:48:18Z</dcterms:modified>
</cp:coreProperties>
</file>